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01.svg" ContentType="image/svg+xml"/>
  <Override PartName="/ppt/media/image104.svg" ContentType="image/svg+xml"/>
  <Override PartName="/ppt/media/image107.svg" ContentType="image/svg+xml"/>
  <Override PartName="/ppt/media/image110.svg" ContentType="image/svg+xml"/>
  <Override PartName="/ppt/media/image113.svg" ContentType="image/svg+xml"/>
  <Override PartName="/ppt/media/image117.svg" ContentType="image/svg+xml"/>
  <Override PartName="/ppt/media/image12.svg" ContentType="image/svg+xml"/>
  <Override PartName="/ppt/media/image120.svg" ContentType="image/svg+xml"/>
  <Override PartName="/ppt/media/image123.svg" ContentType="image/svg+xml"/>
  <Override PartName="/ppt/media/image125.svg" ContentType="image/svg+xml"/>
  <Override PartName="/ppt/media/image127.svg" ContentType="image/svg+xml"/>
  <Override PartName="/ppt/media/image129.svg" ContentType="image/svg+xml"/>
  <Override PartName="/ppt/media/image131.svg" ContentType="image/svg+xml"/>
  <Override PartName="/ppt/media/image133.svg" ContentType="image/svg+xml"/>
  <Override PartName="/ppt/media/image136.svg" ContentType="image/svg+xml"/>
  <Override PartName="/ppt/media/image139.svg" ContentType="image/svg+xml"/>
  <Override PartName="/ppt/media/image14.svg" ContentType="image/svg+xml"/>
  <Override PartName="/ppt/media/image16.svg" ContentType="image/svg+xml"/>
  <Override PartName="/ppt/media/image18.svg" ContentType="image/svg+xml"/>
  <Override PartName="/ppt/media/image36.svg" ContentType="image/svg+xml"/>
  <Override PartName="/ppt/media/image38.svg" ContentType="image/svg+xml"/>
  <Override PartName="/ppt/media/image49.svg" ContentType="image/svg+xml"/>
  <Override PartName="/ppt/media/image52.svg" ContentType="image/svg+xml"/>
  <Override PartName="/ppt/media/image55.svg" ContentType="image/svg+xml"/>
  <Override PartName="/ppt/media/image58.svg" ContentType="image/svg+xml"/>
  <Override PartName="/ppt/media/image61.svg" ContentType="image/svg+xml"/>
  <Override PartName="/ppt/media/image65.svg" ContentType="image/svg+xml"/>
  <Override PartName="/ppt/media/image68.svg" ContentType="image/svg+xml"/>
  <Override PartName="/ppt/media/image71.svg" ContentType="image/svg+xml"/>
  <Override PartName="/ppt/media/image74.svg" ContentType="image/svg+xml"/>
  <Override PartName="/ppt/media/image77.svg" ContentType="image/svg+xml"/>
  <Override PartName="/ppt/media/image80.svg" ContentType="image/svg+xml"/>
  <Override PartName="/ppt/media/image84.svg" ContentType="image/svg+xml"/>
  <Override PartName="/ppt/media/image95.svg" ContentType="image/svg+xml"/>
  <Override PartName="/ppt/media/image9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81"/>
  </p:handoutMasterIdLst>
  <p:sldIdLst>
    <p:sldId id="257" r:id="rId3"/>
    <p:sldId id="259" r:id="rId5"/>
    <p:sldId id="266" r:id="rId6"/>
    <p:sldId id="267" r:id="rId7"/>
    <p:sldId id="258" r:id="rId8"/>
    <p:sldId id="261" r:id="rId9"/>
    <p:sldId id="262" r:id="rId10"/>
    <p:sldId id="268" r:id="rId11"/>
    <p:sldId id="265" r:id="rId12"/>
    <p:sldId id="269" r:id="rId13"/>
    <p:sldId id="271" r:id="rId14"/>
    <p:sldId id="275" r:id="rId15"/>
    <p:sldId id="276" r:id="rId16"/>
    <p:sldId id="277" r:id="rId17"/>
    <p:sldId id="278" r:id="rId18"/>
    <p:sldId id="279" r:id="rId19"/>
    <p:sldId id="280" r:id="rId20"/>
    <p:sldId id="281" r:id="rId21"/>
    <p:sldId id="282" r:id="rId22"/>
    <p:sldId id="289" r:id="rId23"/>
    <p:sldId id="307" r:id="rId24"/>
    <p:sldId id="283" r:id="rId25"/>
    <p:sldId id="292" r:id="rId26"/>
    <p:sldId id="290" r:id="rId27"/>
    <p:sldId id="291" r:id="rId28"/>
    <p:sldId id="294" r:id="rId29"/>
    <p:sldId id="296" r:id="rId30"/>
    <p:sldId id="301" r:id="rId31"/>
    <p:sldId id="298" r:id="rId32"/>
    <p:sldId id="299" r:id="rId33"/>
    <p:sldId id="322" r:id="rId34"/>
    <p:sldId id="302" r:id="rId35"/>
    <p:sldId id="300" r:id="rId36"/>
    <p:sldId id="304" r:id="rId37"/>
    <p:sldId id="319" r:id="rId38"/>
    <p:sldId id="320" r:id="rId39"/>
    <p:sldId id="323" r:id="rId40"/>
    <p:sldId id="324" r:id="rId41"/>
    <p:sldId id="325" r:id="rId42"/>
    <p:sldId id="326" r:id="rId43"/>
    <p:sldId id="327" r:id="rId44"/>
    <p:sldId id="352" r:id="rId45"/>
    <p:sldId id="330" r:id="rId46"/>
    <p:sldId id="328" r:id="rId47"/>
    <p:sldId id="329" r:id="rId48"/>
    <p:sldId id="331" r:id="rId49"/>
    <p:sldId id="353" r:id="rId50"/>
    <p:sldId id="332" r:id="rId51"/>
    <p:sldId id="333" r:id="rId52"/>
    <p:sldId id="335" r:id="rId53"/>
    <p:sldId id="358" r:id="rId54"/>
    <p:sldId id="334" r:id="rId55"/>
    <p:sldId id="337" r:id="rId56"/>
    <p:sldId id="339" r:id="rId57"/>
    <p:sldId id="338" r:id="rId58"/>
    <p:sldId id="340" r:id="rId59"/>
    <p:sldId id="346" r:id="rId60"/>
    <p:sldId id="350" r:id="rId61"/>
    <p:sldId id="351" r:id="rId62"/>
    <p:sldId id="347" r:id="rId63"/>
    <p:sldId id="348" r:id="rId64"/>
    <p:sldId id="349" r:id="rId65"/>
    <p:sldId id="344" r:id="rId66"/>
    <p:sldId id="360" r:id="rId67"/>
    <p:sldId id="341" r:id="rId68"/>
    <p:sldId id="345" r:id="rId69"/>
    <p:sldId id="343" r:id="rId70"/>
    <p:sldId id="361" r:id="rId71"/>
    <p:sldId id="356" r:id="rId72"/>
    <p:sldId id="362" r:id="rId73"/>
    <p:sldId id="306" r:id="rId74"/>
    <p:sldId id="303" r:id="rId75"/>
    <p:sldId id="316" r:id="rId76"/>
    <p:sldId id="317" r:id="rId77"/>
    <p:sldId id="363" r:id="rId78"/>
    <p:sldId id="364" r:id="rId79"/>
    <p:sldId id="365" r:id="rId8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iterature Review" id="{6c78bbf3-5a64-4951-a21d-56791df58f2c}">
          <p14:sldIdLst>
            <p14:sldId id="257"/>
            <p14:sldId id="259"/>
            <p14:sldId id="266"/>
            <p14:sldId id="267"/>
            <p14:sldId id="258"/>
            <p14:sldId id="261"/>
            <p14:sldId id="262"/>
            <p14:sldId id="268"/>
            <p14:sldId id="265"/>
          </p14:sldIdLst>
        </p14:section>
        <p14:section name="TGN Architecture" id="{78a0222d-ea77-412a-ae3d-1d7af9f5b534}">
          <p14:sldIdLst>
            <p14:sldId id="269"/>
            <p14:sldId id="271"/>
            <p14:sldId id="275"/>
            <p14:sldId id="276"/>
            <p14:sldId id="277"/>
            <p14:sldId id="278"/>
            <p14:sldId id="279"/>
            <p14:sldId id="280"/>
            <p14:sldId id="281"/>
            <p14:sldId id="282"/>
            <p14:sldId id="289"/>
            <p14:sldId id="307"/>
            <p14:sldId id="283"/>
            <p14:sldId id="292"/>
            <p14:sldId id="290"/>
            <p14:sldId id="291"/>
            <p14:sldId id="294"/>
            <p14:sldId id="296"/>
            <p14:sldId id="301"/>
          </p14:sldIdLst>
        </p14:section>
        <p14:section name="TGN Optimization" id="{dc42679c-4473-45cc-94ed-f84b5fbeb1e0}">
          <p14:sldIdLst>
            <p14:sldId id="298"/>
            <p14:sldId id="299"/>
            <p14:sldId id="322"/>
            <p14:sldId id="302"/>
            <p14:sldId id="300"/>
            <p14:sldId id="304"/>
            <p14:sldId id="319"/>
            <p14:sldId id="320"/>
            <p14:sldId id="323"/>
            <p14:sldId id="324"/>
            <p14:sldId id="325"/>
            <p14:sldId id="326"/>
            <p14:sldId id="327"/>
            <p14:sldId id="352"/>
            <p14:sldId id="330"/>
            <p14:sldId id="328"/>
            <p14:sldId id="329"/>
            <p14:sldId id="331"/>
            <p14:sldId id="353"/>
            <p14:sldId id="332"/>
            <p14:sldId id="333"/>
            <p14:sldId id="335"/>
            <p14:sldId id="358"/>
            <p14:sldId id="334"/>
            <p14:sldId id="337"/>
            <p14:sldId id="339"/>
            <p14:sldId id="338"/>
            <p14:sldId id="340"/>
            <p14:sldId id="346"/>
            <p14:sldId id="350"/>
            <p14:sldId id="351"/>
            <p14:sldId id="347"/>
            <p14:sldId id="348"/>
            <p14:sldId id="349"/>
            <p14:sldId id="344"/>
            <p14:sldId id="360"/>
            <p14:sldId id="341"/>
            <p14:sldId id="345"/>
            <p14:sldId id="343"/>
            <p14:sldId id="361"/>
            <p14:sldId id="356"/>
            <p14:sldId id="362"/>
            <p14:sldId id="306"/>
            <p14:sldId id="303"/>
            <p14:sldId id="316"/>
            <p14:sldId id="317"/>
            <p14:sldId id="363"/>
            <p14:sldId id="364"/>
            <p14:sldId id="365"/>
          </p14:sldIdLst>
        </p14:section>
      </p14:sectionLst>
    </p:ext>
    <p:ext uri="{EFAFB233-063F-42B5-8137-9DF3F51BA10A}">
      <p15:sldGuideLst xmlns:p15="http://schemas.microsoft.com/office/powerpoint/2012/main">
        <p15:guide id="1" orient="horz" pos="2386" userDrawn="1">
          <p15:clr>
            <a:srgbClr val="A4A3A4"/>
          </p15:clr>
        </p15:guide>
        <p15:guide id="2" pos="395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95637333" name="吉铛国王" initials="吉"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6FF3D"/>
    <a:srgbClr val="33B679"/>
    <a:srgbClr val="345E8D"/>
    <a:srgbClr val="64CB5D"/>
    <a:srgbClr val="22A784"/>
    <a:srgbClr val="2EB27C"/>
    <a:srgbClr val="6DCE58"/>
    <a:srgbClr val="FFF05C"/>
    <a:srgbClr val="40BD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386"/>
        <p:guide pos="3954"/>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5" Type="http://schemas.openxmlformats.org/officeDocument/2006/relationships/commentAuthors" Target="commentAuthors.xml"/><Relationship Id="rId84" Type="http://schemas.openxmlformats.org/officeDocument/2006/relationships/tableStyles" Target="tableStyles.xml"/><Relationship Id="rId83" Type="http://schemas.openxmlformats.org/officeDocument/2006/relationships/viewProps" Target="viewProps.xml"/><Relationship Id="rId82" Type="http://schemas.openxmlformats.org/officeDocument/2006/relationships/presProps" Target="presProps.xml"/><Relationship Id="rId81" Type="http://schemas.openxmlformats.org/officeDocument/2006/relationships/handoutMaster" Target="handoutMasters/handoutMaster1.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8F081E1-BD0F-4343-80E2-C9F38C77E2FC}" type="slidenum">
              <a:rPr lang="en-GB" smtClean="0"/>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ltLang="en-US"/>
              <a:t> </a:t>
            </a:r>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ltLang="en-US"/>
              <a:t> </a:t>
            </a:r>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ltLang="en-US"/>
              <a:t>1) aggregate all trials of a class (e.g., all ‘L’ trials for one subject)</a:t>
            </a:r>
            <a:endParaRPr lang="en-US" altLang="en-US"/>
          </a:p>
          <a:p>
            <a:r>
              <a:rPr lang="en-US" altLang="en-US"/>
              <a:t>2) slice that combined signal into windows, ensuring window indices (timestamps) are globally increasing — [0, 1, 2, ...] — across the entire class, not restarting for each trial. </a:t>
            </a:r>
            <a:endParaRPr lang="en-US" altLang="en-US"/>
          </a:p>
          <a:p>
            <a:r>
              <a:rPr lang="en-US" altLang="en-US"/>
              <a:t>3) one TemporalData object = one temporal graph = one window = one plvMatrix </a:t>
            </a:r>
            <a:endParaRPr lang="en-US" altLang="en-US"/>
          </a:p>
          <a:p>
            <a:r>
              <a:rPr lang="en-US" altLang="en-US"/>
              <a:t>                                          = multiple events (src, dst, t, msg), where each event has its own s</a:t>
            </a:r>
            <a:r>
              <a:rPr lang="en-US" altLang="en-US">
                <a:sym typeface="+mn-ea"/>
              </a:rPr>
              <a:t>rc, dst, timestamp, msg.</a:t>
            </a:r>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ltLang="en-US"/>
              <a:t>1) aggregate all trials of a class (e.g., all ‘L’ trials for one subject)</a:t>
            </a:r>
            <a:endParaRPr lang="en-US" altLang="en-US"/>
          </a:p>
          <a:p>
            <a:r>
              <a:rPr lang="en-US" altLang="en-US"/>
              <a:t>2) slice that combined signal into windows, ensuring window indices (timestamps) are globally increasing — [0, 1, 2, ...] — across the entire class, not restarting for each trial. </a:t>
            </a:r>
            <a:endParaRPr lang="en-US" altLang="en-US"/>
          </a:p>
          <a:p>
            <a:r>
              <a:rPr lang="en-US" altLang="en-US"/>
              <a:t>3) one TemporalData object = one temporal graph = one window = one plvMatrix </a:t>
            </a:r>
            <a:endParaRPr lang="en-US" altLang="en-US"/>
          </a:p>
          <a:p>
            <a:r>
              <a:rPr lang="en-US" altLang="en-US"/>
              <a:t>                                          = multiple events (src, dst, t, msg), where each event has its own s</a:t>
            </a:r>
            <a:r>
              <a:rPr lang="en-US" altLang="en-US">
                <a:sym typeface="+mn-ea"/>
              </a:rPr>
              <a:t>rc, dst, timestamp, msg.</a:t>
            </a:r>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ltLang="en-US"/>
              <a:t>In PyTorch, a buffer is a persistent tensor registered to a module that is saved and loaded with the model, but not updated via gradient descent. Buffers are commonly used for storing stateful variables such as running statistics, memory vectors, or timestamps.</a:t>
            </a:r>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ltLang="en-US"/>
              <a:t>graph attention encoder: embed temporal graph data</a:t>
            </a:r>
            <a:endParaRPr lang="en-US" altLang="en-US"/>
          </a:p>
          <a:p>
            <a:endParaRPr lang="en-US" altLang="en-US"/>
          </a:p>
          <a:p>
            <a:r>
              <a:rPr lang="en-US" altLang="en-US"/>
              <a:t>(attention) heads = 2: two people see/观察 the input channels</a:t>
            </a:r>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ltLang="en-US"/>
              <a:t>linear classifier: predict motor imagery labels (L/R) from graph representations.</a:t>
            </a:r>
            <a:endParaRPr lang="en-US" altLang="en-US"/>
          </a:p>
          <a:p>
            <a:endParaRPr lang="en-US" altLang="en-US"/>
          </a:p>
          <a:p>
            <a:r>
              <a:rPr lang="en-US" altLang="en-US"/>
              <a:t>global mean pool: non-learnable readout layer in graph neural networks, get ready for graph prediction. </a:t>
            </a:r>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8F081E1-BD0F-4343-80E2-C9F38C77E2FC}" type="slidenum">
              <a:rPr lang="en-GB" smtClean="0"/>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ltLang="en-US"/>
              <a:t>hyperparameters: be manually set by human and tune them, not optimize them via gradient descent.</a:t>
            </a:r>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ltLang="en-US">
                <a:sym typeface="+mn-ea"/>
              </a:rPr>
              <a:t>loop over each subject -&gt; subject-specific training -&gt; the model is subject-independent/subject-wise - &gt; one model per subject</a:t>
            </a:r>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ltLang="en-US">
                <a:sym typeface="+mn-ea"/>
              </a:rPr>
              <a:t>10-fold cross-validation: subject-wise evaluation. </a:t>
            </a:r>
            <a:endParaRPr lang="en-US" altLang="en-US"/>
          </a:p>
          <a:p>
            <a:r>
              <a:rPr lang="en-US" altLang="en-US">
                <a:sym typeface="+mn-ea"/>
              </a:rPr>
              <a:t>data being split: all 1-second windows (graphs), from all trials and both classes, of one subject.</a:t>
            </a:r>
            <a:endParaRPr lang="en-US" altLang="en-US"/>
          </a:p>
          <a:p>
            <a:endParaRPr lang="en-US" altLang="en-US"/>
          </a:p>
          <a:p>
            <a:r>
              <a:rPr lang="en-US" altLang="en-US">
                <a:sym typeface="+mn-ea"/>
              </a:rPr>
              <a:t>If a subject has 820 valid windows total (e.g., 410 from 'L', 410 from 'R'), each fold has ~82 windows used for testing, and the rest (~738) for training.</a:t>
            </a:r>
            <a:endParaRPr lang="en-US" altLang="en-US"/>
          </a:p>
          <a:p>
            <a:endParaRPr lang="en-US" altLang="en-US"/>
          </a:p>
          <a:p>
            <a:r>
              <a:rPr lang="en-US" altLang="en-US">
                <a:sym typeface="+mn-ea"/>
              </a:rPr>
              <a:t>One batch = 32 separate EEG windows (i.e., graphs), each one second long. </a:t>
            </a:r>
            <a:endParaRPr lang="en-US" altLang="en-US"/>
          </a:p>
          <a:p>
            <a:r>
              <a:rPr lang="en-US" altLang="en-US">
                <a:sym typeface="+mn-ea"/>
              </a:rPr>
              <a:t>Batch size of 32 -&gt; it splits the training windows into mini-batches of 32 windows/graphs each.</a:t>
            </a:r>
            <a:endParaRPr lang="en-US" altLang="en-US"/>
          </a:p>
          <a:p>
            <a:endParaRPr lang="en-US" altLang="en-US"/>
          </a:p>
          <a:p>
            <a:r>
              <a:rPr lang="en-US" altLang="en-US">
                <a:sym typeface="+mn-ea"/>
              </a:rPr>
              <a:t>Pass through all training windows once; the model sees each window only once per epoch; after one full pass: epoch done ✅.</a:t>
            </a:r>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ltLang="en-US">
                <a:sym typeface="+mn-ea"/>
              </a:rPr>
              <a:t>loop over each subject, so the model is subject-independent/subject-wise</a:t>
            </a:r>
            <a:endParaRPr lang="en-US" altLang="en-US"/>
          </a:p>
          <a:p>
            <a:endParaRPr lang="en-US" altLang="en-US"/>
          </a:p>
          <a:p>
            <a:r>
              <a:rPr lang="en-US" altLang="en-US"/>
              <a:t>one epoch (all batches), and then backpropagation once</a:t>
            </a:r>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ltLang="en-US"/>
              <a:t>Wilcoxon signed-rank test null hypothesis: the median difference between the paired observations is zero</a:t>
            </a:r>
            <a:endParaRPr lang="en-US" altLang="en-US"/>
          </a:p>
          <a:p>
            <a:r>
              <a:rPr lang="en-US" altLang="en-US"/>
              <a:t>(a large p-value: the observed difference could have arisen from random variation)</a:t>
            </a:r>
            <a:endParaRPr lang="en-US" altLang="en-US"/>
          </a:p>
          <a:p>
            <a:endParaRPr lang="en-US" altLang="en-US"/>
          </a:p>
          <a:p>
            <a:r>
              <a:rPr lang="en-US" altLang="en-US"/>
              <a:t>Friedman test: a non-parametric statistical test used to compare three or more related samples (not applicable here, only have two samples to compare)</a:t>
            </a:r>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ltLang="en-US">
                <a:sym typeface="+mn-ea"/>
              </a:rPr>
              <a:t>EEG signals are stationary during one trial (but non-stationary across sessions)</a:t>
            </a:r>
            <a:endParaRPr lang="en-US" altLang="en-US">
              <a:sym typeface="+mn-ea"/>
            </a:endParaRPr>
          </a:p>
          <a:p>
            <a:endParaRPr lang="en-US" altLang="en-US"/>
          </a:p>
          <a:p>
            <a:r>
              <a:rPr lang="zh-CN" altLang="en-US"/>
              <a:t>用</a:t>
            </a:r>
            <a:r>
              <a:rPr lang="en-US" altLang="en-US"/>
              <a:t> snap-to-end</a:t>
            </a:r>
            <a:r>
              <a:rPr lang="zh-CN" altLang="en-US"/>
              <a:t>：完全覆盖整段</a:t>
            </a:r>
            <a:r>
              <a:rPr lang="en-US" altLang="en-US"/>
              <a:t> EEG</a:t>
            </a:r>
            <a:r>
              <a:rPr lang="zh-CN" altLang="en-US"/>
              <a:t>；最后一步的间隔变成</a:t>
            </a:r>
            <a:r>
              <a:rPr lang="en-US" altLang="en-US"/>
              <a:t>“</a:t>
            </a:r>
            <a:r>
              <a:rPr lang="zh-CN" altLang="en-US"/>
              <a:t>尾巴长度</a:t>
            </a:r>
            <a:r>
              <a:rPr lang="en-US" altLang="en-US"/>
              <a:t>”</a:t>
            </a:r>
            <a:r>
              <a:rPr lang="zh-CN" altLang="en-US"/>
              <a:t>，</a:t>
            </a:r>
            <a:r>
              <a:rPr lang="en-US" altLang="en-US"/>
              <a:t>TGN </a:t>
            </a:r>
            <a:r>
              <a:rPr lang="zh-CN" altLang="en-US"/>
              <a:t>能通过我们提供的真实时间戳感知这种轻微的不等间隔，时间并不</a:t>
            </a:r>
            <a:r>
              <a:rPr lang="en-US" altLang="en-US"/>
              <a:t>“</a:t>
            </a:r>
            <a:r>
              <a:rPr lang="zh-CN" altLang="en-US"/>
              <a:t>断</a:t>
            </a:r>
            <a:r>
              <a:rPr lang="en-US" altLang="en-US"/>
              <a:t>”</a:t>
            </a:r>
            <a:r>
              <a:rPr lang="zh-CN" altLang="en-US"/>
              <a:t>。</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8F081E1-BD0F-4343-80E2-C9F38C77E2FC}" type="slidenum">
              <a:rPr lang="en-GB" smtClean="0"/>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ltLang="en-US"/>
              <a:t>Per-subject variability</a:t>
            </a:r>
            <a:r>
              <a:rPr lang="zh-CN" altLang="en-US"/>
              <a:t>：对每个</a:t>
            </a:r>
            <a:r>
              <a:rPr lang="en-US" altLang="en-US"/>
              <a:t> subject </a:t>
            </a:r>
            <a:r>
              <a:rPr lang="zh-CN" altLang="en-US"/>
              <a:t>分别计算其</a:t>
            </a:r>
            <a:r>
              <a:rPr lang="en-US" altLang="en-US"/>
              <a:t> (mean, max, min) </a:t>
            </a:r>
            <a:r>
              <a:rPr lang="zh-CN" altLang="en-US"/>
              <a:t>的标准差</a:t>
            </a:r>
            <a:r>
              <a:rPr lang="en-US" altLang="zh-CN"/>
              <a:t>;</a:t>
            </a:r>
            <a:endParaRPr lang="en-US" altLang="zh-CN"/>
          </a:p>
          <a:p>
            <a:r>
              <a:rPr lang="en-US" altLang="en-US"/>
              <a:t>Across-subject variability</a:t>
            </a:r>
            <a:r>
              <a:rPr lang="zh-CN" altLang="en-US"/>
              <a:t>：对所有</a:t>
            </a:r>
            <a:r>
              <a:rPr lang="en-US" altLang="en-US"/>
              <a:t> subject </a:t>
            </a:r>
            <a:r>
              <a:rPr lang="zh-CN" altLang="en-US"/>
              <a:t>的</a:t>
            </a:r>
            <a:r>
              <a:rPr lang="en-US" altLang="en-US"/>
              <a:t> mean accuracy </a:t>
            </a:r>
            <a:r>
              <a:rPr lang="zh-CN" altLang="en-US"/>
              <a:t>计算标准差</a:t>
            </a:r>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8F081E1-BD0F-4343-80E2-C9F38C77E2FC}" type="slidenum">
              <a:rPr lang="en-GB" smtClean="0"/>
            </a:fld>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8F081E1-BD0F-4343-80E2-C9F38C77E2FC}" type="slidenum">
              <a:rPr lang="en-GB" smtClean="0"/>
            </a:fld>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ltLang="en-US"/>
              <a:t>the ‘purple overlap’scenario led to an artificially inflated performance because it introduced temporal boundary violations. In other words, by allowing windows to cross trial boundaries, the model saw a temporal continuity that doesn’t actually exist in real data. This effectively created a form of temporal data leakage, leading to artificially optimistic performance. This condition doesn’t reflect the true model capability but rather a methodological artifact.</a:t>
            </a:r>
            <a:endParaRPr lang="en-US" altLang="en-US"/>
          </a:p>
          <a:p>
            <a:endParaRPr lang="en-US" altLang="en-US"/>
          </a:p>
          <a:p>
            <a:r>
              <a:rPr lang="en-US" altLang="en-US"/>
              <a:t>In the new approach (the orange dataset), we introduced artificial gaps between trials to ensure that no window crosses trial boundaries. While this method eliminates cross-trial leakage and makes the evaluation more robust, it also introduces some artificial temporal discontinuities. This may slightly reduce accuracy or create a trade-off in the results, but it ensures that our evaluation remains methodologically sound.</a:t>
            </a:r>
            <a:endParaRPr lang="en-US" altLang="en-US"/>
          </a:p>
          <a:p>
            <a:endParaRPr lang="en-US" altLang="en-US"/>
          </a:p>
          <a:p>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8F081E1-BD0F-4343-80E2-C9F38C77E2FC}" type="slidenum">
              <a:rPr lang="en-GB" smtClean="0"/>
            </a:fld>
            <a:endParaRPr lang="en-GB"/>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ltLang="en-US">
                <a:sym typeface="+mn-ea"/>
              </a:rPr>
              <a:t>DynamicEdgeConv????</a:t>
            </a:r>
            <a:r>
              <a:rPr lang="en-US" altLang="en-US"/>
              <a:t> repeat same layers</a:t>
            </a:r>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8F081E1-BD0F-4343-80E2-C9F38C77E2FC}" type="slidenum">
              <a:rPr lang="en-GB" smtClean="0"/>
            </a:fld>
            <a:endParaRPr lang="en-GB"/>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zh-CN" altLang="en-US"/>
              <a:t>允许剪枝</a:t>
            </a:r>
            <a:r>
              <a:rPr lang="en-US" altLang="en-US"/>
              <a:t> (pruning)</a:t>
            </a:r>
            <a:r>
              <a:rPr lang="zh-CN" altLang="en-US"/>
              <a:t>：当中间结果不好时尽早停止当前</a:t>
            </a:r>
            <a:r>
              <a:rPr lang="en-US" altLang="en-US"/>
              <a:t> trial</a:t>
            </a:r>
            <a:endParaRPr lang="en-US"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8F081E1-BD0F-4343-80E2-C9F38C77E2FC}" type="slidenum">
              <a:rPr lang="en-GB" smtClean="0"/>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ltLang="en-US">
                <a:sym typeface="+mn-ea"/>
              </a:rPr>
              <a:t>‘manual_collate_temporal_batch’function: </a:t>
            </a:r>
            <a:r>
              <a:rPr lang="en-US" altLang="en-US">
                <a:sym typeface="+mn-ea"/>
              </a:rPr>
              <a:t>manually group several trials into one TemporalData object</a:t>
            </a:r>
            <a:r>
              <a:rPr lang="en-US" altLang="en-US"/>
              <a:t>. </a:t>
            </a:r>
            <a:endParaRPr lang="en-US" altLang="en-US"/>
          </a:p>
          <a:p>
            <a:r>
              <a:rPr lang="en-US" altLang="en-US"/>
              <a:t>batch_size = 32 </a:t>
            </a:r>
            <a:r>
              <a:rPr lang="zh-CN" altLang="en-US"/>
              <a:t>指的是一次喂入</a:t>
            </a:r>
            <a:r>
              <a:rPr lang="en-US" altLang="en-US"/>
              <a:t> TGN </a:t>
            </a:r>
            <a:r>
              <a:rPr lang="zh-CN" altLang="en-US"/>
              <a:t>模型的</a:t>
            </a:r>
            <a:r>
              <a:rPr lang="en-US" altLang="en-US"/>
              <a:t> 32 </a:t>
            </a:r>
            <a:r>
              <a:rPr lang="zh-CN" altLang="en-US"/>
              <a:t>个</a:t>
            </a:r>
            <a:r>
              <a:rPr lang="en-US" altLang="en-US"/>
              <a:t> EEG </a:t>
            </a:r>
            <a:r>
              <a:rPr lang="zh-CN" altLang="en-US"/>
              <a:t>时间窗（</a:t>
            </a:r>
            <a:r>
              <a:rPr lang="en-US" altLang="en-US"/>
              <a:t>windows</a:t>
            </a:r>
            <a:r>
              <a:rPr lang="zh-CN" altLang="en-US"/>
              <a:t>），每个</a:t>
            </a:r>
            <a:r>
              <a:rPr lang="en-US" altLang="en-US"/>
              <a:t> window </a:t>
            </a:r>
            <a:r>
              <a:rPr lang="zh-CN" altLang="en-US"/>
              <a:t>是一个</a:t>
            </a:r>
            <a:r>
              <a:rPr lang="en-US" altLang="en-US"/>
              <a:t> TemporalData</a:t>
            </a:r>
            <a:r>
              <a:rPr lang="zh-CN" altLang="en-US"/>
              <a:t>。</a:t>
            </a:r>
            <a:endParaRPr lang="zh-CN" altLang="en-US"/>
          </a:p>
          <a:p>
            <a:endParaRPr lang="en-US" altLang="en-US">
              <a:solidFill>
                <a:schemeClr val="tx1">
                  <a:lumMod val="65000"/>
                  <a:lumOff val="35000"/>
                </a:schemeClr>
              </a:solidFill>
              <a:latin typeface="PingFang SC" panose="020B0400000000000000" charset="-122"/>
              <a:ea typeface="PingFang SC" panose="020B0400000000000000" charset="-122"/>
              <a:sym typeface="+mn-ea"/>
            </a:endParaRPr>
          </a:p>
          <a:p>
            <a:r>
              <a:rPr lang="en-US" altLang="en-US">
                <a:solidFill>
                  <a:schemeClr val="tx1">
                    <a:lumMod val="65000"/>
                    <a:lumOff val="35000"/>
                  </a:schemeClr>
                </a:solidFill>
                <a:latin typeface="PingFang SC" panose="020B0400000000000000" charset="-122"/>
                <a:ea typeface="PingFang SC" panose="020B0400000000000000" charset="-122"/>
                <a:sym typeface="+mn-ea"/>
              </a:rPr>
              <a:t>improves computational efficiency: t</a:t>
            </a:r>
            <a:r>
              <a:rPr lang="en-US" altLang="en-US"/>
              <a:t>he memory module can now learn over several graph streams at once. </a:t>
            </a:r>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397600"/>
            <a:ext cx="9799200" cy="11052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5040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04000"/>
            <a:ext cx="5342400" cy="4140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04000"/>
            <a:ext cx="5342400" cy="4140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ea"/>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9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jpeg"/><Relationship Id="rId2" Type="http://schemas.openxmlformats.org/officeDocument/2006/relationships/tags" Target="../tags/tag67.xml"/><Relationship Id="rId1" Type="http://schemas.openxmlformats.org/officeDocument/2006/relationships/tags" Target="../tags/tag66.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tags" Target="../tags/tag69.xml"/><Relationship Id="rId1" Type="http://schemas.openxmlformats.org/officeDocument/2006/relationships/tags" Target="../tags/tag68.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tags" Target="../tags/tag71.xml"/><Relationship Id="rId1" Type="http://schemas.openxmlformats.org/officeDocument/2006/relationships/tags" Target="../tags/tag70.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tags" Target="../tags/tag73.xml"/><Relationship Id="rId1" Type="http://schemas.openxmlformats.org/officeDocument/2006/relationships/tags" Target="../tags/tag72.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tags" Target="../tags/tag75.xml"/><Relationship Id="rId1" Type="http://schemas.openxmlformats.org/officeDocument/2006/relationships/tags" Target="../tags/tag74.xml"/></Relationships>
</file>

<file path=ppt/slides/_rels/slide15.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tags" Target="../tags/tag79.xml"/><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image" Target="../media/image14.svg"/><Relationship Id="rId3" Type="http://schemas.openxmlformats.org/officeDocument/2006/relationships/image" Target="../media/image13.png"/><Relationship Id="rId2" Type="http://schemas.openxmlformats.org/officeDocument/2006/relationships/image" Target="../media/image12.svg"/><Relationship Id="rId11" Type="http://schemas.openxmlformats.org/officeDocument/2006/relationships/notesSlide" Target="../notesSlides/notesSlide13.xml"/><Relationship Id="rId10" Type="http://schemas.openxmlformats.org/officeDocument/2006/relationships/slideLayout" Target="../slideLayouts/slideLayout2.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image" Target="../media/image18.svg"/><Relationship Id="rId3" Type="http://schemas.openxmlformats.org/officeDocument/2006/relationships/image" Target="../media/image17.png"/><Relationship Id="rId2" Type="http://schemas.openxmlformats.org/officeDocument/2006/relationships/image" Target="../media/image16.svg"/><Relationship Id="rId10" Type="http://schemas.openxmlformats.org/officeDocument/2006/relationships/notesSlide" Target="../notesSlides/notesSlide14.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tags" Target="../tags/tag86.xml"/><Relationship Id="rId2" Type="http://schemas.openxmlformats.org/officeDocument/2006/relationships/tags" Target="../tags/tag85.xml"/><Relationship Id="rId10" Type="http://schemas.openxmlformats.org/officeDocument/2006/relationships/notesSlide" Target="../notesSlides/notesSlide15.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tags" Target="../tags/tag90.xml"/><Relationship Id="rId1" Type="http://schemas.openxmlformats.org/officeDocument/2006/relationships/tags" Target="../tags/tag8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tags" Target="../tags/tag91.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tags" Target="../tags/tag93.xml"/><Relationship Id="rId1" Type="http://schemas.openxmlformats.org/officeDocument/2006/relationships/tags" Target="../tags/tag92.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tags" Target="../tags/tag95.xml"/><Relationship Id="rId1" Type="http://schemas.openxmlformats.org/officeDocument/2006/relationships/tags" Target="../tags/tag94.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tags" Target="../tags/tag97.xml"/><Relationship Id="rId1" Type="http://schemas.openxmlformats.org/officeDocument/2006/relationships/tags" Target="../tags/tag96.xml"/></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tags" Target="../tags/tag102.xml"/><Relationship Id="rId1" Type="http://schemas.openxmlformats.org/officeDocument/2006/relationships/tags" Target="../tags/tag101.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tags" Target="../tags/tag103.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tags" Target="../tags/tag104.xml"/></Relationships>
</file>

<file path=ppt/slides/_rels/slide28.xml.rels><?xml version="1.0" encoding="UTF-8" standalone="yes"?>
<Relationships xmlns="http://schemas.openxmlformats.org/package/2006/relationships"><Relationship Id="rId9" Type="http://schemas.openxmlformats.org/officeDocument/2006/relationships/notesSlide" Target="../notesSlides/notesSlide26.xml"/><Relationship Id="rId8" Type="http://schemas.openxmlformats.org/officeDocument/2006/relationships/slideLayout" Target="../slideLayouts/slideLayout2.xml"/><Relationship Id="rId7" Type="http://schemas.openxmlformats.org/officeDocument/2006/relationships/image" Target="../media/image38.svg"/><Relationship Id="rId6" Type="http://schemas.openxmlformats.org/officeDocument/2006/relationships/image" Target="../media/image37.png"/><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image" Target="../media/image36.svg"/><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tags" Target="../tags/tag109.xml"/><Relationship Id="rId1" Type="http://schemas.openxmlformats.org/officeDocument/2006/relationships/tags" Target="../tags/tag10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tags" Target="../tags/tag111.xml"/><Relationship Id="rId1" Type="http://schemas.openxmlformats.org/officeDocument/2006/relationships/tags" Target="../tags/tag110.xml"/></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2.xml"/><Relationship Id="rId4" Type="http://schemas.openxmlformats.org/officeDocument/2006/relationships/image" Target="../media/image39.png"/><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jpeg"/><Relationship Id="rId2" Type="http://schemas.openxmlformats.org/officeDocument/2006/relationships/tags" Target="../tags/tag116.xml"/><Relationship Id="rId1" Type="http://schemas.openxmlformats.org/officeDocument/2006/relationships/tags" Target="../tags/tag115.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tags" Target="../tags/tag118.xml"/><Relationship Id="rId1" Type="http://schemas.openxmlformats.org/officeDocument/2006/relationships/tags" Target="../tags/tag117.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tags" Target="../tags/tag120.xml"/><Relationship Id="rId1" Type="http://schemas.openxmlformats.org/officeDocument/2006/relationships/tags" Target="../tags/tag119.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tags" Target="../tags/tag122.xml"/><Relationship Id="rId1" Type="http://schemas.openxmlformats.org/officeDocument/2006/relationships/tags" Target="../tags/tag121.xml"/></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slideLayout" Target="../slideLayouts/slideLayout2.xml"/><Relationship Id="rId5" Type="http://schemas.openxmlformats.org/officeDocument/2006/relationships/tags" Target="../tags/tag125.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tags" Target="../tags/tag124.xml"/><Relationship Id="rId1" Type="http://schemas.openxmlformats.org/officeDocument/2006/relationships/tags" Target="../tags/tag123.xml"/></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9.svg"/><Relationship Id="rId7" Type="http://schemas.openxmlformats.org/officeDocument/2006/relationships/image" Target="../media/image48.png"/><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tags" Target="../tags/tag128.xml"/><Relationship Id="rId2" Type="http://schemas.openxmlformats.org/officeDocument/2006/relationships/tags" Target="../tags/tag127.xml"/><Relationship Id="rId10" Type="http://schemas.openxmlformats.org/officeDocument/2006/relationships/notesSlide" Target="../notesSlides/notesSlide32.xml"/><Relationship Id="rId1" Type="http://schemas.openxmlformats.org/officeDocument/2006/relationships/tags" Target="../tags/tag126.xml"/></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33.xml"/><Relationship Id="rId7" Type="http://schemas.openxmlformats.org/officeDocument/2006/relationships/slideLayout" Target="../slideLayouts/slideLayout2.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7.png"/><Relationship Id="rId2" Type="http://schemas.openxmlformats.org/officeDocument/2006/relationships/tags" Target="../tags/tag130.xml"/><Relationship Id="rId1" Type="http://schemas.openxmlformats.org/officeDocument/2006/relationships/tags" Target="../tags/tag129.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slideLayout" Target="../slideLayouts/slideLayout2.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47.png"/><Relationship Id="rId2" Type="http://schemas.openxmlformats.org/officeDocument/2006/relationships/tags" Target="../tags/tag132.xml"/><Relationship Id="rId1" Type="http://schemas.openxmlformats.org/officeDocument/2006/relationships/tags" Target="../tags/tag13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35.xml"/><Relationship Id="rId7" Type="http://schemas.openxmlformats.org/officeDocument/2006/relationships/slideLayout" Target="../slideLayouts/slideLayout2.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47.png"/><Relationship Id="rId2" Type="http://schemas.openxmlformats.org/officeDocument/2006/relationships/tags" Target="../tags/tag134.xml"/><Relationship Id="rId1" Type="http://schemas.openxmlformats.org/officeDocument/2006/relationships/tags" Target="../tags/tag133.xml"/></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36.xml"/><Relationship Id="rId7" Type="http://schemas.openxmlformats.org/officeDocument/2006/relationships/slideLayout" Target="../slideLayouts/slideLayout2.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47.png"/><Relationship Id="rId2" Type="http://schemas.openxmlformats.org/officeDocument/2006/relationships/tags" Target="../tags/tag136.xml"/><Relationship Id="rId1" Type="http://schemas.openxmlformats.org/officeDocument/2006/relationships/tags" Target="../tags/tag135.xml"/></Relationships>
</file>

<file path=ppt/slides/_rels/slide42.xml.rels><?xml version="1.0" encoding="UTF-8" standalone="yes"?>
<Relationships xmlns="http://schemas.openxmlformats.org/package/2006/relationships"><Relationship Id="rId9" Type="http://schemas.openxmlformats.org/officeDocument/2006/relationships/image" Target="../media/image62.png"/><Relationship Id="rId8" Type="http://schemas.openxmlformats.org/officeDocument/2006/relationships/image" Target="../media/image55.svg"/><Relationship Id="rId7" Type="http://schemas.openxmlformats.org/officeDocument/2006/relationships/image" Target="../media/image54.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61.svg"/><Relationship Id="rId3" Type="http://schemas.openxmlformats.org/officeDocument/2006/relationships/image" Target="../media/image60.png"/><Relationship Id="rId2" Type="http://schemas.openxmlformats.org/officeDocument/2006/relationships/tags" Target="../tags/tag138.xml"/><Relationship Id="rId11" Type="http://schemas.openxmlformats.org/officeDocument/2006/relationships/notesSlide" Target="../notesSlides/notesSlide37.xml"/><Relationship Id="rId10" Type="http://schemas.openxmlformats.org/officeDocument/2006/relationships/slideLayout" Target="../slideLayouts/slideLayout2.xml"/><Relationship Id="rId1" Type="http://schemas.openxmlformats.org/officeDocument/2006/relationships/tags" Target="../tags/tag137.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38.xml"/><Relationship Id="rId7"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png"/><Relationship Id="rId3" Type="http://schemas.openxmlformats.org/officeDocument/2006/relationships/image" Target="../media/image47.png"/><Relationship Id="rId2" Type="http://schemas.openxmlformats.org/officeDocument/2006/relationships/tags" Target="../tags/tag140.xml"/><Relationship Id="rId1" Type="http://schemas.openxmlformats.org/officeDocument/2006/relationships/tags" Target="../tags/tag139.xml"/></Relationships>
</file>

<file path=ppt/slides/_rels/slide44.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slideLayout" Target="../slideLayouts/slideLayout2.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png"/><Relationship Id="rId3" Type="http://schemas.openxmlformats.org/officeDocument/2006/relationships/image" Target="../media/image47.png"/><Relationship Id="rId2" Type="http://schemas.openxmlformats.org/officeDocument/2006/relationships/tags" Target="../tags/tag142.xml"/><Relationship Id="rId1" Type="http://schemas.openxmlformats.org/officeDocument/2006/relationships/tags" Target="../tags/tag141.xml"/></Relationships>
</file>

<file path=ppt/slides/_rels/slide45.xml.rels><?xml version="1.0" encoding="UTF-8" standalone="yes"?>
<Relationships xmlns="http://schemas.openxmlformats.org/package/2006/relationships"><Relationship Id="rId8" Type="http://schemas.openxmlformats.org/officeDocument/2006/relationships/notesSlide" Target="../notesSlides/notesSlide40.xml"/><Relationship Id="rId7" Type="http://schemas.openxmlformats.org/officeDocument/2006/relationships/slideLayout" Target="../slideLayouts/slideLayout2.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png"/><Relationship Id="rId3" Type="http://schemas.openxmlformats.org/officeDocument/2006/relationships/image" Target="../media/image47.png"/><Relationship Id="rId2" Type="http://schemas.openxmlformats.org/officeDocument/2006/relationships/tags" Target="../tags/tag144.xml"/><Relationship Id="rId1" Type="http://schemas.openxmlformats.org/officeDocument/2006/relationships/tags" Target="../tags/tag143.xml"/></Relationships>
</file>

<file path=ppt/slides/_rels/slide46.xml.rels><?xml version="1.0" encoding="UTF-8" standalone="yes"?>
<Relationships xmlns="http://schemas.openxmlformats.org/package/2006/relationships"><Relationship Id="rId8" Type="http://schemas.openxmlformats.org/officeDocument/2006/relationships/notesSlide" Target="../notesSlides/notesSlide41.xml"/><Relationship Id="rId7" Type="http://schemas.openxmlformats.org/officeDocument/2006/relationships/slideLayout" Target="../slideLayouts/slideLayout2.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png"/><Relationship Id="rId3" Type="http://schemas.openxmlformats.org/officeDocument/2006/relationships/image" Target="../media/image47.png"/><Relationship Id="rId2" Type="http://schemas.openxmlformats.org/officeDocument/2006/relationships/tags" Target="../tags/tag146.xml"/><Relationship Id="rId1" Type="http://schemas.openxmlformats.org/officeDocument/2006/relationships/tags" Target="../tags/tag145.xml"/></Relationships>
</file>

<file path=ppt/slides/_rels/slide47.xml.rels><?xml version="1.0" encoding="UTF-8" standalone="yes"?>
<Relationships xmlns="http://schemas.openxmlformats.org/package/2006/relationships"><Relationship Id="rId9" Type="http://schemas.openxmlformats.org/officeDocument/2006/relationships/image" Target="../media/image70.png"/><Relationship Id="rId8" Type="http://schemas.openxmlformats.org/officeDocument/2006/relationships/image" Target="../media/image65.svg"/><Relationship Id="rId7" Type="http://schemas.openxmlformats.org/officeDocument/2006/relationships/image" Target="../media/image64.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image" Target="../media/image68.svg"/><Relationship Id="rId12" Type="http://schemas.openxmlformats.org/officeDocument/2006/relationships/notesSlide" Target="../notesSlides/notesSlide42.xml"/><Relationship Id="rId11" Type="http://schemas.openxmlformats.org/officeDocument/2006/relationships/slideLayout" Target="../slideLayouts/slideLayout2.xml"/><Relationship Id="rId10" Type="http://schemas.openxmlformats.org/officeDocument/2006/relationships/image" Target="../media/image71.svg"/><Relationship Id="rId1" Type="http://schemas.openxmlformats.org/officeDocument/2006/relationships/image" Target="../media/image67.png"/></Relationships>
</file>

<file path=ppt/slides/_rels/slide48.xml.rels><?xml version="1.0" encoding="UTF-8" standalone="yes"?>
<Relationships xmlns="http://schemas.openxmlformats.org/package/2006/relationships"><Relationship Id="rId8" Type="http://schemas.openxmlformats.org/officeDocument/2006/relationships/notesSlide" Target="../notesSlides/notesSlide43.xml"/><Relationship Id="rId7" Type="http://schemas.openxmlformats.org/officeDocument/2006/relationships/slideLayout" Target="../slideLayouts/slideLayout2.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png"/><Relationship Id="rId3" Type="http://schemas.openxmlformats.org/officeDocument/2006/relationships/image" Target="../media/image47.png"/><Relationship Id="rId2" Type="http://schemas.openxmlformats.org/officeDocument/2006/relationships/tags" Target="../tags/tag150.xml"/><Relationship Id="rId1" Type="http://schemas.openxmlformats.org/officeDocument/2006/relationships/tags" Target="../tags/tag149.xml"/></Relationships>
</file>

<file path=ppt/slides/_rels/slide49.xml.rels><?xml version="1.0" encoding="UTF-8" standalone="yes"?>
<Relationships xmlns="http://schemas.openxmlformats.org/package/2006/relationships"><Relationship Id="rId8" Type="http://schemas.openxmlformats.org/officeDocument/2006/relationships/notesSlide" Target="../notesSlides/notesSlide44.xml"/><Relationship Id="rId7" Type="http://schemas.openxmlformats.org/officeDocument/2006/relationships/slideLayout" Target="../slideLayouts/slideLayout2.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png"/><Relationship Id="rId3" Type="http://schemas.openxmlformats.org/officeDocument/2006/relationships/image" Target="../media/image47.png"/><Relationship Id="rId2" Type="http://schemas.openxmlformats.org/officeDocument/2006/relationships/tags" Target="../tags/tag152.xml"/><Relationship Id="rId1" Type="http://schemas.openxmlformats.org/officeDocument/2006/relationships/tags" Target="../tags/tag15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slideLayout" Target="../slideLayouts/slideLayout2.xml"/><Relationship Id="rId4" Type="http://schemas.openxmlformats.org/officeDocument/2006/relationships/image" Target="../media/image82.png"/><Relationship Id="rId3" Type="http://schemas.openxmlformats.org/officeDocument/2006/relationships/image" Target="../media/image81.png"/><Relationship Id="rId2" Type="http://schemas.openxmlformats.org/officeDocument/2006/relationships/tags" Target="../tags/tag154.xml"/><Relationship Id="rId1" Type="http://schemas.openxmlformats.org/officeDocument/2006/relationships/tags" Target="../tags/tag153.xml"/></Relationships>
</file>

<file path=ppt/slides/_rels/slide51.xml.rels><?xml version="1.0" encoding="UTF-8" standalone="yes"?>
<Relationships xmlns="http://schemas.openxmlformats.org/package/2006/relationships"><Relationship Id="rId8" Type="http://schemas.openxmlformats.org/officeDocument/2006/relationships/notesSlide" Target="../notesSlides/notesSlide46.xml"/><Relationship Id="rId7"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svg"/><Relationship Id="rId4" Type="http://schemas.openxmlformats.org/officeDocument/2006/relationships/image" Target="../media/image83.png"/><Relationship Id="rId3" Type="http://schemas.openxmlformats.org/officeDocument/2006/relationships/image" Target="../media/image47.png"/><Relationship Id="rId2" Type="http://schemas.openxmlformats.org/officeDocument/2006/relationships/tags" Target="../tags/tag156.xml"/><Relationship Id="rId1" Type="http://schemas.openxmlformats.org/officeDocument/2006/relationships/tags" Target="../tags/tag155.xml"/></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2.xml"/><Relationship Id="rId3" Type="http://schemas.openxmlformats.org/officeDocument/2006/relationships/image" Target="../media/image86.png"/><Relationship Id="rId2" Type="http://schemas.openxmlformats.org/officeDocument/2006/relationships/tags" Target="../tags/tag158.xml"/><Relationship Id="rId1" Type="http://schemas.openxmlformats.org/officeDocument/2006/relationships/tags" Target="../tags/tag157.xml"/></Relationships>
</file>

<file path=ppt/slides/_rels/slide53.xml.rels><?xml version="1.0" encoding="UTF-8" standalone="yes"?>
<Relationships xmlns="http://schemas.openxmlformats.org/package/2006/relationships"><Relationship Id="rId7" Type="http://schemas.openxmlformats.org/officeDocument/2006/relationships/notesSlide" Target="../notesSlides/notesSlide48.xml"/><Relationship Id="rId6"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2.xml"/><Relationship Id="rId4" Type="http://schemas.openxmlformats.org/officeDocument/2006/relationships/image" Target="../media/image90.png"/><Relationship Id="rId3" Type="http://schemas.openxmlformats.org/officeDocument/2006/relationships/image" Target="../media/image89.png"/><Relationship Id="rId2" Type="http://schemas.openxmlformats.org/officeDocument/2006/relationships/tags" Target="../tags/tag163.xml"/><Relationship Id="rId1" Type="http://schemas.openxmlformats.org/officeDocument/2006/relationships/tags" Target="../tags/tag162.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2.xml"/><Relationship Id="rId3" Type="http://schemas.openxmlformats.org/officeDocument/2006/relationships/tags" Target="../tags/tag165.xml"/><Relationship Id="rId2" Type="http://schemas.openxmlformats.org/officeDocument/2006/relationships/tags" Target="../tags/tag164.xml"/><Relationship Id="rId1" Type="http://schemas.openxmlformats.org/officeDocument/2006/relationships/image" Target="../media/image91.png"/></Relationships>
</file>

<file path=ppt/slides/_rels/slide5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95.svg"/><Relationship Id="rId7" Type="http://schemas.openxmlformats.org/officeDocument/2006/relationships/image" Target="../media/image94.png"/><Relationship Id="rId6" Type="http://schemas.openxmlformats.org/officeDocument/2006/relationships/image" Target="../media/image93.png"/><Relationship Id="rId5" Type="http://schemas.openxmlformats.org/officeDocument/2006/relationships/image" Target="../media/image47.png"/><Relationship Id="rId4" Type="http://schemas.openxmlformats.org/officeDocument/2006/relationships/image" Target="../media/image92.png"/><Relationship Id="rId3" Type="http://schemas.openxmlformats.org/officeDocument/2006/relationships/tags" Target="../tags/tag168.xml"/><Relationship Id="rId2" Type="http://schemas.openxmlformats.org/officeDocument/2006/relationships/tags" Target="../tags/tag167.xml"/><Relationship Id="rId10" Type="http://schemas.openxmlformats.org/officeDocument/2006/relationships/notesSlide" Target="../notesSlides/notesSlide51.xml"/><Relationship Id="rId1" Type="http://schemas.openxmlformats.org/officeDocument/2006/relationships/tags" Target="../tags/tag166.xml"/></Relationships>
</file>

<file path=ppt/slides/_rels/slide57.xml.rels><?xml version="1.0" encoding="UTF-8" standalone="yes"?>
<Relationships xmlns="http://schemas.openxmlformats.org/package/2006/relationships"><Relationship Id="rId8" Type="http://schemas.openxmlformats.org/officeDocument/2006/relationships/notesSlide" Target="../notesSlides/notesSlide52.xml"/><Relationship Id="rId7" Type="http://schemas.openxmlformats.org/officeDocument/2006/relationships/slideLayout" Target="../slideLayouts/slideLayout2.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png"/><Relationship Id="rId3" Type="http://schemas.openxmlformats.org/officeDocument/2006/relationships/image" Target="../media/image47.png"/><Relationship Id="rId2" Type="http://schemas.openxmlformats.org/officeDocument/2006/relationships/tags" Target="../tags/tag170.xml"/><Relationship Id="rId1" Type="http://schemas.openxmlformats.org/officeDocument/2006/relationships/tags" Target="../tags/tag169.xml"/></Relationships>
</file>

<file path=ppt/slides/_rels/slide58.xml.rels><?xml version="1.0" encoding="UTF-8" standalone="yes"?>
<Relationships xmlns="http://schemas.openxmlformats.org/package/2006/relationships"><Relationship Id="rId8" Type="http://schemas.openxmlformats.org/officeDocument/2006/relationships/notesSlide" Target="../notesSlides/notesSlide53.xml"/><Relationship Id="rId7" Type="http://schemas.openxmlformats.org/officeDocument/2006/relationships/slideLayout" Target="../slideLayouts/slideLayout2.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png"/><Relationship Id="rId3" Type="http://schemas.openxmlformats.org/officeDocument/2006/relationships/image" Target="../media/image47.png"/><Relationship Id="rId2" Type="http://schemas.openxmlformats.org/officeDocument/2006/relationships/tags" Target="../tags/tag172.xml"/><Relationship Id="rId1" Type="http://schemas.openxmlformats.org/officeDocument/2006/relationships/tags" Target="../tags/tag171.xml"/></Relationships>
</file>

<file path=ppt/slides/_rels/slide59.xml.rels><?xml version="1.0" encoding="UTF-8" standalone="yes"?>
<Relationships xmlns="http://schemas.openxmlformats.org/package/2006/relationships"><Relationship Id="rId8" Type="http://schemas.openxmlformats.org/officeDocument/2006/relationships/notesSlide" Target="../notesSlides/notesSlide54.xml"/><Relationship Id="rId7" Type="http://schemas.openxmlformats.org/officeDocument/2006/relationships/slideLayout" Target="../slideLayouts/slideLayout2.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png"/><Relationship Id="rId3" Type="http://schemas.openxmlformats.org/officeDocument/2006/relationships/image" Target="../media/image47.png"/><Relationship Id="rId2" Type="http://schemas.openxmlformats.org/officeDocument/2006/relationships/tags" Target="../tags/tag174.xml"/><Relationship Id="rId1" Type="http://schemas.openxmlformats.org/officeDocument/2006/relationships/tags" Target="../tags/tag17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notesSlide" Target="../notesSlides/notesSlide55.xml"/><Relationship Id="rId7" Type="http://schemas.openxmlformats.org/officeDocument/2006/relationships/slideLayout" Target="../slideLayouts/slideLayout2.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png"/><Relationship Id="rId3" Type="http://schemas.openxmlformats.org/officeDocument/2006/relationships/image" Target="../media/image47.png"/><Relationship Id="rId2" Type="http://schemas.openxmlformats.org/officeDocument/2006/relationships/tags" Target="../tags/tag176.xml"/><Relationship Id="rId1" Type="http://schemas.openxmlformats.org/officeDocument/2006/relationships/tags" Target="../tags/tag175.xml"/></Relationships>
</file>

<file path=ppt/slides/_rels/slide61.xml.rels><?xml version="1.0" encoding="UTF-8" standalone="yes"?>
<Relationships xmlns="http://schemas.openxmlformats.org/package/2006/relationships"><Relationship Id="rId8" Type="http://schemas.openxmlformats.org/officeDocument/2006/relationships/notesSlide" Target="../notesSlides/notesSlide56.xml"/><Relationship Id="rId7" Type="http://schemas.openxmlformats.org/officeDocument/2006/relationships/slideLayout" Target="../slideLayouts/slideLayout2.xml"/><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8.png"/><Relationship Id="rId3" Type="http://schemas.openxmlformats.org/officeDocument/2006/relationships/image" Target="../media/image47.png"/><Relationship Id="rId2" Type="http://schemas.openxmlformats.org/officeDocument/2006/relationships/tags" Target="../tags/tag178.xml"/><Relationship Id="rId1" Type="http://schemas.openxmlformats.org/officeDocument/2006/relationships/tags" Target="../tags/tag177.xml"/></Relationships>
</file>

<file path=ppt/slides/_rels/slide62.xml.rels><?xml version="1.0" encoding="UTF-8" standalone="yes"?>
<Relationships xmlns="http://schemas.openxmlformats.org/package/2006/relationships"><Relationship Id="rId8" Type="http://schemas.openxmlformats.org/officeDocument/2006/relationships/notesSlide" Target="../notesSlides/notesSlide57.xml"/><Relationship Id="rId7" Type="http://schemas.openxmlformats.org/officeDocument/2006/relationships/slideLayout" Target="../slideLayouts/slideLayout2.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png"/><Relationship Id="rId3" Type="http://schemas.openxmlformats.org/officeDocument/2006/relationships/image" Target="../media/image47.png"/><Relationship Id="rId2" Type="http://schemas.openxmlformats.org/officeDocument/2006/relationships/tags" Target="../tags/tag180.xml"/><Relationship Id="rId1" Type="http://schemas.openxmlformats.org/officeDocument/2006/relationships/tags" Target="../tags/tag179.xml"/></Relationships>
</file>

<file path=ppt/slides/_rels/slide63.xml.rels><?xml version="1.0" encoding="UTF-8" standalone="yes"?>
<Relationships xmlns="http://schemas.openxmlformats.org/package/2006/relationships"><Relationship Id="rId9" Type="http://schemas.openxmlformats.org/officeDocument/2006/relationships/image" Target="../media/image100.png"/><Relationship Id="rId8" Type="http://schemas.openxmlformats.org/officeDocument/2006/relationships/image" Target="../media/image104.svg"/><Relationship Id="rId7" Type="http://schemas.openxmlformats.org/officeDocument/2006/relationships/image" Target="../media/image103.png"/><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13.svg"/><Relationship Id="rId3" Type="http://schemas.openxmlformats.org/officeDocument/2006/relationships/image" Target="../media/image112.png"/><Relationship Id="rId2" Type="http://schemas.openxmlformats.org/officeDocument/2006/relationships/tags" Target="../tags/tag182.xml"/><Relationship Id="rId13" Type="http://schemas.openxmlformats.org/officeDocument/2006/relationships/notesSlide" Target="../notesSlides/notesSlide58.xml"/><Relationship Id="rId12" Type="http://schemas.openxmlformats.org/officeDocument/2006/relationships/slideLayout" Target="../slideLayouts/slideLayout2.xml"/><Relationship Id="rId11" Type="http://schemas.openxmlformats.org/officeDocument/2006/relationships/image" Target="../media/image114.png"/><Relationship Id="rId10" Type="http://schemas.openxmlformats.org/officeDocument/2006/relationships/image" Target="../media/image101.svg"/><Relationship Id="rId1" Type="http://schemas.openxmlformats.org/officeDocument/2006/relationships/tags" Target="../tags/tag181.xml"/></Relationships>
</file>

<file path=ppt/slides/_rels/slide64.xml.rels><?xml version="1.0" encoding="UTF-8" standalone="yes"?>
<Relationships xmlns="http://schemas.openxmlformats.org/package/2006/relationships"><Relationship Id="rId8" Type="http://schemas.openxmlformats.org/officeDocument/2006/relationships/notesSlide" Target="../notesSlides/notesSlide59.xml"/><Relationship Id="rId7" Type="http://schemas.openxmlformats.org/officeDocument/2006/relationships/slideLayout" Target="../slideLayouts/slideLayout2.xml"/><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15.png"/><Relationship Id="rId3" Type="http://schemas.openxmlformats.org/officeDocument/2006/relationships/image" Target="../media/image47.png"/><Relationship Id="rId2" Type="http://schemas.openxmlformats.org/officeDocument/2006/relationships/tags" Target="../tags/tag184.xml"/><Relationship Id="rId1" Type="http://schemas.openxmlformats.org/officeDocument/2006/relationships/tags" Target="../tags/tag183.xml"/></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2.xml"/><Relationship Id="rId3" Type="http://schemas.openxmlformats.org/officeDocument/2006/relationships/image" Target="../media/image118.png"/><Relationship Id="rId2" Type="http://schemas.openxmlformats.org/officeDocument/2006/relationships/tags" Target="../tags/tag186.xml"/><Relationship Id="rId1" Type="http://schemas.openxmlformats.org/officeDocument/2006/relationships/tags" Target="../tags/tag185.xml"/></Relationships>
</file>

<file path=ppt/slides/_rels/slide66.xml.rels><?xml version="1.0" encoding="UTF-8" standalone="yes"?>
<Relationships xmlns="http://schemas.openxmlformats.org/package/2006/relationships"><Relationship Id="rId6" Type="http://schemas.openxmlformats.org/officeDocument/2006/relationships/notesSlide" Target="../notesSlides/notesSlide61.xml"/><Relationship Id="rId5" Type="http://schemas.openxmlformats.org/officeDocument/2006/relationships/slideLayout" Target="../slideLayouts/slideLayout2.xml"/><Relationship Id="rId4" Type="http://schemas.openxmlformats.org/officeDocument/2006/relationships/image" Target="../media/image120.svg"/><Relationship Id="rId3" Type="http://schemas.openxmlformats.org/officeDocument/2006/relationships/image" Target="../media/image119.png"/><Relationship Id="rId2" Type="http://schemas.openxmlformats.org/officeDocument/2006/relationships/tags" Target="../tags/tag188.xml"/><Relationship Id="rId1" Type="http://schemas.openxmlformats.org/officeDocument/2006/relationships/tags" Target="../tags/tag187.xml"/></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62.xml"/><Relationship Id="rId4" Type="http://schemas.openxmlformats.org/officeDocument/2006/relationships/slideLayout" Target="../slideLayouts/slideLayout2.xml"/><Relationship Id="rId3" Type="http://schemas.openxmlformats.org/officeDocument/2006/relationships/image" Target="../media/image121.png"/><Relationship Id="rId2" Type="http://schemas.openxmlformats.org/officeDocument/2006/relationships/tags" Target="../tags/tag190.xml"/><Relationship Id="rId1" Type="http://schemas.openxmlformats.org/officeDocument/2006/relationships/tags" Target="../tags/tag189.xml"/></Relationships>
</file>

<file path=ppt/slides/_rels/slide68.xml.rels><?xml version="1.0" encoding="UTF-8" standalone="yes"?>
<Relationships xmlns="http://schemas.openxmlformats.org/package/2006/relationships"><Relationship Id="rId6" Type="http://schemas.openxmlformats.org/officeDocument/2006/relationships/notesSlide" Target="../notesSlides/notesSlide63.xml"/><Relationship Id="rId5" Type="http://schemas.openxmlformats.org/officeDocument/2006/relationships/slideLayout" Target="../slideLayouts/slideLayout2.xml"/><Relationship Id="rId4" Type="http://schemas.openxmlformats.org/officeDocument/2006/relationships/image" Target="../media/image123.svg"/><Relationship Id="rId3" Type="http://schemas.openxmlformats.org/officeDocument/2006/relationships/image" Target="../media/image122.png"/><Relationship Id="rId2" Type="http://schemas.openxmlformats.org/officeDocument/2006/relationships/tags" Target="../tags/tag192.xml"/><Relationship Id="rId1" Type="http://schemas.openxmlformats.org/officeDocument/2006/relationships/tags" Target="../tags/tag191.xml"/></Relationships>
</file>

<file path=ppt/slides/_rels/slide69.xml.rels><?xml version="1.0" encoding="UTF-8" standalone="yes"?>
<Relationships xmlns="http://schemas.openxmlformats.org/package/2006/relationships"><Relationship Id="rId8" Type="http://schemas.openxmlformats.org/officeDocument/2006/relationships/notesSlide" Target="../notesSlides/notesSlide64.xml"/><Relationship Id="rId7" Type="http://schemas.openxmlformats.org/officeDocument/2006/relationships/slideLayout" Target="../slideLayouts/slideLayout2.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 Id="rId3" Type="http://schemas.openxmlformats.org/officeDocument/2006/relationships/image" Target="../media/image124.png"/><Relationship Id="rId2" Type="http://schemas.openxmlformats.org/officeDocument/2006/relationships/tags" Target="../tags/tag194.xml"/><Relationship Id="rId1" Type="http://schemas.openxmlformats.org/officeDocument/2006/relationships/tags" Target="../tags/tag19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70.xml.rels><?xml version="1.0" encoding="UTF-8" standalone="yes"?>
<Relationships xmlns="http://schemas.openxmlformats.org/package/2006/relationships"><Relationship Id="rId9" Type="http://schemas.openxmlformats.org/officeDocument/2006/relationships/image" Target="../media/image119.png"/><Relationship Id="rId8" Type="http://schemas.openxmlformats.org/officeDocument/2006/relationships/image" Target="../media/image127.svg"/><Relationship Id="rId7" Type="http://schemas.openxmlformats.org/officeDocument/2006/relationships/image" Target="../media/image126.png"/><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tags" Target="../tags/tag196.xml"/><Relationship Id="rId3" Type="http://schemas.openxmlformats.org/officeDocument/2006/relationships/tags" Target="../tags/tag195.xml"/><Relationship Id="rId2" Type="http://schemas.openxmlformats.org/officeDocument/2006/relationships/image" Target="../media/image125.svg"/><Relationship Id="rId14" Type="http://schemas.openxmlformats.org/officeDocument/2006/relationships/notesSlide" Target="../notesSlides/notesSlide65.xml"/><Relationship Id="rId13" Type="http://schemas.openxmlformats.org/officeDocument/2006/relationships/slideLayout" Target="../slideLayouts/slideLayout2.xml"/><Relationship Id="rId12" Type="http://schemas.openxmlformats.org/officeDocument/2006/relationships/image" Target="../media/image117.svg"/><Relationship Id="rId11" Type="http://schemas.openxmlformats.org/officeDocument/2006/relationships/image" Target="../media/image116.png"/><Relationship Id="rId10" Type="http://schemas.openxmlformats.org/officeDocument/2006/relationships/image" Target="../media/image120.svg"/><Relationship Id="rId1" Type="http://schemas.openxmlformats.org/officeDocument/2006/relationships/image" Target="../media/image124.pn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2.xml"/><Relationship Id="rId2" Type="http://schemas.openxmlformats.org/officeDocument/2006/relationships/tags" Target="../tags/tag198.xml"/><Relationship Id="rId1" Type="http://schemas.openxmlformats.org/officeDocument/2006/relationships/tags" Target="../tags/tag197.xml"/></Relationships>
</file>

<file path=ppt/slides/_rels/slide72.xml.rels><?xml version="1.0" encoding="UTF-8" standalone="yes"?>
<Relationships xmlns="http://schemas.openxmlformats.org/package/2006/relationships"><Relationship Id="rId6" Type="http://schemas.openxmlformats.org/officeDocument/2006/relationships/notesSlide" Target="../notesSlides/notesSlide67.xml"/><Relationship Id="rId5" Type="http://schemas.openxmlformats.org/officeDocument/2006/relationships/slideLayout" Target="../slideLayouts/slideLayout2.xml"/><Relationship Id="rId4" Type="http://schemas.openxmlformats.org/officeDocument/2006/relationships/image" Target="../media/image129.svg"/><Relationship Id="rId3" Type="http://schemas.openxmlformats.org/officeDocument/2006/relationships/image" Target="../media/image128.png"/><Relationship Id="rId2" Type="http://schemas.openxmlformats.org/officeDocument/2006/relationships/tags" Target="../tags/tag200.xml"/><Relationship Id="rId1" Type="http://schemas.openxmlformats.org/officeDocument/2006/relationships/tags" Target="../tags/tag199.xml"/></Relationships>
</file>

<file path=ppt/slides/_rels/slide73.xml.rels><?xml version="1.0" encoding="UTF-8" standalone="yes"?>
<Relationships xmlns="http://schemas.openxmlformats.org/package/2006/relationships"><Relationship Id="rId6" Type="http://schemas.openxmlformats.org/officeDocument/2006/relationships/notesSlide" Target="../notesSlides/notesSlide68.xml"/><Relationship Id="rId5" Type="http://schemas.openxmlformats.org/officeDocument/2006/relationships/slideLayout" Target="../slideLayouts/slideLayout2.xml"/><Relationship Id="rId4" Type="http://schemas.openxmlformats.org/officeDocument/2006/relationships/image" Target="../media/image131.svg"/><Relationship Id="rId3" Type="http://schemas.openxmlformats.org/officeDocument/2006/relationships/image" Target="../media/image130.png"/><Relationship Id="rId2" Type="http://schemas.openxmlformats.org/officeDocument/2006/relationships/tags" Target="../tags/tag202.xml"/><Relationship Id="rId1" Type="http://schemas.openxmlformats.org/officeDocument/2006/relationships/tags" Target="../tags/tag201.xml"/></Relationships>
</file>

<file path=ppt/slides/_rels/slide74.xml.rels><?xml version="1.0" encoding="UTF-8" standalone="yes"?>
<Relationships xmlns="http://schemas.openxmlformats.org/package/2006/relationships"><Relationship Id="rId6" Type="http://schemas.openxmlformats.org/officeDocument/2006/relationships/notesSlide" Target="../notesSlides/notesSlide69.xml"/><Relationship Id="rId5" Type="http://schemas.openxmlformats.org/officeDocument/2006/relationships/slideLayout" Target="../slideLayouts/slideLayout2.xml"/><Relationship Id="rId4" Type="http://schemas.openxmlformats.org/officeDocument/2006/relationships/image" Target="../media/image133.svg"/><Relationship Id="rId3" Type="http://schemas.openxmlformats.org/officeDocument/2006/relationships/image" Target="../media/image132.png"/><Relationship Id="rId2" Type="http://schemas.openxmlformats.org/officeDocument/2006/relationships/tags" Target="../tags/tag204.xml"/><Relationship Id="rId1" Type="http://schemas.openxmlformats.org/officeDocument/2006/relationships/tags" Target="../tags/tag203.xml"/></Relationships>
</file>

<file path=ppt/slides/_rels/slide75.xml.rels><?xml version="1.0" encoding="UTF-8" standalone="yes"?>
<Relationships xmlns="http://schemas.openxmlformats.org/package/2006/relationships"><Relationship Id="rId8" Type="http://schemas.openxmlformats.org/officeDocument/2006/relationships/notesSlide" Target="../notesSlides/notesSlide70.xml"/><Relationship Id="rId7" Type="http://schemas.openxmlformats.org/officeDocument/2006/relationships/slideLayout" Target="../slideLayouts/slideLayout2.xml"/><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tags" Target="../tags/tag207.xml"/><Relationship Id="rId3" Type="http://schemas.openxmlformats.org/officeDocument/2006/relationships/image" Target="../media/image134.png"/><Relationship Id="rId2" Type="http://schemas.openxmlformats.org/officeDocument/2006/relationships/tags" Target="../tags/tag206.xml"/><Relationship Id="rId1" Type="http://schemas.openxmlformats.org/officeDocument/2006/relationships/tags" Target="../tags/tag205.xml"/></Relationships>
</file>

<file path=ppt/slides/_rels/slide76.xml.rels><?xml version="1.0" encoding="UTF-8" standalone="yes"?>
<Relationships xmlns="http://schemas.openxmlformats.org/package/2006/relationships"><Relationship Id="rId5" Type="http://schemas.openxmlformats.org/officeDocument/2006/relationships/notesSlide" Target="../notesSlides/notesSlide71.xml"/><Relationship Id="rId4" Type="http://schemas.openxmlformats.org/officeDocument/2006/relationships/slideLayout" Target="../slideLayouts/slideLayout2.xml"/><Relationship Id="rId3" Type="http://schemas.openxmlformats.org/officeDocument/2006/relationships/image" Target="../media/image137.png"/><Relationship Id="rId2" Type="http://schemas.openxmlformats.org/officeDocument/2006/relationships/tags" Target="../tags/tag209.xml"/><Relationship Id="rId1" Type="http://schemas.openxmlformats.org/officeDocument/2006/relationships/tags" Target="../tags/tag208.xml"/></Relationships>
</file>

<file path=ppt/slides/_rels/slide77.xml.rels><?xml version="1.0" encoding="UTF-8" standalone="yes"?>
<Relationships xmlns="http://schemas.openxmlformats.org/package/2006/relationships"><Relationship Id="rId6" Type="http://schemas.openxmlformats.org/officeDocument/2006/relationships/notesSlide" Target="../notesSlides/notesSlide72.xml"/><Relationship Id="rId5" Type="http://schemas.openxmlformats.org/officeDocument/2006/relationships/slideLayout" Target="../slideLayouts/slideLayout2.xml"/><Relationship Id="rId4" Type="http://schemas.openxmlformats.org/officeDocument/2006/relationships/image" Target="../media/image139.svg"/><Relationship Id="rId3" Type="http://schemas.openxmlformats.org/officeDocument/2006/relationships/image" Target="../media/image138.png"/><Relationship Id="rId2" Type="http://schemas.openxmlformats.org/officeDocument/2006/relationships/tags" Target="../tags/tag211.xml"/><Relationship Id="rId1" Type="http://schemas.openxmlformats.org/officeDocument/2006/relationships/tags" Target="../tags/tag21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35" y="133305"/>
            <a:ext cx="12192000" cy="686694"/>
          </a:xfrm>
        </p:spPr>
        <p:txBody>
          <a:bodyPr>
            <a:noAutofit/>
          </a:bodyPr>
          <a:lstStyle/>
          <a:p>
            <a:pPr algn="l"/>
            <a:r>
              <a:rPr lang="en-US" altLang="en-US" sz="2800" i="0">
                <a:effectLst/>
                <a:latin typeface="+mn-lt"/>
              </a:rPr>
              <a:t>Towards Stable and Calibration-Free Motor Imagery BCIs via Graph-Based Transfer Learning</a:t>
            </a:r>
            <a:endParaRPr lang="en-US" altLang="en-US" sz="2800" i="0">
              <a:effectLst/>
              <a:latin typeface="+mn-lt"/>
            </a:endParaRPr>
          </a:p>
        </p:txBody>
      </p:sp>
      <p:sp>
        <p:nvSpPr>
          <p:cNvPr id="4" name="Slide Number Placeholder 3"/>
          <p:cNvSpPr>
            <a:spLocks noGrp="1"/>
          </p:cNvSpPr>
          <p:nvPr>
            <p:ph type="sldNum" sz="quarter" idx="12"/>
          </p:nvPr>
        </p:nvSpPr>
        <p:spPr/>
        <p:txBody>
          <a:bodyPr/>
          <a:lstStyle/>
          <a:p>
            <a:fld id="{07CE569E-9B7C-4CB9-AB80-C0841F922CFF}" type="slidenum">
              <a:rPr lang="en-US" smtClean="0"/>
            </a:fld>
            <a:endParaRPr lang="en-US"/>
          </a:p>
        </p:txBody>
      </p:sp>
      <p:graphicFrame>
        <p:nvGraphicFramePr>
          <p:cNvPr id="6" name="Table 6"/>
          <p:cNvGraphicFramePr>
            <a:graphicFrameLocks noGrp="1"/>
          </p:cNvGraphicFramePr>
          <p:nvPr>
            <p:custDataLst>
              <p:tags r:id="rId1"/>
            </p:custDataLst>
          </p:nvPr>
        </p:nvGraphicFramePr>
        <p:xfrm>
          <a:off x="198120" y="937895"/>
          <a:ext cx="11783695" cy="5469255"/>
        </p:xfrm>
        <a:graphic>
          <a:graphicData uri="http://schemas.openxmlformats.org/drawingml/2006/table">
            <a:tbl>
              <a:tblPr firstRow="1" bandRow="1">
                <a:tableStyleId>{5C22544A-7EE6-4342-B048-85BDC9FD1C3A}</a:tableStyleId>
              </a:tblPr>
              <a:tblGrid>
                <a:gridCol w="1301115"/>
                <a:gridCol w="10482580"/>
              </a:tblGrid>
              <a:tr h="653415">
                <a:tc>
                  <a:txBody>
                    <a:bodyPr/>
                    <a:lstStyle/>
                    <a:p>
                      <a:r>
                        <a:rPr lang="en-GB" sz="800" b="0"/>
                        <a:t>Research Questions/</a:t>
                      </a:r>
                      <a:endParaRPr lang="en-GB" sz="800" b="0"/>
                    </a:p>
                    <a:p>
                      <a:r>
                        <a:rPr lang="en-GB" sz="800" b="0"/>
                        <a:t>Gaps/</a:t>
                      </a:r>
                      <a:endParaRPr lang="en-GB" sz="800" b="0"/>
                    </a:p>
                    <a:p>
                      <a:r>
                        <a:rPr lang="en-GB" sz="800" b="0"/>
                        <a:t>Motivation</a:t>
                      </a:r>
                      <a:endParaRPr lang="en-GB" sz="800" b="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GB" sz="800" b="0"/>
                        <a:t>Non-stationarity caused by the progressive neurodegeneration and cortical reorganization will result in the degraded classifier accuracy, and so repeated recalibration should be employed in BCIs. Failing to adapt this temporal and interpersonal variability of EEG signals hinders the real-world development. The limited clinical data and inter/intra-subject variability </a:t>
                      </a:r>
                      <a:r>
                        <a:rPr lang="en-US" altLang="en-US" sz="800" b="0"/>
                        <a:t>restrict the effectiveness of existing models. </a:t>
                      </a:r>
                      <a:endParaRPr lang="en-US" altLang="en-US" sz="800" b="0"/>
                    </a:p>
                    <a:p>
                      <a:pPr marL="0" marR="0" indent="0" algn="l" defTabSz="914400" rtl="0" eaLnBrk="1" fontAlgn="auto" latinLnBrk="0" hangingPunct="1">
                        <a:lnSpc>
                          <a:spcPct val="100000"/>
                        </a:lnSpc>
                        <a:spcBef>
                          <a:spcPts val="0"/>
                        </a:spcBef>
                        <a:spcAft>
                          <a:spcPts val="0"/>
                        </a:spcAft>
                        <a:buClrTx/>
                        <a:buSzTx/>
                        <a:buFontTx/>
                        <a:buNone/>
                        <a:defRPr/>
                      </a:pPr>
                      <a:r>
                        <a:rPr lang="en-US" altLang="en-GB" sz="800" b="0"/>
                        <a:t>A model that accounts for the full functinal topology of the brain should be constructed because it has been confirmed that MI involves dynamic networks extending beyond the sensorimotor cortex. Additionally, </a:t>
                      </a:r>
                      <a:r>
                        <a:rPr lang="en-US" altLang="en-US" sz="800" b="0"/>
                        <a:t>combining transfer learning with graph neural networks presents a promising direction for enhancing model generalizability across sessions and individuals.</a:t>
                      </a:r>
                      <a:endParaRPr lang="en-US" altLang="en-US" sz="800" b="0"/>
                    </a:p>
                  </a:txBody>
                  <a:tcPr/>
                </a:tc>
              </a:tr>
              <a:tr h="701040">
                <a:tc>
                  <a:txBody>
                    <a:bodyPr/>
                    <a:lstStyle/>
                    <a:p>
                      <a:r>
                        <a:rPr lang="en-GB" sz="800"/>
                        <a:t>Approach to address the gap</a:t>
                      </a:r>
                      <a:endParaRPr lang="en-GB" sz="800"/>
                    </a:p>
                  </a:txBody>
                  <a:tcPr/>
                </a:tc>
                <a:tc>
                  <a:txBody>
                    <a:bodyPr/>
                    <a:lstStyle/>
                    <a:p>
                      <a:r>
                        <a:rPr lang="en-US" altLang="en-GB" sz="800">
                          <a:sym typeface="+mn-ea"/>
                        </a:rPr>
                        <a:t>Transfer learning has been considered to reduce the calibration time where the domain adaptation can be improved by fine-tuning, a practical method that starts with a pre-trained model on source domain, then updates it on new but related target domains. But this strategy does not overcome the gradual, longitudial shifts of brain signals among clinical populations. On the other hand, Graph Neural Networks have been proved that it can learn subject-general features robust to session drift and inter-subject variability. </a:t>
                      </a:r>
                      <a:endParaRPr lang="en-US" altLang="en-GB" sz="800">
                        <a:sym typeface="+mn-ea"/>
                      </a:endParaRPr>
                    </a:p>
                    <a:p>
                      <a:r>
                        <a:rPr lang="en-US" altLang="en-GB" sz="800">
                          <a:sym typeface="+mn-ea"/>
                        </a:rPr>
                        <a:t>This paper builds a subject-independent framework in which the model is anchored on a shared, stable connectivity patterns, trained by Graph Attention Network with trial-wise Phase-Locking Value, and evaluated by Leave-One-Subject-Out-Cross-Validation protocal. </a:t>
                      </a:r>
                      <a:endParaRPr lang="en-GB" sz="800"/>
                    </a:p>
                  </a:txBody>
                  <a:tcPr/>
                </a:tc>
              </a:tr>
              <a:tr h="944880">
                <a:tc>
                  <a:txBody>
                    <a:bodyPr/>
                    <a:lstStyle/>
                    <a:p>
                      <a:r>
                        <a:rPr lang="en-GB" sz="800"/>
                        <a:t>Method</a:t>
                      </a:r>
                      <a:endParaRPr lang="en-GB" sz="8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GB" sz="800">
                          <a:solidFill>
                            <a:schemeClr val="tx1"/>
                          </a:solidFill>
                        </a:rPr>
                        <a:t>Two datasets are selected under the left-right cursor control task </a:t>
                      </a:r>
                      <a:r>
                        <a:rPr lang="en-US" altLang="en-US" sz="800">
                          <a:solidFill>
                            <a:schemeClr val="tx1"/>
                          </a:solidFill>
                        </a:rPr>
                        <a:t>to ensure protocol homogeneity. </a:t>
                      </a:r>
                      <a:endParaRPr lang="en-US" altLang="en-US"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GB" sz="800">
                          <a:solidFill>
                            <a:schemeClr val="tx1"/>
                          </a:solidFill>
                        </a:rPr>
                        <a:t>In order to explore the </a:t>
                      </a:r>
                      <a:r>
                        <a:rPr lang="en-US" altLang="en-GB" sz="800">
                          <a:solidFill>
                            <a:srgbClr val="FF0000"/>
                          </a:solidFill>
                        </a:rPr>
                        <a:t>subject-invariant</a:t>
                      </a:r>
                      <a:r>
                        <a:rPr lang="en-US" altLang="en-GB" sz="800">
                          <a:solidFill>
                            <a:schemeClr val="tx1"/>
                          </a:solidFill>
                        </a:rPr>
                        <a:t> features, graph-based transfer learning is employed in which the Phase-Locking-Value is used to quantify the instantaneous phases of the EEG signals between each electrode pair for each trial. This can result in a n*n square matrix (where n is the No. of channels), and a time series tensor (n*n*t) to capture how the connectivity PLV matrix change over time across multiple trials (i.e. the nonstationarity in graphical form). The invariance of the PLV time series for each eletrode pair can be evulated using the coefficient of variation across trials. And then by averaging the CV values from all subjects, the electrode pairs with the lowest mean CV is identified as the subject-invariant features.</a:t>
                      </a:r>
                      <a:endParaRPr lang="en-US" altLang="en-GB"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GB" sz="800">
                          <a:solidFill>
                            <a:schemeClr val="tx1"/>
                          </a:solidFill>
                        </a:rPr>
                        <a:t>The LOSOCV approach is applied to test the model. No calibration data used in out method from the target subject. </a:t>
                      </a:r>
                      <a:r>
                        <a:rPr lang="en-US" altLang="en-US" sz="800">
                          <a:solidFill>
                            <a:schemeClr val="tx1"/>
                          </a:solidFill>
                        </a:rPr>
                        <a:t>The resulting graphs are fed into an rPLV-GAT comprising three GATv2Conv layers, followed by global mean pooling and a linear soft-max classifier. </a:t>
                      </a:r>
                      <a:r>
                        <a:rPr lang="en-US" altLang="en-GB" sz="800">
                          <a:solidFill>
                            <a:schemeClr val="tx1"/>
                          </a:solidFill>
                        </a:rPr>
                        <a:t>The performance of the trained model is compared with seven publicly available approaches. </a:t>
                      </a:r>
                      <a:endParaRPr lang="en-US" altLang="en-GB" sz="800">
                        <a:solidFill>
                          <a:schemeClr val="tx1"/>
                        </a:solidFill>
                      </a:endParaRPr>
                    </a:p>
                  </a:txBody>
                  <a:tcPr/>
                </a:tc>
              </a:tr>
              <a:tr h="944880">
                <a:tc>
                  <a:txBody>
                    <a:bodyPr/>
                    <a:lstStyle/>
                    <a:p>
                      <a:r>
                        <a:rPr lang="en-GB" sz="800">
                          <a:sym typeface="+mn-ea"/>
                        </a:rPr>
                        <a:t>Results</a:t>
                      </a:r>
                      <a:endParaRPr lang="en-GB" sz="800"/>
                    </a:p>
                    <a:p>
                      <a:endParaRPr lang="en-GB" sz="8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GB" sz="800">
                          <a:solidFill>
                            <a:schemeClr val="tx1"/>
                          </a:solidFill>
                          <a:sym typeface="+mn-ea"/>
                        </a:rPr>
                        <a:t>The graph-based preprocessing reduced raw time-series data from 70 GB to 30 GB of connectivity matrices, which significantly increases the memory efficiency. This lightweight, topologically structured approach </a:t>
                      </a:r>
                      <a:r>
                        <a:rPr lang="en-US" altLang="en-GB" sz="800">
                          <a:solidFill>
                            <a:schemeClr val="tx1"/>
                          </a:solidFill>
                          <a:sym typeface="+mn-ea"/>
                        </a:rPr>
                        <a:t>avoids the high memory footprint and the restricted hardware compatibility, and so it</a:t>
                      </a:r>
                      <a:r>
                        <a:rPr lang="en-US" altLang="en-GB" sz="800">
                          <a:solidFill>
                            <a:schemeClr val="tx1"/>
                          </a:solidFill>
                          <a:sym typeface="+mn-ea"/>
                        </a:rPr>
                        <a:t> is more practical in real-time and wearable BCI applications. </a:t>
                      </a:r>
                      <a:endParaRPr lang="en-US" altLang="en-GB"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GB" sz="800">
                          <a:solidFill>
                            <a:schemeClr val="tx1"/>
                          </a:solidFill>
                          <a:sym typeface="+mn-ea"/>
                        </a:rPr>
                        <a:t>The resulting connectivity matrices demonstrate some constant hubs shared between participants, suggesting that the PLV matrices are suitable for subject-independent MI classification tasks. </a:t>
                      </a:r>
                      <a:endParaRPr lang="en-US" altLang="en-GB"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GB" sz="800">
                          <a:solidFill>
                            <a:schemeClr val="tx1"/>
                          </a:solidFill>
                          <a:sym typeface="+mn-ea"/>
                        </a:rPr>
                        <a:t>The classification accuracy using the GAT-based framework achieves 62.65% on Dataset 1 and 59.21% on Dataset 2, both of which are higher than that by the rest seven baseline models. This indicates the viability of leveraging graph-based EEG representations for the </a:t>
                      </a:r>
                      <a:r>
                        <a:rPr lang="en-US" altLang="en-GB" sz="800">
                          <a:solidFill>
                            <a:srgbClr val="FF0000"/>
                          </a:solidFill>
                          <a:sym typeface="+mn-ea"/>
                        </a:rPr>
                        <a:t>calibration-free</a:t>
                      </a:r>
                      <a:r>
                        <a:rPr lang="en-US" altLang="en-GB" sz="800">
                          <a:solidFill>
                            <a:schemeClr val="tx1"/>
                          </a:solidFill>
                          <a:sym typeface="+mn-ea"/>
                        </a:rPr>
                        <a:t> MI decoding. </a:t>
                      </a:r>
                      <a:endParaRPr lang="en-US" altLang="en-GB"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GB" sz="800">
                          <a:solidFill>
                            <a:schemeClr val="tx1"/>
                          </a:solidFill>
                          <a:sym typeface="+mn-ea"/>
                        </a:rPr>
                        <a:t>The Wilcoxon signed-rank test is employed to perform the statistical comparison. It shows that rPLV-GAT signigicantly outperformed five of the seven baselines in Dataset 1 and </a:t>
                      </a:r>
                      <a:r>
                        <a:rPr lang="en-US" altLang="en-GB" sz="800">
                          <a:solidFill>
                            <a:schemeClr val="tx1"/>
                          </a:solidFill>
                          <a:sym typeface="+mn-ea"/>
                        </a:rPr>
                        <a:t>three of them in Dataset 2,</a:t>
                      </a:r>
                      <a:r>
                        <a:rPr lang="en-US" altLang="en-GB" sz="800">
                          <a:solidFill>
                            <a:schemeClr val="tx1"/>
                          </a:solidFill>
                          <a:sym typeface="+mn-ea"/>
                        </a:rPr>
                        <a:t> always with p&lt;5%. This concludes the model’s robustness and statistical reliability across both ALS and healthy populations. </a:t>
                      </a:r>
                      <a:endParaRPr lang="en-GB" sz="800">
                        <a:solidFill>
                          <a:srgbClr val="FF0000"/>
                        </a:solidFill>
                      </a:endParaRPr>
                    </a:p>
                  </a:txBody>
                  <a:tcPr/>
                </a:tc>
              </a:tr>
              <a:tr h="944880">
                <a:tc>
                  <a:txBody>
                    <a:bodyPr/>
                    <a:lstStyle/>
                    <a:p>
                      <a:r>
                        <a:rPr lang="en-GB" sz="800">
                          <a:sym typeface="+mn-ea"/>
                        </a:rPr>
                        <a:t>Discussion</a:t>
                      </a:r>
                      <a:endParaRPr lang="en-GB" sz="8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GB" sz="800">
                          <a:solidFill>
                            <a:schemeClr val="tx1"/>
                          </a:solidFill>
                        </a:rPr>
                        <a:t>The stable functional connectivity patterns extracted by graph-based pipelines across individuals corroborates that MI engages distributed, rather than purely contralateral cortical networks. This further proves the validity of applying the Graph-Attention-Network across the whole cortical areas rather than only focusing on the sensorimotor cortex. There is no significant difference in the classification accuracy between the mindfulness-trained and control participants in Dataset 2, so it reinforces the moderate cognitive variability for this graph-based model, and hence the adaptation for the topological EEG dynamics. </a:t>
                      </a:r>
                      <a:endParaRPr lang="en-US" altLang="en-GB"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The calibration-free decoding paradigm also enhances operational flexibility</a:t>
                      </a:r>
                      <a:r>
                        <a:rPr lang="en-US" altLang="en-GB" sz="800">
                          <a:solidFill>
                            <a:schemeClr val="tx1"/>
                          </a:solidFill>
                        </a:rPr>
                        <a:t>, benefiting individuals like ALS especially due to the lack of physical and cognitive resources for recalibration sessions.</a:t>
                      </a:r>
                      <a:endParaRPr lang="en-US" altLang="en-GB"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GB" sz="800">
                          <a:solidFill>
                            <a:schemeClr val="tx1"/>
                          </a:solidFill>
                        </a:rPr>
                        <a:t>The increased classification accuracy without calibration of the model makes it possible to integrate this model with the context-aware shared control into hybrid BCI systems. </a:t>
                      </a:r>
                      <a:endParaRPr lang="en-US" altLang="en-GB"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GB" sz="800">
                          <a:solidFill>
                            <a:schemeClr val="tx1"/>
                          </a:solidFill>
                        </a:rPr>
                        <a:t>Further improvements towards the lightweight online adaptations can be explored using consistency regularization or self-supervised proxy tasks, by which the user’s burden can be minimized and gradual personalization can be achieved. </a:t>
                      </a:r>
                      <a:endParaRPr lang="en-US" altLang="en-US" sz="800">
                        <a:solidFill>
                          <a:schemeClr val="tx1"/>
                        </a:solidFill>
                      </a:endParaRPr>
                    </a:p>
                  </a:txBody>
                  <a:tcPr/>
                </a:tc>
              </a:tr>
              <a:tr h="701040">
                <a:tc>
                  <a:txBody>
                    <a:bodyPr/>
                    <a:lstStyle/>
                    <a:p>
                      <a:r>
                        <a:rPr lang="en-GB" sz="800">
                          <a:sym typeface="+mn-ea"/>
                        </a:rPr>
                        <a:t>Limitations/</a:t>
                      </a:r>
                      <a:endParaRPr lang="en-GB" sz="800"/>
                    </a:p>
                    <a:p>
                      <a:r>
                        <a:rPr lang="en-GB" sz="800">
                          <a:sym typeface="+mn-ea"/>
                        </a:rPr>
                        <a:t>Assumptions</a:t>
                      </a:r>
                      <a:endParaRPr lang="en-GB" sz="800"/>
                    </a:p>
                    <a:p>
                      <a:endParaRPr lang="en-GB" sz="8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GB" sz="800">
                          <a:latin typeface="+mn-lt"/>
                        </a:rPr>
                        <a:t>I. Low-performing individuals </a:t>
                      </a:r>
                      <a:r>
                        <a:rPr lang="en-US" altLang="en-GB" sz="800">
                          <a:sym typeface="+mn-ea"/>
                        </a:rPr>
                        <a:t>with 50-55% classification accuracy </a:t>
                      </a:r>
                      <a:r>
                        <a:rPr lang="en-US" altLang="en-GB" sz="800">
                          <a:latin typeface="+mn-lt"/>
                        </a:rPr>
                        <a:t>benefit less. This can be addressed by employing the Maximum Mean Discrepancy and integrating in graph-based frameworks to treat different users more equally. </a:t>
                      </a:r>
                      <a:endParaRPr lang="en-US" altLang="en-GB" sz="800">
                        <a:latin typeface="+mn-lt"/>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GB" sz="800">
                          <a:latin typeface="+mn-lt"/>
                        </a:rPr>
                        <a:t>II. Larger datasets demand more powerful models. While the graph-based model can handle moderate-scale graphs effectively, it is worthy exploring how to scale GNN depth and expressivity, so that it can deal with richer temporal structure and higher node counts. </a:t>
                      </a:r>
                      <a:endParaRPr lang="en-US" altLang="en-GB" sz="800">
                        <a:latin typeface="+mn-lt"/>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GB" sz="800">
                          <a:latin typeface="+mn-lt"/>
                        </a:rPr>
                        <a:t>III. The subject-general graph structure among other paradigms beyond the cursor-control MI tasks used in this paper should be furthered investigated. </a:t>
                      </a:r>
                      <a:endParaRPr lang="en-US" altLang="en-GB" sz="800">
                        <a:latin typeface="+mn-lt"/>
                      </a:endParaRPr>
                    </a:p>
                  </a:txBody>
                  <a:tcPr/>
                </a:tc>
              </a:tr>
              <a:tr h="579120">
                <a:tc>
                  <a:txBody>
                    <a:bodyPr/>
                    <a:lstStyle/>
                    <a:p>
                      <a:r>
                        <a:rPr lang="en-GB" sz="800" dirty="0"/>
                        <a:t>Conclusion</a:t>
                      </a:r>
                      <a:endParaRPr lang="en-GB" sz="800" dirty="0"/>
                    </a:p>
                  </a:txBody>
                  <a:tcPr/>
                </a:tc>
                <a:tc>
                  <a:txBody>
                    <a:bodyPr/>
                    <a:lstStyle/>
                    <a:p>
                      <a:r>
                        <a:rPr lang="en-US" altLang="en-GB" sz="800" dirty="0">
                          <a:solidFill>
                            <a:schemeClr val="tx1"/>
                          </a:solidFill>
                          <a:latin typeface="Century Gothic" panose="020B0502020202020204" pitchFamily="34" charset="0"/>
                        </a:rPr>
                        <a:t>The longitudinal nonstationarity is addressed by introducing a subject-independent framework that </a:t>
                      </a:r>
                      <a:r>
                        <a:rPr lang="en-US" altLang="en-US" sz="800" dirty="0">
                          <a:solidFill>
                            <a:schemeClr val="tx1"/>
                          </a:solidFill>
                          <a:latin typeface="Century Gothic" panose="020B0502020202020204" pitchFamily="34" charset="0"/>
                        </a:rPr>
                        <a:t>leverages</a:t>
                      </a:r>
                      <a:r>
                        <a:rPr lang="en-US" altLang="en-GB" sz="800" dirty="0">
                          <a:solidFill>
                            <a:schemeClr val="tx1"/>
                          </a:solidFill>
                          <a:latin typeface="Century Gothic" panose="020B0502020202020204" pitchFamily="34" charset="0"/>
                        </a:rPr>
                        <a:t> stable connectivity patterns captured from PLV graphs and GAT-based models. The results supports the viability of topological EEG representations for user-friendly BCI systems with no need for calibration. </a:t>
                      </a:r>
                      <a:endParaRPr lang="en-US" altLang="en-GB" sz="800" dirty="0">
                        <a:solidFill>
                          <a:schemeClr val="tx1"/>
                        </a:solidFill>
                        <a:latin typeface="Century Gothic" panose="020B0502020202020204" pitchFamily="34" charset="0"/>
                      </a:endParaRPr>
                    </a:p>
                    <a:p>
                      <a:r>
                        <a:rPr lang="en-US" altLang="en-GB" sz="800" dirty="0">
                          <a:solidFill>
                            <a:schemeClr val="tx1"/>
                          </a:solidFill>
                          <a:latin typeface="Century Gothic" panose="020B0502020202020204" pitchFamily="34" charset="0"/>
                        </a:rPr>
                        <a:t>Furture works can focus on the extension of this pipeline to other paradigms and boosting the classfication accuracy </a:t>
                      </a:r>
                      <a:r>
                        <a:rPr lang="en-US" altLang="en-US" sz="800" dirty="0">
                          <a:solidFill>
                            <a:schemeClr val="tx1"/>
                          </a:solidFill>
                          <a:latin typeface="Century Gothic" panose="020B0502020202020204" pitchFamily="34" charset="0"/>
                        </a:rPr>
                        <a:t>for low-performing users, thereby enhancing the clinical utility of calibration-free BCIs.</a:t>
                      </a:r>
                      <a:endParaRPr lang="en-US" altLang="en-US" sz="800" dirty="0">
                        <a:solidFill>
                          <a:schemeClr val="tx1"/>
                        </a:solidFill>
                        <a:latin typeface="Century Gothic" panose="020B0502020202020204" pitchFamily="34" charset="0"/>
                      </a:endParaRPr>
                    </a:p>
                    <a:p>
                      <a:endParaRPr lang="en-US" altLang="en-GB" sz="800" dirty="0">
                        <a:solidFill>
                          <a:schemeClr val="tx1"/>
                        </a:solidFill>
                        <a:latin typeface="Century Gothic" panose="020B0502020202020204" pitchFamily="34" charset="0"/>
                      </a:endParaRPr>
                    </a:p>
                  </a:txBody>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p:txBody>
          <a:bodyPr/>
          <a:p>
            <a:r>
              <a:rPr lang="en-US"/>
              <a:t>TGN Model Overview</a:t>
            </a:r>
            <a:endParaRPr lang="en-US"/>
          </a:p>
        </p:txBody>
      </p:sp>
      <p:sp>
        <p:nvSpPr>
          <p:cNvPr id="3" name="Content Placeholder 2"/>
          <p:cNvSpPr>
            <a:spLocks noGrp="1"/>
          </p:cNvSpPr>
          <p:nvPr>
            <p:ph idx="1"/>
            <p:custDataLst>
              <p:tags r:id="rId2"/>
            </p:custDataLst>
          </p:nvPr>
        </p:nvSpPr>
        <p:spPr/>
        <p:txBody>
          <a:bodyPr/>
          <a:p>
            <a:endParaRPr lang="en-US"/>
          </a:p>
        </p:txBody>
      </p:sp>
      <p:pic>
        <p:nvPicPr>
          <p:cNvPr id="4" name="Picture 3" descr="Rishan - PLV GAT Python New Codes"/>
          <p:cNvPicPr>
            <a:picLocks noChangeAspect="1"/>
          </p:cNvPicPr>
          <p:nvPr/>
        </p:nvPicPr>
        <p:blipFill>
          <a:blip r:embed="rId3"/>
          <a:stretch>
            <a:fillRect/>
          </a:stretch>
        </p:blipFill>
        <p:spPr>
          <a:xfrm>
            <a:off x="7182485" y="93980"/>
            <a:ext cx="4782820" cy="6670040"/>
          </a:xfrm>
          <a:prstGeom prst="rect">
            <a:avLst/>
          </a:prstGeom>
        </p:spPr>
      </p:pic>
      <p:pic>
        <p:nvPicPr>
          <p:cNvPr id="5" name="Picture 4" descr="Screenshot 2025-07-22 at 21.34.48"/>
          <p:cNvPicPr>
            <a:picLocks noChangeAspect="1"/>
          </p:cNvPicPr>
          <p:nvPr/>
        </p:nvPicPr>
        <p:blipFill>
          <a:blip r:embed="rId4"/>
          <a:stretch>
            <a:fillRect/>
          </a:stretch>
        </p:blipFill>
        <p:spPr>
          <a:xfrm>
            <a:off x="109855" y="1629410"/>
            <a:ext cx="6950710" cy="2433320"/>
          </a:xfrm>
          <a:prstGeom prst="rect">
            <a:avLst/>
          </a:prstGeom>
        </p:spPr>
      </p:pic>
      <p:sp>
        <p:nvSpPr>
          <p:cNvPr id="6" name="Rectangles 5"/>
          <p:cNvSpPr/>
          <p:nvPr/>
        </p:nvSpPr>
        <p:spPr>
          <a:xfrm>
            <a:off x="306070" y="1630045"/>
            <a:ext cx="6674485" cy="2432685"/>
          </a:xfrm>
          <a:prstGeom prst="rect">
            <a:avLst/>
          </a:prstGeom>
          <a:noFill/>
          <a:ln w="2857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 name="Text Box 6"/>
          <p:cNvSpPr txBox="1"/>
          <p:nvPr/>
        </p:nvSpPr>
        <p:spPr>
          <a:xfrm>
            <a:off x="1611630" y="4538345"/>
            <a:ext cx="4064000" cy="1014730"/>
          </a:xfrm>
          <a:prstGeom prst="rect">
            <a:avLst/>
          </a:prstGeom>
          <a:noFill/>
        </p:spPr>
        <p:txBody>
          <a:bodyPr wrap="square" rtlCol="0">
            <a:spAutoFit/>
          </a:bodyPr>
          <a:p>
            <a:r>
              <a:rPr lang="zh-CN" altLang="en-US" sz="1200">
                <a:solidFill>
                  <a:schemeClr val="tx1">
                    <a:lumMod val="65000"/>
                    <a:lumOff val="35000"/>
                  </a:schemeClr>
                </a:solidFill>
                <a:ea typeface="+mn-lt"/>
                <a:cs typeface="+mn-lt"/>
              </a:rPr>
              <a:t>把模型的定义和初始化放在交叉验证的循环里，意味着每一折（</a:t>
            </a:r>
            <a:r>
              <a:rPr lang="en-US" altLang="en-US" sz="1200">
                <a:solidFill>
                  <a:schemeClr val="tx1">
                    <a:lumMod val="65000"/>
                    <a:lumOff val="35000"/>
                  </a:schemeClr>
                </a:solidFill>
                <a:ea typeface="+mn-lt"/>
                <a:cs typeface="+mn-lt"/>
              </a:rPr>
              <a:t>fold</a:t>
            </a:r>
            <a:r>
              <a:rPr lang="zh-CN" altLang="en-US" sz="1200">
                <a:solidFill>
                  <a:schemeClr val="tx1">
                    <a:lumMod val="65000"/>
                    <a:lumOff val="35000"/>
                  </a:schemeClr>
                </a:solidFill>
                <a:ea typeface="+mn-lt"/>
                <a:cs typeface="+mn-lt"/>
              </a:rPr>
              <a:t>）都会重新初始化一个全新的模型，这样可以确保每一折的训练和测试都是在相同的起点上进行的，避免模型在不同折之间产生</a:t>
            </a:r>
            <a:r>
              <a:rPr lang="en-US" altLang="en-US" sz="1200">
                <a:solidFill>
                  <a:schemeClr val="tx1">
                    <a:lumMod val="65000"/>
                    <a:lumOff val="35000"/>
                  </a:schemeClr>
                </a:solidFill>
                <a:ea typeface="+mn-lt"/>
                <a:cs typeface="+mn-lt"/>
              </a:rPr>
              <a:t>“</a:t>
            </a:r>
            <a:r>
              <a:rPr lang="zh-CN" altLang="en-US" sz="1200">
                <a:solidFill>
                  <a:schemeClr val="tx1">
                    <a:lumMod val="65000"/>
                    <a:lumOff val="35000"/>
                  </a:schemeClr>
                </a:solidFill>
                <a:ea typeface="+mn-lt"/>
                <a:cs typeface="+mn-lt"/>
              </a:rPr>
              <a:t>记忆</a:t>
            </a:r>
            <a:r>
              <a:rPr lang="en-US" altLang="en-US" sz="1200">
                <a:solidFill>
                  <a:schemeClr val="tx1">
                    <a:lumMod val="65000"/>
                    <a:lumOff val="35000"/>
                  </a:schemeClr>
                </a:solidFill>
                <a:ea typeface="+mn-lt"/>
                <a:cs typeface="+mn-lt"/>
              </a:rPr>
              <a:t>”</a:t>
            </a:r>
            <a:r>
              <a:rPr lang="zh-CN" altLang="en-US" sz="1200">
                <a:solidFill>
                  <a:schemeClr val="tx1">
                    <a:lumMod val="65000"/>
                    <a:lumOff val="35000"/>
                  </a:schemeClr>
                </a:solidFill>
                <a:ea typeface="+mn-lt"/>
                <a:cs typeface="+mn-lt"/>
              </a:rPr>
              <a:t>或者偏差。这样做可以让交叉验证的结果更加可靠和公正。</a:t>
            </a:r>
            <a:endParaRPr lang="zh-CN" altLang="en-US" sz="1200">
              <a:solidFill>
                <a:schemeClr val="tx1">
                  <a:lumMod val="65000"/>
                  <a:lumOff val="35000"/>
                </a:schemeClr>
              </a:solidFill>
              <a:ea typeface="+mn-lt"/>
              <a:cs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p:txBody>
          <a:bodyPr/>
          <a:p>
            <a:r>
              <a:rPr lang="en-US">
                <a:sym typeface="+mn-ea"/>
              </a:rPr>
              <a:t>TGN Model Overview</a:t>
            </a:r>
            <a:endParaRPr lang="en-US"/>
          </a:p>
        </p:txBody>
      </p:sp>
      <p:sp>
        <p:nvSpPr>
          <p:cNvPr id="3" name="Content Placeholder 2"/>
          <p:cNvSpPr>
            <a:spLocks noGrp="1"/>
          </p:cNvSpPr>
          <p:nvPr>
            <p:ph idx="1"/>
            <p:custDataLst>
              <p:tags r:id="rId2"/>
            </p:custDataLst>
          </p:nvPr>
        </p:nvSpPr>
        <p:spPr>
          <a:xfrm>
            <a:off x="608330" y="1490345"/>
            <a:ext cx="5936615" cy="4759325"/>
          </a:xfrm>
        </p:spPr>
        <p:txBody>
          <a:bodyPr>
            <a:normAutofit fontScale="80000"/>
          </a:bodyPr>
          <a:p>
            <a:r>
              <a:rPr lang="en-US" altLang="en-US">
                <a:solidFill>
                  <a:schemeClr val="tx1"/>
                </a:solidFill>
              </a:rPr>
              <a:t>device = torch.device('cuda' if torch.cuda.is_available() else 'cpu')</a:t>
            </a:r>
            <a:endParaRPr lang="en-US" altLang="en-US">
              <a:solidFill>
                <a:schemeClr val="tx1"/>
              </a:solidFill>
            </a:endParaRPr>
          </a:p>
          <a:p>
            <a:pPr marL="0" indent="0">
              <a:buFont typeface="Wingdings" panose="05000000000000000000" charset="0"/>
              <a:buNone/>
            </a:pPr>
            <a:r>
              <a:rPr lang="en-US" altLang="en-US">
                <a:solidFill>
                  <a:schemeClr val="tx1">
                    <a:lumMod val="65000"/>
                    <a:lumOff val="35000"/>
                  </a:schemeClr>
                </a:solidFill>
              </a:rPr>
              <a:t>  -&gt; Check whether this computer has a CUDA-enabled GPU, then PyTorch will run tensors and models on GPU (much faster for deep learning tasks), otherwise it will run on CPU (standard processor). </a:t>
            </a:r>
            <a:endParaRPr lang="en-US" altLang="en-US">
              <a:solidFill>
                <a:schemeClr val="tx1">
                  <a:lumMod val="65000"/>
                  <a:lumOff val="35000"/>
                </a:schemeClr>
              </a:solidFill>
            </a:endParaRPr>
          </a:p>
          <a:p>
            <a:r>
              <a:rPr lang="en-US" altLang="en-US">
                <a:solidFill>
                  <a:schemeClr val="tx1"/>
                </a:solidFill>
              </a:rPr>
              <a:t>‘manual_collate_temporal_batch’ function</a:t>
            </a:r>
            <a:endParaRPr lang="en-US" altLang="en-US">
              <a:solidFill>
                <a:schemeClr val="tx1"/>
              </a:solidFill>
            </a:endParaRPr>
          </a:p>
          <a:p>
            <a:pPr marL="0" indent="0">
              <a:buNone/>
            </a:pPr>
            <a:r>
              <a:rPr lang="en-US" altLang="en-US">
                <a:sym typeface="+mn-ea"/>
              </a:rPr>
              <a:t>  -&gt; TemporalDataLoader causes attribute errors; but</a:t>
            </a:r>
            <a:endParaRPr lang="en-US" altLang="en-US">
              <a:solidFill>
                <a:schemeClr val="tx1"/>
              </a:solidFill>
            </a:endParaRPr>
          </a:p>
          <a:p>
            <a:pPr marL="0" indent="0">
              <a:buNone/>
            </a:pPr>
            <a:r>
              <a:rPr lang="en-US" altLang="en-US">
                <a:sym typeface="+mn-ea"/>
              </a:rPr>
              <a:t>  -&gt; In orde to train a deep model efficiently, we do batch processing manually (combine multiple trials into one batched TemporalData object), i.e. </a:t>
            </a:r>
            <a:r>
              <a:rPr lang="en-US" altLang="en-US" i="1">
                <a:solidFill>
                  <a:schemeClr val="tx1">
                    <a:lumMod val="65000"/>
                    <a:lumOff val="35000"/>
                  </a:schemeClr>
                </a:solidFill>
                <a:latin typeface="PingFang SC" panose="020B0400000000000000" charset="-122"/>
                <a:ea typeface="PingFang SC" panose="020B0400000000000000" charset="-122"/>
              </a:rPr>
              <a:t>process interactions in mini-batches of events, which improves computational efficiency and enables training with stochastic gradient descent (Rossi et al., 2020). </a:t>
            </a:r>
            <a:endParaRPr lang="en-US" altLang="en-US" i="1">
              <a:solidFill>
                <a:schemeClr val="tx1">
                  <a:lumMod val="65000"/>
                  <a:lumOff val="35000"/>
                </a:schemeClr>
              </a:solidFill>
              <a:latin typeface="PingFang SC" panose="020B0400000000000000" charset="-122"/>
              <a:ea typeface="PingFang SC" panose="020B0400000000000000" charset="-122"/>
            </a:endParaRPr>
          </a:p>
        </p:txBody>
      </p:sp>
      <p:pic>
        <p:nvPicPr>
          <p:cNvPr id="4" name="Picture 3" descr="Screenshot 2025-07-26 at 12.31.10"/>
          <p:cNvPicPr>
            <a:picLocks noChangeAspect="1"/>
          </p:cNvPicPr>
          <p:nvPr/>
        </p:nvPicPr>
        <p:blipFill>
          <a:blip r:embed="rId3"/>
          <a:stretch>
            <a:fillRect/>
          </a:stretch>
        </p:blipFill>
        <p:spPr>
          <a:xfrm>
            <a:off x="6894830" y="1490345"/>
            <a:ext cx="4916805" cy="4606290"/>
          </a:xfrm>
          <a:prstGeom prst="rect">
            <a:avLst/>
          </a:prstGeom>
        </p:spPr>
      </p:pic>
      <p:sp>
        <p:nvSpPr>
          <p:cNvPr id="5" name="Text Box 4"/>
          <p:cNvSpPr txBox="1"/>
          <p:nvPr/>
        </p:nvSpPr>
        <p:spPr>
          <a:xfrm>
            <a:off x="608330" y="6273165"/>
            <a:ext cx="9500870" cy="275590"/>
          </a:xfrm>
          <a:prstGeom prst="rect">
            <a:avLst/>
          </a:prstGeom>
          <a:noFill/>
        </p:spPr>
        <p:txBody>
          <a:bodyPr wrap="square" rtlCol="0">
            <a:spAutoFit/>
          </a:bodyPr>
          <a:p>
            <a:r>
              <a:rPr lang="en-US" sz="1200">
                <a:solidFill>
                  <a:schemeClr val="tx1">
                    <a:lumMod val="50000"/>
                    <a:lumOff val="50000"/>
                  </a:schemeClr>
                </a:solidFill>
              </a:rPr>
              <a:t>interaction: one window of EEG data; event: one PLV edge  in a trial; mini-batch: multiple PLV graphs at once.</a:t>
            </a:r>
            <a:endParaRPr lang="en-US" sz="1200">
              <a:solidFill>
                <a:schemeClr val="tx1">
                  <a:lumMod val="50000"/>
                  <a:lumOff val="5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p:txBody>
          <a:bodyPr/>
          <a:p>
            <a:r>
              <a:rPr lang="en-US">
                <a:sym typeface="+mn-ea"/>
              </a:rPr>
              <a:t>TGN Model Overview</a:t>
            </a:r>
            <a:endParaRPr lang="en-US"/>
          </a:p>
        </p:txBody>
      </p:sp>
      <p:sp>
        <p:nvSpPr>
          <p:cNvPr id="3" name="Content Placeholder 2"/>
          <p:cNvSpPr>
            <a:spLocks noGrp="1"/>
          </p:cNvSpPr>
          <p:nvPr>
            <p:ph idx="1"/>
            <p:custDataLst>
              <p:tags r:id="rId2"/>
            </p:custDataLst>
          </p:nvPr>
        </p:nvSpPr>
        <p:spPr>
          <a:xfrm>
            <a:off x="608330" y="1490345"/>
            <a:ext cx="6269990" cy="3949700"/>
          </a:xfrm>
        </p:spPr>
        <p:txBody>
          <a:bodyPr>
            <a:normAutofit fontScale="90000" lnSpcReduction="20000"/>
          </a:bodyPr>
          <a:p>
            <a:r>
              <a:rPr lang="en-US" altLang="en-US">
                <a:solidFill>
                  <a:schemeClr val="tx1"/>
                </a:solidFill>
              </a:rPr>
              <a:t>‘plvMatrix’ function</a:t>
            </a:r>
            <a:endParaRPr lang="en-US" altLang="en-US">
              <a:solidFill>
                <a:schemeClr val="tx1"/>
              </a:solidFill>
            </a:endParaRPr>
          </a:p>
          <a:p>
            <a:pPr marL="0" indent="0">
              <a:buFont typeface="Wingdings" panose="05000000000000000000" charset="0"/>
              <a:buNone/>
            </a:pPr>
            <a:r>
              <a:rPr lang="en-US" altLang="en-US">
                <a:solidFill>
                  <a:schemeClr val="tx1">
                    <a:lumMod val="65000"/>
                    <a:lumOff val="35000"/>
                  </a:schemeClr>
                </a:solidFill>
              </a:rPr>
              <a:t>  -&gt; Input: EEG data for one trial, with shape [timesteps, electrodes];  </a:t>
            </a:r>
            <a:endParaRPr lang="en-US" altLang="en-US">
              <a:solidFill>
                <a:schemeClr val="tx1">
                  <a:lumMod val="65000"/>
                  <a:lumOff val="35000"/>
                </a:schemeClr>
              </a:solidFill>
            </a:endParaRPr>
          </a:p>
          <a:p>
            <a:pPr marL="0" indent="0">
              <a:buFont typeface="Wingdings" panose="05000000000000000000" charset="0"/>
              <a:buNone/>
            </a:pPr>
            <a:r>
              <a:rPr lang="en-US" altLang="en-US">
                <a:sym typeface="+mn-ea"/>
              </a:rPr>
              <a:t>  -&gt; Slice this EEG trial into sliding windows with window size = 256, the same as sampling rate 256 Hz, so each window = one second;</a:t>
            </a:r>
            <a:endParaRPr lang="en-US" altLang="en-US">
              <a:sym typeface="+mn-ea"/>
            </a:endParaRPr>
          </a:p>
          <a:p>
            <a:pPr marL="0" indent="0">
              <a:buFont typeface="Wingdings" panose="05000000000000000000" charset="0"/>
              <a:buNone/>
            </a:pPr>
            <a:r>
              <a:rPr lang="en-US" altLang="en-US">
                <a:sym typeface="+mn-ea"/>
              </a:rPr>
              <a:t>  -&gt; Compute a PLV </a:t>
            </a:r>
            <a:r>
              <a:rPr lang="en-US" altLang="en-US">
                <a:sym typeface="+mn-ea"/>
              </a:rPr>
              <a:t>matrix (Phase Locking Value, connectivity strength/synchrony between each pair of electrodes) for each window using equation, storing them in a list. </a:t>
            </a:r>
            <a:endParaRPr lang="en-US" altLang="en-US">
              <a:sym typeface="+mn-ea"/>
            </a:endParaRPr>
          </a:p>
          <a:p>
            <a:pPr marL="0" indent="0">
              <a:buFont typeface="Wingdings" panose="05000000000000000000" charset="0"/>
              <a:buNone/>
            </a:pPr>
            <a:r>
              <a:rPr lang="en-US" altLang="en-US">
                <a:sym typeface="+mn-ea"/>
              </a:rPr>
              <a:t>  -&gt; These quantities will serve as time-evolving edge weights to build up TGN model later on... </a:t>
            </a:r>
            <a:endParaRPr lang="en-US" altLang="en-US" i="1">
              <a:solidFill>
                <a:schemeClr val="tx1">
                  <a:lumMod val="65000"/>
                  <a:lumOff val="35000"/>
                </a:schemeClr>
              </a:solidFill>
              <a:latin typeface="PingFang SC" panose="020B0400000000000000" charset="-122"/>
              <a:ea typeface="PingFang SC" panose="020B0400000000000000" charset="-122"/>
            </a:endParaRPr>
          </a:p>
        </p:txBody>
      </p:sp>
      <p:pic>
        <p:nvPicPr>
          <p:cNvPr id="5" name="Picture 4" descr="Screenshot 2025-07-26 at 12.54.29"/>
          <p:cNvPicPr>
            <a:picLocks noChangeAspect="1"/>
          </p:cNvPicPr>
          <p:nvPr/>
        </p:nvPicPr>
        <p:blipFill>
          <a:blip r:embed="rId3"/>
          <a:stretch>
            <a:fillRect/>
          </a:stretch>
        </p:blipFill>
        <p:spPr>
          <a:xfrm>
            <a:off x="6878320" y="1490345"/>
            <a:ext cx="4916805" cy="3949065"/>
          </a:xfrm>
          <a:prstGeom prst="rect">
            <a:avLst/>
          </a:prstGeom>
        </p:spPr>
      </p:pic>
      <p:pic>
        <p:nvPicPr>
          <p:cNvPr id="6" name="Picture 5" descr="Screenshot 2025-07-26 at 13.21.00"/>
          <p:cNvPicPr>
            <a:picLocks noChangeAspect="1"/>
          </p:cNvPicPr>
          <p:nvPr/>
        </p:nvPicPr>
        <p:blipFill>
          <a:blip r:embed="rId4"/>
          <a:stretch>
            <a:fillRect/>
          </a:stretch>
        </p:blipFill>
        <p:spPr>
          <a:xfrm>
            <a:off x="2395220" y="5277485"/>
            <a:ext cx="2696210" cy="855345"/>
          </a:xfrm>
          <a:prstGeom prst="rect">
            <a:avLst/>
          </a:prstGeom>
        </p:spPr>
      </p:pic>
      <p:sp>
        <p:nvSpPr>
          <p:cNvPr id="7" name="Text Box 6"/>
          <p:cNvSpPr txBox="1"/>
          <p:nvPr/>
        </p:nvSpPr>
        <p:spPr>
          <a:xfrm>
            <a:off x="713105" y="6132830"/>
            <a:ext cx="9392285" cy="521970"/>
          </a:xfrm>
          <a:prstGeom prst="rect">
            <a:avLst/>
          </a:prstGeom>
          <a:noFill/>
        </p:spPr>
        <p:txBody>
          <a:bodyPr wrap="square" rtlCol="0">
            <a:spAutoFit/>
          </a:bodyPr>
          <a:p>
            <a:r>
              <a:rPr lang="en-US" altLang="en-US" sz="1400" spc="150">
                <a:solidFill>
                  <a:schemeClr val="tx1">
                    <a:lumMod val="65000"/>
                    <a:lumOff val="35000"/>
                  </a:schemeClr>
                </a:solidFill>
                <a:uFillTx/>
              </a:rPr>
              <a:t>where T is the number of timesteps within each window, </a:t>
            </a:r>
            <a:endParaRPr lang="en-US" altLang="en-US" sz="1400" spc="150">
              <a:solidFill>
                <a:schemeClr val="tx1">
                  <a:lumMod val="65000"/>
                  <a:lumOff val="35000"/>
                </a:schemeClr>
              </a:solidFill>
              <a:uFillTx/>
            </a:endParaRPr>
          </a:p>
          <a:p>
            <a:r>
              <a:rPr lang="en-US" altLang="en-US" sz="1400" spc="150">
                <a:solidFill>
                  <a:schemeClr val="tx1">
                    <a:lumMod val="65000"/>
                    <a:lumOff val="35000"/>
                  </a:schemeClr>
                </a:solidFill>
                <a:uFillTx/>
              </a:rPr>
              <a:t>φ</a:t>
            </a:r>
            <a:r>
              <a:rPr lang="en-US" altLang="en-US" sz="1400" spc="150" baseline="-25000">
                <a:solidFill>
                  <a:schemeClr val="tx1">
                    <a:lumMod val="65000"/>
                    <a:lumOff val="35000"/>
                  </a:schemeClr>
                </a:solidFill>
                <a:uFillTx/>
              </a:rPr>
              <a:t>1</a:t>
            </a:r>
            <a:r>
              <a:rPr lang="en-US" altLang="en-US" sz="1400" spc="150">
                <a:solidFill>
                  <a:schemeClr val="tx1">
                    <a:lumMod val="65000"/>
                    <a:lumOff val="35000"/>
                  </a:schemeClr>
                </a:solidFill>
                <a:uFillTx/>
              </a:rPr>
              <a:t>(t) and </a:t>
            </a:r>
            <a:r>
              <a:rPr lang="en-US" altLang="en-US" sz="1400" spc="150">
                <a:solidFill>
                  <a:schemeClr val="tx1">
                    <a:lumMod val="65000"/>
                    <a:lumOff val="35000"/>
                  </a:schemeClr>
                </a:solidFill>
                <a:uFillTx/>
                <a:sym typeface="+mn-ea"/>
              </a:rPr>
              <a:t>φ</a:t>
            </a:r>
            <a:r>
              <a:rPr lang="en-US" altLang="en-US" sz="1400" spc="150" baseline="-25000">
                <a:solidFill>
                  <a:schemeClr val="tx1">
                    <a:lumMod val="65000"/>
                    <a:lumOff val="35000"/>
                  </a:schemeClr>
                </a:solidFill>
                <a:uFillTx/>
                <a:sym typeface="+mn-ea"/>
              </a:rPr>
              <a:t>2</a:t>
            </a:r>
            <a:r>
              <a:rPr lang="en-US" altLang="en-US" sz="1400" spc="150">
                <a:solidFill>
                  <a:schemeClr val="tx1">
                    <a:lumMod val="65000"/>
                    <a:lumOff val="35000"/>
                  </a:schemeClr>
                </a:solidFill>
                <a:uFillTx/>
                <a:sym typeface="+mn-ea"/>
              </a:rPr>
              <a:t>(t) are</a:t>
            </a:r>
            <a:r>
              <a:rPr lang="en-US" altLang="en-US" sz="1400" spc="150">
                <a:solidFill>
                  <a:schemeClr val="tx1">
                    <a:lumMod val="65000"/>
                    <a:lumOff val="35000"/>
                  </a:schemeClr>
                </a:solidFill>
                <a:uFillTx/>
              </a:rPr>
              <a:t> instantaneous phases of signals of two electrodes.</a:t>
            </a:r>
            <a:endParaRPr lang="en-US" altLang="en-US" sz="1400" spc="150">
              <a:solidFill>
                <a:schemeClr val="tx1">
                  <a:lumMod val="65000"/>
                  <a:lumOff val="35000"/>
                </a:schemeClr>
              </a:solidFill>
              <a:uFillTx/>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p:txBody>
          <a:bodyPr/>
          <a:p>
            <a:r>
              <a:rPr lang="en-US">
                <a:sym typeface="+mn-ea"/>
              </a:rPr>
              <a:t>TGN Model Overview</a:t>
            </a:r>
            <a:endParaRPr lang="en-US"/>
          </a:p>
        </p:txBody>
      </p:sp>
      <p:sp>
        <p:nvSpPr>
          <p:cNvPr id="3" name="Content Placeholder 2"/>
          <p:cNvSpPr>
            <a:spLocks noGrp="1"/>
          </p:cNvSpPr>
          <p:nvPr>
            <p:ph idx="1"/>
            <p:custDataLst>
              <p:tags r:id="rId2"/>
            </p:custDataLst>
          </p:nvPr>
        </p:nvSpPr>
        <p:spPr>
          <a:xfrm>
            <a:off x="608330" y="1490345"/>
            <a:ext cx="6269990" cy="5734685"/>
          </a:xfrm>
        </p:spPr>
        <p:txBody>
          <a:bodyPr>
            <a:noAutofit/>
          </a:bodyPr>
          <a:p>
            <a:r>
              <a:rPr lang="en-US" altLang="en-US" sz="1300">
                <a:solidFill>
                  <a:schemeClr val="tx1"/>
                </a:solidFill>
              </a:rPr>
              <a:t>‘</a:t>
            </a:r>
            <a:r>
              <a:rPr lang="en-US" altLang="en-US" sz="1300">
                <a:solidFill>
                  <a:schemeClr val="tx1"/>
                </a:solidFill>
                <a:sym typeface="+mn-ea"/>
              </a:rPr>
              <a:t>temporalData</a:t>
            </a:r>
            <a:r>
              <a:rPr lang="en-US" altLang="en-US" sz="1300">
                <a:solidFill>
                  <a:schemeClr val="tx1"/>
                </a:solidFill>
              </a:rPr>
              <a:t>’ function</a:t>
            </a:r>
            <a:endParaRPr lang="en-US" altLang="en-US" sz="1300">
              <a:solidFill>
                <a:schemeClr val="tx1"/>
              </a:solidFill>
            </a:endParaRPr>
          </a:p>
          <a:p>
            <a:pPr marL="0" indent="0">
              <a:buFont typeface="Wingdings" panose="05000000000000000000" charset="0"/>
              <a:buNone/>
            </a:pPr>
            <a:r>
              <a:rPr lang="en-US" altLang="en-US" sz="1300">
                <a:solidFill>
                  <a:schemeClr val="tx1">
                    <a:lumMod val="65000"/>
                    <a:lumOff val="35000"/>
                  </a:schemeClr>
                </a:solidFill>
              </a:rPr>
              <a:t>  -&gt; Convert a list of PLV matrices with labels (0 for ‘L’ or 1 for ‘R’) into a PyTorch Geometric TemporalData object, used as input for TGN; </a:t>
            </a:r>
            <a:endParaRPr lang="en-US" altLang="en-US" sz="1300">
              <a:solidFill>
                <a:schemeClr val="tx1">
                  <a:lumMod val="65000"/>
                  <a:lumOff val="35000"/>
                </a:schemeClr>
              </a:solidFill>
            </a:endParaRPr>
          </a:p>
          <a:p>
            <a:pPr marL="0" indent="0">
              <a:buFont typeface="Wingdings" panose="05000000000000000000" charset="0"/>
              <a:buNone/>
            </a:pPr>
            <a:r>
              <a:rPr lang="en-US" altLang="en-US" sz="1300">
                <a:sym typeface="+mn-ea"/>
              </a:rPr>
              <a:t>  -&gt; This TemporalData object, composed by a stream of events with structured messages, is designed to describe a </a:t>
            </a:r>
            <a:r>
              <a:rPr lang="en-US" altLang="en-US" sz="1300">
                <a:solidFill>
                  <a:schemeClr val="tx1">
                    <a:lumMod val="65000"/>
                    <a:lumOff val="35000"/>
                  </a:schemeClr>
                </a:solidFill>
              </a:rPr>
              <a:t>continuous-time dynamic (temporal) graph; </a:t>
            </a:r>
            <a:endParaRPr lang="en-US" altLang="en-US" sz="1300">
              <a:solidFill>
                <a:schemeClr val="tx1">
                  <a:lumMod val="65000"/>
                  <a:lumOff val="35000"/>
                </a:schemeClr>
              </a:solidFill>
            </a:endParaRPr>
          </a:p>
          <a:p>
            <a:pPr marL="0" indent="0">
              <a:buFont typeface="Wingdings" panose="05000000000000000000" charset="0"/>
              <a:buNone/>
            </a:pPr>
            <a:r>
              <a:rPr lang="en-US" altLang="en-US" sz="1300">
                <a:sym typeface="+mn-ea"/>
              </a:rPr>
              <a:t>  -&gt; T</a:t>
            </a:r>
            <a:r>
              <a:rPr lang="en-US" altLang="en-US" sz="1300">
                <a:solidFill>
                  <a:schemeClr val="tx1">
                    <a:lumMod val="65000"/>
                    <a:lumOff val="35000"/>
                  </a:schemeClr>
                </a:solidFill>
              </a:rPr>
              <a:t>o represent an event, four attributes are required: </a:t>
            </a:r>
            <a:endParaRPr lang="en-US" altLang="en-US" sz="1300">
              <a:solidFill>
                <a:schemeClr val="tx1">
                  <a:lumMod val="65000"/>
                  <a:lumOff val="35000"/>
                </a:schemeClr>
              </a:solidFill>
            </a:endParaRPr>
          </a:p>
          <a:p>
            <a:pPr marL="0" indent="0">
              <a:buFont typeface="Wingdings" panose="05000000000000000000" charset="0"/>
              <a:buNone/>
            </a:pPr>
            <a:r>
              <a:rPr lang="en-US" altLang="en-US" sz="1300">
                <a:solidFill>
                  <a:schemeClr val="tx1">
                    <a:lumMod val="65000"/>
                    <a:lumOff val="35000"/>
                  </a:schemeClr>
                </a:solidFill>
              </a:rPr>
              <a:t>1. src: a list/tensor of source node indices for each event;</a:t>
            </a:r>
            <a:endParaRPr lang="en-US" altLang="en-US" sz="1300">
              <a:solidFill>
                <a:schemeClr val="tx1">
                  <a:lumMod val="65000"/>
                  <a:lumOff val="35000"/>
                </a:schemeClr>
              </a:solidFill>
            </a:endParaRPr>
          </a:p>
          <a:p>
            <a:pPr marL="0" indent="0">
              <a:buFont typeface="Wingdings" panose="05000000000000000000" charset="0"/>
              <a:buNone/>
            </a:pPr>
            <a:r>
              <a:rPr lang="en-US" altLang="en-US" sz="1300">
                <a:solidFill>
                  <a:schemeClr val="tx1">
                    <a:lumMod val="65000"/>
                    <a:lumOff val="35000"/>
                  </a:schemeClr>
                </a:solidFill>
              </a:rPr>
              <a:t>2. dst: a list/tensor of destination node indices for each event;</a:t>
            </a:r>
            <a:endParaRPr lang="en-US" altLang="en-US" sz="1300">
              <a:solidFill>
                <a:schemeClr val="tx1">
                  <a:lumMod val="65000"/>
                  <a:lumOff val="35000"/>
                </a:schemeClr>
              </a:solidFill>
            </a:endParaRPr>
          </a:p>
          <a:p>
            <a:pPr marL="0" indent="0">
              <a:buFont typeface="Wingdings" panose="05000000000000000000" charset="0"/>
              <a:buNone/>
            </a:pPr>
            <a:r>
              <a:rPr lang="en-US" altLang="en-US" sz="1300">
                <a:solidFill>
                  <a:schemeClr val="tx1">
                    <a:lumMod val="65000"/>
                    <a:lumOff val="35000"/>
                  </a:schemeClr>
                </a:solidFill>
              </a:rPr>
              <a:t>3. t: a tensor specifying the time at which each event occurs (i.e the timestamp when each edge happens); </a:t>
            </a:r>
            <a:endParaRPr lang="en-US" altLang="en-US" sz="1300">
              <a:solidFill>
                <a:schemeClr val="tx1">
                  <a:lumMod val="65000"/>
                  <a:lumOff val="35000"/>
                </a:schemeClr>
              </a:solidFill>
            </a:endParaRPr>
          </a:p>
          <a:p>
            <a:pPr marL="0" indent="0">
              <a:buFont typeface="Wingdings" panose="05000000000000000000" charset="0"/>
              <a:buNone/>
            </a:pPr>
            <a:r>
              <a:rPr lang="en-US" altLang="en-US" sz="1300">
                <a:solidFill>
                  <a:schemeClr val="tx1">
                    <a:lumMod val="65000"/>
                    <a:lumOff val="35000"/>
                  </a:schemeClr>
                </a:solidFill>
              </a:rPr>
              <a:t>4. msg: a tensor of messages passed along each edge. In this EEG-PLV model, use the PLV values between electrodes i and j as edge weights/features;</a:t>
            </a:r>
            <a:endParaRPr lang="en-US" altLang="en-US" sz="1300">
              <a:solidFill>
                <a:schemeClr val="tx1">
                  <a:lumMod val="65000"/>
                  <a:lumOff val="35000"/>
                </a:schemeClr>
              </a:solidFill>
            </a:endParaRPr>
          </a:p>
          <a:p>
            <a:pPr marL="0" indent="0">
              <a:buFont typeface="Wingdings" panose="05000000000000000000" charset="0"/>
              <a:buNone/>
            </a:pPr>
            <a:r>
              <a:rPr lang="en-US" altLang="en-US" sz="1300">
                <a:solidFill>
                  <a:schemeClr val="tx1">
                    <a:lumMod val="65000"/>
                    <a:lumOff val="35000"/>
                  </a:schemeClr>
                </a:solidFill>
              </a:rPr>
              <a:t>5. (additional) y: class ‘L’ or ‘R’ for each event. </a:t>
            </a:r>
            <a:endParaRPr lang="en-US" altLang="en-US" sz="1300" i="1">
              <a:solidFill>
                <a:schemeClr val="tx1">
                  <a:lumMod val="65000"/>
                  <a:lumOff val="35000"/>
                </a:schemeClr>
              </a:solidFill>
              <a:latin typeface="PingFang SC" panose="020B0400000000000000" charset="-122"/>
              <a:ea typeface="PingFang SC" panose="020B0400000000000000" charset="-122"/>
            </a:endParaRPr>
          </a:p>
        </p:txBody>
      </p:sp>
      <p:pic>
        <p:nvPicPr>
          <p:cNvPr id="4" name="Picture 3" descr="Screenshot 2025-07-26 at 13.27.23"/>
          <p:cNvPicPr>
            <a:picLocks noChangeAspect="1"/>
          </p:cNvPicPr>
          <p:nvPr/>
        </p:nvPicPr>
        <p:blipFill>
          <a:blip r:embed="rId3"/>
          <a:stretch>
            <a:fillRect/>
          </a:stretch>
        </p:blipFill>
        <p:spPr>
          <a:xfrm>
            <a:off x="6892925" y="1490345"/>
            <a:ext cx="4902200" cy="34258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p:txBody>
          <a:bodyPr/>
          <a:p>
            <a:r>
              <a:rPr lang="en-US">
                <a:sym typeface="+mn-ea"/>
              </a:rPr>
              <a:t>TGN Model Overview</a:t>
            </a:r>
            <a:endParaRPr lang="en-US"/>
          </a:p>
        </p:txBody>
      </p:sp>
      <p:sp>
        <p:nvSpPr>
          <p:cNvPr id="3" name="Content Placeholder 2"/>
          <p:cNvSpPr>
            <a:spLocks noGrp="1"/>
          </p:cNvSpPr>
          <p:nvPr>
            <p:ph idx="1"/>
            <p:custDataLst>
              <p:tags r:id="rId2"/>
            </p:custDataLst>
          </p:nvPr>
        </p:nvSpPr>
        <p:spPr>
          <a:xfrm>
            <a:off x="608330" y="1490345"/>
            <a:ext cx="6269990" cy="3688080"/>
          </a:xfrm>
        </p:spPr>
        <p:txBody>
          <a:bodyPr>
            <a:normAutofit lnSpcReduction="10000"/>
          </a:bodyPr>
          <a:p>
            <a:r>
              <a:rPr lang="en-US" altLang="en-US">
                <a:solidFill>
                  <a:schemeClr val="tx1"/>
                </a:solidFill>
              </a:rPr>
              <a:t>‘aggregate_temporalData’ function</a:t>
            </a:r>
            <a:endParaRPr lang="en-US" altLang="en-US">
              <a:solidFill>
                <a:schemeClr val="tx1"/>
              </a:solidFill>
            </a:endParaRPr>
          </a:p>
          <a:p>
            <a:pPr marL="0" indent="0">
              <a:buFont typeface="Wingdings" panose="05000000000000000000" charset="0"/>
              <a:buNone/>
            </a:pPr>
            <a:r>
              <a:rPr lang="en-US" altLang="en-US">
                <a:solidFill>
                  <a:schemeClr val="tx1">
                    <a:lumMod val="65000"/>
                    <a:lumOff val="35000"/>
                  </a:schemeClr>
                </a:solidFill>
              </a:rPr>
              <a:t>  -&gt; Concatenate all trials for one class (‘L’ or ‘R’) of one subject;</a:t>
            </a:r>
            <a:endParaRPr lang="en-US" altLang="en-US">
              <a:solidFill>
                <a:schemeClr val="tx1">
                  <a:lumMod val="65000"/>
                  <a:lumOff val="35000"/>
                </a:schemeClr>
              </a:solidFill>
            </a:endParaRPr>
          </a:p>
          <a:p>
            <a:pPr marL="0" indent="0">
              <a:buFont typeface="Wingdings" panose="05000000000000000000" charset="0"/>
              <a:buNone/>
            </a:pPr>
            <a:r>
              <a:rPr lang="en-US" altLang="en-US">
                <a:sym typeface="+mn-ea"/>
              </a:rPr>
              <a:t>  -&gt; S</a:t>
            </a:r>
            <a:r>
              <a:rPr lang="en-US" altLang="en-US">
                <a:solidFill>
                  <a:schemeClr val="tx1">
                    <a:lumMod val="65000"/>
                    <a:lumOff val="35000"/>
                  </a:schemeClr>
                </a:solidFill>
              </a:rPr>
              <a:t>lice them into equal-sized windows;</a:t>
            </a:r>
            <a:endParaRPr lang="en-US" altLang="en-US">
              <a:solidFill>
                <a:schemeClr val="tx1">
                  <a:lumMod val="65000"/>
                  <a:lumOff val="35000"/>
                </a:schemeClr>
              </a:solidFill>
            </a:endParaRPr>
          </a:p>
          <a:p>
            <a:pPr marL="0" indent="0">
              <a:buFont typeface="Wingdings" panose="05000000000000000000" charset="0"/>
              <a:buNone/>
            </a:pPr>
            <a:r>
              <a:rPr lang="en-US" altLang="en-US">
                <a:sym typeface="+mn-ea"/>
              </a:rPr>
              <a:t>  -&gt; E</a:t>
            </a:r>
            <a:r>
              <a:rPr lang="en-US" altLang="en-US">
                <a:solidFill>
                  <a:schemeClr val="tx1">
                    <a:lumMod val="65000"/>
                    <a:lumOff val="35000"/>
                  </a:schemeClr>
                </a:solidFill>
              </a:rPr>
              <a:t>ach window gets a unique t index: </a:t>
            </a:r>
            <a:endParaRPr lang="en-US" altLang="en-US">
              <a:solidFill>
                <a:schemeClr val="tx1">
                  <a:lumMod val="65000"/>
                  <a:lumOff val="35000"/>
                </a:schemeClr>
              </a:solidFill>
            </a:endParaRPr>
          </a:p>
          <a:p>
            <a:pPr marL="0" indent="0">
              <a:buFont typeface="Wingdings" panose="05000000000000000000" charset="0"/>
              <a:buNone/>
            </a:pPr>
            <a:r>
              <a:rPr lang="en-US" altLang="en-US">
                <a:solidFill>
                  <a:schemeClr val="tx1">
                    <a:lumMod val="65000"/>
                    <a:lumOff val="35000"/>
                  </a:schemeClr>
                </a:solidFill>
              </a:rPr>
              <a:t>0, 1, 2, ..., N;</a:t>
            </a:r>
            <a:endParaRPr lang="en-US" altLang="en-US">
              <a:solidFill>
                <a:schemeClr val="tx1">
                  <a:lumMod val="65000"/>
                  <a:lumOff val="35000"/>
                </a:schemeClr>
              </a:solidFill>
            </a:endParaRPr>
          </a:p>
          <a:p>
            <a:pPr marL="0" indent="0">
              <a:buFont typeface="Wingdings" panose="05000000000000000000" charset="0"/>
              <a:buNone/>
            </a:pPr>
            <a:r>
              <a:rPr lang="en-US" altLang="en-US">
                <a:sym typeface="+mn-ea"/>
              </a:rPr>
              <a:t>  -&gt; C</a:t>
            </a:r>
            <a:r>
              <a:rPr lang="en-US" altLang="en-US">
                <a:solidFill>
                  <a:schemeClr val="tx1">
                    <a:lumMod val="65000"/>
                    <a:lumOff val="35000"/>
                  </a:schemeClr>
                </a:solidFill>
              </a:rPr>
              <a:t>onvert each window to a TemporalData object with one label either ‘L’ or ‘R’. </a:t>
            </a:r>
            <a:endParaRPr lang="en-US" altLang="en-US">
              <a:solidFill>
                <a:schemeClr val="tx1">
                  <a:lumMod val="65000"/>
                  <a:lumOff val="35000"/>
                </a:schemeClr>
              </a:solidFill>
            </a:endParaRPr>
          </a:p>
          <a:p>
            <a:pPr marL="0" indent="0">
              <a:buFont typeface="Wingdings" panose="05000000000000000000" charset="0"/>
              <a:buNone/>
            </a:pPr>
            <a:endParaRPr lang="en-US" altLang="en-US">
              <a:solidFill>
                <a:schemeClr val="tx1">
                  <a:lumMod val="65000"/>
                  <a:lumOff val="35000"/>
                </a:schemeClr>
              </a:solidFill>
            </a:endParaRPr>
          </a:p>
          <a:p>
            <a:pPr marL="0" indent="0">
              <a:buFont typeface="Wingdings" panose="05000000000000000000" charset="0"/>
              <a:buNone/>
            </a:pPr>
            <a:endParaRPr lang="en-US" altLang="en-US" i="1">
              <a:solidFill>
                <a:schemeClr val="tx1">
                  <a:lumMod val="65000"/>
                  <a:lumOff val="35000"/>
                </a:schemeClr>
              </a:solidFill>
              <a:latin typeface="PingFang SC" panose="020B0400000000000000" charset="-122"/>
              <a:ea typeface="PingFang SC" panose="020B0400000000000000" charset="-122"/>
            </a:endParaRPr>
          </a:p>
        </p:txBody>
      </p:sp>
      <p:pic>
        <p:nvPicPr>
          <p:cNvPr id="6" name="Picture 5" descr="Screenshot 2025-07-26 at 14.42.11"/>
          <p:cNvPicPr>
            <a:picLocks noChangeAspect="1"/>
          </p:cNvPicPr>
          <p:nvPr/>
        </p:nvPicPr>
        <p:blipFill>
          <a:blip r:embed="rId3"/>
          <a:stretch>
            <a:fillRect/>
          </a:stretch>
        </p:blipFill>
        <p:spPr>
          <a:xfrm>
            <a:off x="6893560" y="1490345"/>
            <a:ext cx="4901565" cy="3469005"/>
          </a:xfrm>
          <a:prstGeom prst="rect">
            <a:avLst/>
          </a:prstGeom>
        </p:spPr>
      </p:pic>
      <p:cxnSp>
        <p:nvCxnSpPr>
          <p:cNvPr id="9" name="Straight Connector 8"/>
          <p:cNvCxnSpPr/>
          <p:nvPr/>
        </p:nvCxnSpPr>
        <p:spPr>
          <a:xfrm flipH="1">
            <a:off x="365760" y="2200910"/>
            <a:ext cx="386715" cy="0"/>
          </a:xfrm>
          <a:prstGeom prst="line">
            <a:avLst/>
          </a:prstGeom>
        </p:spPr>
        <p:style>
          <a:lnRef idx="2">
            <a:schemeClr val="accent1"/>
          </a:lnRef>
          <a:fillRef idx="0">
            <a:srgbClr val="FFFFFF"/>
          </a:fillRef>
          <a:effectRef idx="0">
            <a:srgbClr val="FFFFFF"/>
          </a:effectRef>
          <a:fontRef idx="minor">
            <a:schemeClr val="tx1"/>
          </a:fontRef>
        </p:style>
      </p:cxnSp>
      <p:cxnSp>
        <p:nvCxnSpPr>
          <p:cNvPr id="10" name="Straight Connector 9"/>
          <p:cNvCxnSpPr/>
          <p:nvPr/>
        </p:nvCxnSpPr>
        <p:spPr>
          <a:xfrm>
            <a:off x="365760" y="2194560"/>
            <a:ext cx="0" cy="3157220"/>
          </a:xfrm>
          <a:prstGeom prst="line">
            <a:avLst/>
          </a:prstGeom>
        </p:spPr>
        <p:style>
          <a:lnRef idx="2">
            <a:schemeClr val="accent1"/>
          </a:lnRef>
          <a:fillRef idx="0">
            <a:srgbClr val="FFFFFF"/>
          </a:fillRef>
          <a:effectRef idx="0">
            <a:srgbClr val="FFFFFF"/>
          </a:effectRef>
          <a:fontRef idx="minor">
            <a:schemeClr val="tx1"/>
          </a:fontRef>
        </p:style>
      </p:cxnSp>
      <p:cxnSp>
        <p:nvCxnSpPr>
          <p:cNvPr id="11" name="Straight Connector 10"/>
          <p:cNvCxnSpPr/>
          <p:nvPr/>
        </p:nvCxnSpPr>
        <p:spPr>
          <a:xfrm flipH="1">
            <a:off x="365760" y="2979420"/>
            <a:ext cx="386715" cy="0"/>
          </a:xfrm>
          <a:prstGeom prst="line">
            <a:avLst/>
          </a:prstGeom>
        </p:spPr>
        <p:style>
          <a:lnRef idx="2">
            <a:schemeClr val="accent1"/>
          </a:lnRef>
          <a:fillRef idx="0">
            <a:srgbClr val="FFFFFF"/>
          </a:fillRef>
          <a:effectRef idx="0">
            <a:srgbClr val="FFFFFF"/>
          </a:effectRef>
          <a:fontRef idx="minor">
            <a:schemeClr val="tx1"/>
          </a:fontRef>
        </p:style>
      </p:cxnSp>
      <p:cxnSp>
        <p:nvCxnSpPr>
          <p:cNvPr id="13" name="Straight Arrow Connector 12"/>
          <p:cNvCxnSpPr/>
          <p:nvPr/>
        </p:nvCxnSpPr>
        <p:spPr>
          <a:xfrm>
            <a:off x="365760" y="5351780"/>
            <a:ext cx="59880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6" name="Text Box 15"/>
          <p:cNvSpPr txBox="1"/>
          <p:nvPr/>
        </p:nvSpPr>
        <p:spPr>
          <a:xfrm>
            <a:off x="997585" y="5004435"/>
            <a:ext cx="5927090" cy="553085"/>
          </a:xfrm>
          <a:prstGeom prst="rect">
            <a:avLst/>
          </a:prstGeom>
          <a:noFill/>
        </p:spPr>
        <p:txBody>
          <a:bodyPr wrap="square" rtlCol="0">
            <a:spAutoFit/>
          </a:bodyPr>
          <a:p>
            <a:r>
              <a:rPr lang="en-US" altLang="en-US" sz="1500">
                <a:solidFill>
                  <a:srgbClr val="0070C0"/>
                </a:solidFill>
              </a:rPr>
              <a:t>Avoid the overlap of window indices and enables the TGN to learn temporal evolution over a longer continuous signal. </a:t>
            </a:r>
            <a:endParaRPr lang="en-US" altLang="en-US" sz="1500">
              <a:solidFill>
                <a:srgbClr val="0070C0"/>
              </a:solidFill>
            </a:endParaRPr>
          </a:p>
        </p:txBody>
      </p:sp>
      <p:sp>
        <p:nvSpPr>
          <p:cNvPr id="17" name="Text Box 16"/>
          <p:cNvSpPr txBox="1"/>
          <p:nvPr/>
        </p:nvSpPr>
        <p:spPr>
          <a:xfrm>
            <a:off x="997585" y="5521325"/>
            <a:ext cx="8405495" cy="553085"/>
          </a:xfrm>
          <a:prstGeom prst="rect">
            <a:avLst/>
          </a:prstGeom>
          <a:noFill/>
        </p:spPr>
        <p:txBody>
          <a:bodyPr wrap="square" rtlCol="0">
            <a:spAutoFit/>
          </a:bodyPr>
          <a:p>
            <a:r>
              <a:rPr lang="en-US" altLang="en-US" sz="1500">
                <a:solidFill>
                  <a:srgbClr val="0070C0"/>
                </a:solidFill>
              </a:rPr>
              <a:t>If window slicing is applied to each trial individually before concatenation, the temporal index t will reset for every trial. </a:t>
            </a:r>
            <a:endParaRPr lang="en-US" altLang="en-US" sz="1500">
              <a:solidFill>
                <a:srgbClr val="0070C0"/>
              </a:solidFill>
            </a:endParaRPr>
          </a:p>
        </p:txBody>
      </p:sp>
      <p:sp>
        <p:nvSpPr>
          <p:cNvPr id="18" name="Text Box 17"/>
          <p:cNvSpPr txBox="1"/>
          <p:nvPr/>
        </p:nvSpPr>
        <p:spPr>
          <a:xfrm>
            <a:off x="1068070" y="6074410"/>
            <a:ext cx="2695575" cy="783590"/>
          </a:xfrm>
          <a:prstGeom prst="rect">
            <a:avLst/>
          </a:prstGeom>
          <a:noFill/>
        </p:spPr>
        <p:txBody>
          <a:bodyPr wrap="square" rtlCol="0">
            <a:spAutoFit/>
          </a:bodyPr>
          <a:p>
            <a:r>
              <a:rPr lang="en-US" sz="1500">
                <a:solidFill>
                  <a:srgbClr val="0070C0"/>
                </a:solidFill>
              </a:rPr>
              <a:t>t = 0, 1, 2       ‘trial 1 (L)’</a:t>
            </a:r>
            <a:endParaRPr lang="en-US" sz="1500">
              <a:solidFill>
                <a:srgbClr val="0070C0"/>
              </a:solidFill>
            </a:endParaRPr>
          </a:p>
          <a:p>
            <a:r>
              <a:rPr lang="en-US" sz="1500">
                <a:solidFill>
                  <a:srgbClr val="0070C0"/>
                </a:solidFill>
                <a:sym typeface="+mn-ea"/>
              </a:rPr>
              <a:t>t = 0, 1, 2, 3    ‘trial 2 (L)’</a:t>
            </a:r>
            <a:endParaRPr lang="en-US" sz="1500">
              <a:solidFill>
                <a:srgbClr val="0070C0"/>
              </a:solidFill>
            </a:endParaRPr>
          </a:p>
          <a:p>
            <a:r>
              <a:rPr lang="en-US" sz="1500">
                <a:solidFill>
                  <a:srgbClr val="0070C0"/>
                </a:solidFill>
              </a:rPr>
              <a:t>      ...                  ...</a:t>
            </a:r>
            <a:endParaRPr lang="en-US" sz="1500">
              <a:solidFill>
                <a:srgbClr val="0070C0"/>
              </a:solidFill>
            </a:endParaRPr>
          </a:p>
        </p:txBody>
      </p:sp>
      <p:sp>
        <p:nvSpPr>
          <p:cNvPr id="19" name="Text Box 18"/>
          <p:cNvSpPr txBox="1"/>
          <p:nvPr/>
        </p:nvSpPr>
        <p:spPr>
          <a:xfrm>
            <a:off x="3549650" y="6074410"/>
            <a:ext cx="8245475" cy="553085"/>
          </a:xfrm>
          <a:prstGeom prst="rect">
            <a:avLst/>
          </a:prstGeom>
        </p:spPr>
        <p:txBody>
          <a:bodyPr wrap="square">
            <a:spAutoFit/>
          </a:bodyPr>
          <a:p>
            <a:r>
              <a:rPr lang="en-US" altLang="zh-CN" sz="1500">
                <a:solidFill>
                  <a:srgbClr val="0070C0"/>
                </a:solidFill>
              </a:rPr>
              <a:t>This breaks the temporal continuity assumption for Temporal Graph Networks, </a:t>
            </a:r>
            <a:endParaRPr lang="en-US" altLang="zh-CN" sz="1500">
              <a:solidFill>
                <a:srgbClr val="0070C0"/>
              </a:solidFill>
            </a:endParaRPr>
          </a:p>
          <a:p>
            <a:r>
              <a:rPr lang="en-US" altLang="zh-CN" sz="1500">
                <a:solidFill>
                  <a:srgbClr val="0070C0"/>
                </a:solidFill>
              </a:rPr>
              <a:t>which rely on globally ordered event streams to model information flow over time.</a:t>
            </a:r>
            <a:endParaRPr lang="en-US" altLang="zh-CN" sz="1500">
              <a:solidFill>
                <a:srgbClr val="0070C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8" name="Picture 67" descr="plv_S1_L_W81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103110" y="5347335"/>
            <a:ext cx="2194560" cy="1463040"/>
          </a:xfrm>
          <a:prstGeom prst="rect">
            <a:avLst/>
          </a:prstGeom>
        </p:spPr>
      </p:pic>
      <p:pic>
        <p:nvPicPr>
          <p:cNvPr id="71" name="Picture 70" descr="plv_S1_L_W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6760" y="1363345"/>
            <a:ext cx="2140585" cy="1427480"/>
          </a:xfrm>
          <a:prstGeom prst="rect">
            <a:avLst/>
          </a:prstGeom>
        </p:spPr>
      </p:pic>
      <p:sp>
        <p:nvSpPr>
          <p:cNvPr id="2" name="Title 1"/>
          <p:cNvSpPr>
            <a:spLocks noGrp="1"/>
          </p:cNvSpPr>
          <p:nvPr>
            <p:ph type="title"/>
            <p:custDataLst>
              <p:tags r:id="rId5"/>
            </p:custDataLst>
          </p:nvPr>
        </p:nvSpPr>
        <p:spPr/>
        <p:txBody>
          <a:bodyPr/>
          <a:p>
            <a:r>
              <a:rPr lang="en-US">
                <a:sym typeface="+mn-ea"/>
              </a:rPr>
              <a:t>TGN Model Overview</a:t>
            </a:r>
            <a:endParaRPr lang="en-US"/>
          </a:p>
        </p:txBody>
      </p:sp>
      <p:graphicFrame>
        <p:nvGraphicFramePr>
          <p:cNvPr id="17" name="Table 16"/>
          <p:cNvGraphicFramePr/>
          <p:nvPr>
            <p:custDataLst>
              <p:tags r:id="rId6"/>
            </p:custDataLst>
          </p:nvPr>
        </p:nvGraphicFramePr>
        <p:xfrm>
          <a:off x="149860" y="1595120"/>
          <a:ext cx="1412875" cy="1880870"/>
        </p:xfrm>
        <a:graphic>
          <a:graphicData uri="http://schemas.openxmlformats.org/drawingml/2006/table">
            <a:tbl>
              <a:tblPr firstRow="1" bandRow="1">
                <a:tableStyleId>{5C22544A-7EE6-4342-B048-85BDC9FD1C3A}</a:tableStyleId>
              </a:tblPr>
              <a:tblGrid>
                <a:gridCol w="487045"/>
                <a:gridCol w="306705"/>
                <a:gridCol w="297815"/>
                <a:gridCol w="321310"/>
              </a:tblGrid>
              <a:tr h="417830">
                <a:tc>
                  <a:txBody>
                    <a:bodyPr/>
                    <a:p>
                      <a:pPr algn="ctr">
                        <a:buNone/>
                      </a:pPr>
                      <a:endParaRPr lang="en-US"/>
                    </a:p>
                  </a:txBody>
                  <a:tcPr/>
                </a:tc>
                <a:tc>
                  <a:txBody>
                    <a:bodyPr/>
                    <a:p>
                      <a:pPr algn="ctr">
                        <a:buNone/>
                      </a:pPr>
                      <a:r>
                        <a:rPr lang="en-US" sz="1000" b="0">
                          <a:solidFill>
                            <a:schemeClr val="tx1"/>
                          </a:solidFill>
                        </a:rPr>
                        <a:t>1</a:t>
                      </a:r>
                      <a:endParaRPr lang="en-US" sz="1000" b="0">
                        <a:solidFill>
                          <a:schemeClr val="tx1"/>
                        </a:solidFill>
                      </a:endParaRPr>
                    </a:p>
                  </a:txBody>
                  <a:tcPr/>
                </a:tc>
                <a:tc>
                  <a:txBody>
                    <a:bodyPr/>
                    <a:p>
                      <a:pPr algn="ctr">
                        <a:buNone/>
                      </a:pPr>
                      <a:r>
                        <a:rPr lang="en-US" sz="1000" b="0">
                          <a:solidFill>
                            <a:schemeClr val="tx1"/>
                          </a:solidFill>
                        </a:rPr>
                        <a:t>...</a:t>
                      </a:r>
                      <a:endParaRPr lang="en-US" sz="1000" b="0">
                        <a:solidFill>
                          <a:schemeClr val="tx1"/>
                        </a:solidFill>
                      </a:endParaRPr>
                    </a:p>
                  </a:txBody>
                  <a:tcPr/>
                </a:tc>
                <a:tc>
                  <a:txBody>
                    <a:bodyPr/>
                    <a:p>
                      <a:pPr algn="ctr">
                        <a:buNone/>
                      </a:pPr>
                      <a:r>
                        <a:rPr lang="en-US" sz="1000" b="0">
                          <a:solidFill>
                            <a:schemeClr val="tx1"/>
                          </a:solidFill>
                        </a:rPr>
                        <a:t>19</a:t>
                      </a:r>
                      <a:endParaRPr lang="en-US" sz="1000" b="0">
                        <a:solidFill>
                          <a:schemeClr val="tx1"/>
                        </a:solidFill>
                      </a:endParaRPr>
                    </a:p>
                  </a:txBody>
                  <a:tcPr/>
                </a:tc>
              </a:tr>
              <a:tr h="143510">
                <a:tc>
                  <a:txBody>
                    <a:bodyPr/>
                    <a:p>
                      <a:pPr algn="ctr">
                        <a:buNone/>
                      </a:pPr>
                      <a:r>
                        <a:rPr lang="en-US" sz="1000"/>
                        <a:t>1</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96215">
                <a:tc>
                  <a:txBody>
                    <a:bodyPr/>
                    <a:p>
                      <a:pPr algn="ctr">
                        <a:buNone/>
                      </a:pPr>
                      <a:r>
                        <a:rPr lang="en-US" sz="1000"/>
                        <a:t>2</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200025">
                <a:tc>
                  <a:txBody>
                    <a:bodyPr/>
                    <a:p>
                      <a:pPr algn="ctr">
                        <a:buNone/>
                      </a:pPr>
                      <a:r>
                        <a:rPr lang="en-US" sz="1000"/>
                        <a:t>...</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1288</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bl>
          </a:graphicData>
        </a:graphic>
      </p:graphicFrame>
      <p:cxnSp>
        <p:nvCxnSpPr>
          <p:cNvPr id="18" name="Straight Connector 17"/>
          <p:cNvCxnSpPr/>
          <p:nvPr/>
        </p:nvCxnSpPr>
        <p:spPr>
          <a:xfrm>
            <a:off x="165100" y="1605915"/>
            <a:ext cx="472440" cy="39116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9" name="Text Box 18"/>
          <p:cNvSpPr txBox="1"/>
          <p:nvPr/>
        </p:nvSpPr>
        <p:spPr>
          <a:xfrm>
            <a:off x="196850" y="1573530"/>
            <a:ext cx="592455" cy="183515"/>
          </a:xfrm>
          <a:prstGeom prst="rect">
            <a:avLst/>
          </a:prstGeom>
          <a:noFill/>
        </p:spPr>
        <p:txBody>
          <a:bodyPr wrap="square" rtlCol="0">
            <a:spAutoFit/>
          </a:bodyPr>
          <a:p>
            <a:r>
              <a:rPr lang="en-US" sz="600" b="1">
                <a:latin typeface="PingFang SC Semibold" panose="020B0400000000000000" charset="-122"/>
                <a:ea typeface="PingFang SC Semibold" panose="020B0400000000000000" charset="-122"/>
              </a:rPr>
              <a:t>Electrons</a:t>
            </a:r>
            <a:endParaRPr lang="en-US" sz="600" b="1">
              <a:latin typeface="PingFang SC Semibold" panose="020B0400000000000000" charset="-122"/>
              <a:ea typeface="PingFang SC Semibold" panose="020B0400000000000000" charset="-122"/>
            </a:endParaRPr>
          </a:p>
        </p:txBody>
      </p:sp>
      <p:sp>
        <p:nvSpPr>
          <p:cNvPr id="20" name="Text Box 19"/>
          <p:cNvSpPr txBox="1"/>
          <p:nvPr/>
        </p:nvSpPr>
        <p:spPr>
          <a:xfrm>
            <a:off x="106680" y="1721485"/>
            <a:ext cx="386715" cy="275590"/>
          </a:xfrm>
          <a:prstGeom prst="rect">
            <a:avLst/>
          </a:prstGeom>
          <a:noFill/>
        </p:spPr>
        <p:txBody>
          <a:bodyPr wrap="square" rtlCol="0">
            <a:spAutoFit/>
          </a:bodyPr>
          <a:p>
            <a:r>
              <a:rPr lang="en-US" sz="600" b="1">
                <a:latin typeface="PingFang SC Semibold" panose="020B0400000000000000" charset="-122"/>
                <a:ea typeface="PingFang SC Semibold" panose="020B0400000000000000" charset="-122"/>
              </a:rPr>
              <a:t>Time</a:t>
            </a:r>
            <a:endParaRPr lang="en-US" sz="600" b="1">
              <a:latin typeface="PingFang SC Semibold" panose="020B0400000000000000" charset="-122"/>
              <a:ea typeface="PingFang SC Semibold" panose="020B0400000000000000" charset="-122"/>
            </a:endParaRPr>
          </a:p>
          <a:p>
            <a:r>
              <a:rPr lang="en-US" sz="600" b="1">
                <a:latin typeface="PingFang SC Semibold" panose="020B0400000000000000" charset="-122"/>
                <a:ea typeface="PingFang SC Semibold" panose="020B0400000000000000" charset="-122"/>
              </a:rPr>
              <a:t>steps</a:t>
            </a:r>
            <a:endParaRPr lang="en-US" sz="600" b="1">
              <a:latin typeface="PingFang SC Semibold" panose="020B0400000000000000" charset="-122"/>
              <a:ea typeface="PingFang SC Semibold" panose="020B0400000000000000" charset="-122"/>
            </a:endParaRPr>
          </a:p>
        </p:txBody>
      </p:sp>
      <p:sp>
        <p:nvSpPr>
          <p:cNvPr id="21" name="Text Box 20"/>
          <p:cNvSpPr txBox="1"/>
          <p:nvPr/>
        </p:nvSpPr>
        <p:spPr>
          <a:xfrm>
            <a:off x="196850" y="1376045"/>
            <a:ext cx="1326515" cy="229870"/>
          </a:xfrm>
          <a:prstGeom prst="rect">
            <a:avLst/>
          </a:prstGeom>
          <a:noFill/>
        </p:spPr>
        <p:txBody>
          <a:bodyPr wrap="square" rtlCol="0">
            <a:spAutoFit/>
          </a:bodyPr>
          <a:p>
            <a:r>
              <a:rPr lang="en-US" sz="900" b="1">
                <a:latin typeface="PingFang SC Semibold" panose="020B0400000000000000" charset="-122"/>
                <a:ea typeface="PingFang SC Semibold" panose="020B0400000000000000" charset="-122"/>
              </a:rPr>
              <a:t>Subject 1, Trial 1 (L)</a:t>
            </a:r>
            <a:endParaRPr lang="en-US" sz="900" b="1">
              <a:latin typeface="PingFang SC Semibold" panose="020B0400000000000000" charset="-122"/>
              <a:ea typeface="PingFang SC Semibold" panose="020B0400000000000000" charset="-122"/>
            </a:endParaRPr>
          </a:p>
        </p:txBody>
      </p:sp>
      <p:graphicFrame>
        <p:nvGraphicFramePr>
          <p:cNvPr id="27" name="Table 26"/>
          <p:cNvGraphicFramePr/>
          <p:nvPr>
            <p:custDataLst>
              <p:tags r:id="rId7"/>
            </p:custDataLst>
          </p:nvPr>
        </p:nvGraphicFramePr>
        <p:xfrm>
          <a:off x="149860" y="4775835"/>
          <a:ext cx="1406525" cy="1880870"/>
        </p:xfrm>
        <a:graphic>
          <a:graphicData uri="http://schemas.openxmlformats.org/drawingml/2006/table">
            <a:tbl>
              <a:tblPr firstRow="1" bandRow="1">
                <a:tableStyleId>{5C22544A-7EE6-4342-B048-85BDC9FD1C3A}</a:tableStyleId>
              </a:tblPr>
              <a:tblGrid>
                <a:gridCol w="487045"/>
                <a:gridCol w="302895"/>
                <a:gridCol w="306070"/>
                <a:gridCol w="310515"/>
              </a:tblGrid>
              <a:tr h="417830">
                <a:tc>
                  <a:txBody>
                    <a:bodyPr/>
                    <a:p>
                      <a:pPr algn="ctr">
                        <a:buNone/>
                      </a:pPr>
                      <a:endParaRPr lang="en-US"/>
                    </a:p>
                  </a:txBody>
                  <a:tcPr/>
                </a:tc>
                <a:tc>
                  <a:txBody>
                    <a:bodyPr/>
                    <a:p>
                      <a:pPr algn="ctr">
                        <a:buNone/>
                      </a:pPr>
                      <a:r>
                        <a:rPr lang="en-US" sz="1000" b="0">
                          <a:solidFill>
                            <a:schemeClr val="tx1"/>
                          </a:solidFill>
                        </a:rPr>
                        <a:t>1</a:t>
                      </a:r>
                      <a:endParaRPr lang="en-US" sz="1000" b="0">
                        <a:solidFill>
                          <a:schemeClr val="tx1"/>
                        </a:solidFill>
                      </a:endParaRPr>
                    </a:p>
                  </a:txBody>
                  <a:tcPr/>
                </a:tc>
                <a:tc>
                  <a:txBody>
                    <a:bodyPr/>
                    <a:p>
                      <a:pPr algn="ctr">
                        <a:buNone/>
                      </a:pPr>
                      <a:r>
                        <a:rPr lang="en-US" sz="1000" b="0">
                          <a:solidFill>
                            <a:schemeClr val="tx1"/>
                          </a:solidFill>
                        </a:rPr>
                        <a:t>...</a:t>
                      </a:r>
                      <a:endParaRPr lang="en-US" sz="1000" b="0">
                        <a:solidFill>
                          <a:schemeClr val="tx1"/>
                        </a:solidFill>
                      </a:endParaRPr>
                    </a:p>
                  </a:txBody>
                  <a:tcPr/>
                </a:tc>
                <a:tc>
                  <a:txBody>
                    <a:bodyPr/>
                    <a:p>
                      <a:pPr algn="ctr">
                        <a:buNone/>
                      </a:pPr>
                      <a:r>
                        <a:rPr lang="en-US" sz="1000" b="0">
                          <a:solidFill>
                            <a:schemeClr val="tx1"/>
                          </a:solidFill>
                        </a:rPr>
                        <a:t>19</a:t>
                      </a:r>
                      <a:endParaRPr lang="en-US" sz="1000" b="0">
                        <a:solidFill>
                          <a:schemeClr val="tx1"/>
                        </a:solidFill>
                      </a:endParaRPr>
                    </a:p>
                  </a:txBody>
                  <a:tcPr/>
                </a:tc>
              </a:tr>
              <a:tr h="216535">
                <a:tc>
                  <a:txBody>
                    <a:bodyPr/>
                    <a:p>
                      <a:pPr algn="ctr">
                        <a:buNone/>
                      </a:pPr>
                      <a:r>
                        <a:rPr lang="en-US" sz="1000"/>
                        <a:t>1</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96215">
                <a:tc>
                  <a:txBody>
                    <a:bodyPr/>
                    <a:p>
                      <a:pPr algn="ctr">
                        <a:buNone/>
                      </a:pPr>
                      <a:r>
                        <a:rPr lang="en-US" sz="1000"/>
                        <a:t>2</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200025">
                <a:tc>
                  <a:txBody>
                    <a:bodyPr/>
                    <a:p>
                      <a:pPr algn="ctr">
                        <a:buNone/>
                      </a:pPr>
                      <a:r>
                        <a:rPr lang="en-US" sz="1000"/>
                        <a:t>...</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928</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bl>
          </a:graphicData>
        </a:graphic>
      </p:graphicFrame>
      <p:cxnSp>
        <p:nvCxnSpPr>
          <p:cNvPr id="28" name="Straight Connector 27"/>
          <p:cNvCxnSpPr/>
          <p:nvPr/>
        </p:nvCxnSpPr>
        <p:spPr>
          <a:xfrm>
            <a:off x="165100" y="4786630"/>
            <a:ext cx="472440" cy="39116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29" name="Text Box 28"/>
          <p:cNvSpPr txBox="1"/>
          <p:nvPr/>
        </p:nvSpPr>
        <p:spPr>
          <a:xfrm>
            <a:off x="196850" y="4754245"/>
            <a:ext cx="592455" cy="183515"/>
          </a:xfrm>
          <a:prstGeom prst="rect">
            <a:avLst/>
          </a:prstGeom>
          <a:noFill/>
        </p:spPr>
        <p:txBody>
          <a:bodyPr wrap="square" rtlCol="0">
            <a:spAutoFit/>
          </a:bodyPr>
          <a:p>
            <a:r>
              <a:rPr lang="en-US" sz="600" b="1">
                <a:latin typeface="PingFang SC Semibold" panose="020B0400000000000000" charset="-122"/>
                <a:ea typeface="PingFang SC Semibold" panose="020B0400000000000000" charset="-122"/>
              </a:rPr>
              <a:t>Electrons</a:t>
            </a:r>
            <a:endParaRPr lang="en-US" sz="600" b="1">
              <a:latin typeface="PingFang SC Semibold" panose="020B0400000000000000" charset="-122"/>
              <a:ea typeface="PingFang SC Semibold" panose="020B0400000000000000" charset="-122"/>
            </a:endParaRPr>
          </a:p>
        </p:txBody>
      </p:sp>
      <p:sp>
        <p:nvSpPr>
          <p:cNvPr id="30" name="Text Box 29"/>
          <p:cNvSpPr txBox="1"/>
          <p:nvPr/>
        </p:nvSpPr>
        <p:spPr>
          <a:xfrm>
            <a:off x="106680" y="4902200"/>
            <a:ext cx="386715" cy="275590"/>
          </a:xfrm>
          <a:prstGeom prst="rect">
            <a:avLst/>
          </a:prstGeom>
          <a:noFill/>
        </p:spPr>
        <p:txBody>
          <a:bodyPr wrap="square" rtlCol="0">
            <a:spAutoFit/>
          </a:bodyPr>
          <a:p>
            <a:r>
              <a:rPr lang="en-US" sz="600" b="1">
                <a:latin typeface="PingFang SC Semibold" panose="020B0400000000000000" charset="-122"/>
                <a:ea typeface="PingFang SC Semibold" panose="020B0400000000000000" charset="-122"/>
              </a:rPr>
              <a:t>Time</a:t>
            </a:r>
            <a:endParaRPr lang="en-US" sz="600" b="1">
              <a:latin typeface="PingFang SC Semibold" panose="020B0400000000000000" charset="-122"/>
              <a:ea typeface="PingFang SC Semibold" panose="020B0400000000000000" charset="-122"/>
            </a:endParaRPr>
          </a:p>
          <a:p>
            <a:r>
              <a:rPr lang="en-US" sz="600" b="1">
                <a:latin typeface="PingFang SC Semibold" panose="020B0400000000000000" charset="-122"/>
                <a:ea typeface="PingFang SC Semibold" panose="020B0400000000000000" charset="-122"/>
              </a:rPr>
              <a:t>steps</a:t>
            </a:r>
            <a:endParaRPr lang="en-US" sz="600" b="1">
              <a:latin typeface="PingFang SC Semibold" panose="020B0400000000000000" charset="-122"/>
              <a:ea typeface="PingFang SC Semibold" panose="020B0400000000000000" charset="-122"/>
            </a:endParaRPr>
          </a:p>
        </p:txBody>
      </p:sp>
      <p:sp>
        <p:nvSpPr>
          <p:cNvPr id="31" name="Text Box 30"/>
          <p:cNvSpPr txBox="1"/>
          <p:nvPr/>
        </p:nvSpPr>
        <p:spPr>
          <a:xfrm>
            <a:off x="149860" y="4556760"/>
            <a:ext cx="1450340" cy="229870"/>
          </a:xfrm>
          <a:prstGeom prst="rect">
            <a:avLst/>
          </a:prstGeom>
          <a:noFill/>
        </p:spPr>
        <p:txBody>
          <a:bodyPr wrap="square" rtlCol="0">
            <a:spAutoFit/>
          </a:bodyPr>
          <a:p>
            <a:r>
              <a:rPr lang="en-US" sz="900" b="1">
                <a:latin typeface="PingFang SC Semibold" panose="020B0400000000000000" charset="-122"/>
                <a:ea typeface="PingFang SC Semibold" panose="020B0400000000000000" charset="-122"/>
              </a:rPr>
              <a:t>Subject 1, Trial 160 (L)</a:t>
            </a:r>
            <a:endParaRPr lang="en-US" sz="900" b="1">
              <a:latin typeface="PingFang SC Semibold" panose="020B0400000000000000" charset="-122"/>
              <a:ea typeface="PingFang SC Semibold" panose="020B0400000000000000" charset="-122"/>
            </a:endParaRPr>
          </a:p>
        </p:txBody>
      </p:sp>
      <p:sp>
        <p:nvSpPr>
          <p:cNvPr id="32" name="Text Box 31"/>
          <p:cNvSpPr txBox="1"/>
          <p:nvPr/>
        </p:nvSpPr>
        <p:spPr>
          <a:xfrm>
            <a:off x="229870" y="3574415"/>
            <a:ext cx="1389380" cy="229870"/>
          </a:xfrm>
          <a:prstGeom prst="rect">
            <a:avLst/>
          </a:prstGeom>
          <a:noFill/>
        </p:spPr>
        <p:txBody>
          <a:bodyPr wrap="square" rtlCol="0">
            <a:spAutoFit/>
          </a:bodyPr>
          <a:p>
            <a:r>
              <a:rPr lang="en-US" sz="900" b="1">
                <a:latin typeface="PingFang SC Semibold" panose="020B0400000000000000" charset="-122"/>
                <a:ea typeface="PingFang SC Semibold" panose="020B0400000000000000" charset="-122"/>
              </a:rPr>
              <a:t>Subject 1, Trial 2 (L)</a:t>
            </a:r>
            <a:endParaRPr lang="en-US" sz="900" b="1">
              <a:latin typeface="PingFang SC Semibold" panose="020B0400000000000000" charset="-122"/>
              <a:ea typeface="PingFang SC Semibold" panose="020B0400000000000000" charset="-122"/>
            </a:endParaRPr>
          </a:p>
        </p:txBody>
      </p:sp>
      <p:sp>
        <p:nvSpPr>
          <p:cNvPr id="33" name="Text Box 32"/>
          <p:cNvSpPr txBox="1"/>
          <p:nvPr/>
        </p:nvSpPr>
        <p:spPr>
          <a:xfrm>
            <a:off x="229870" y="3804285"/>
            <a:ext cx="1389380" cy="229870"/>
          </a:xfrm>
          <a:prstGeom prst="rect">
            <a:avLst/>
          </a:prstGeom>
          <a:noFill/>
        </p:spPr>
        <p:txBody>
          <a:bodyPr wrap="square" rtlCol="0">
            <a:spAutoFit/>
          </a:bodyPr>
          <a:p>
            <a:r>
              <a:rPr lang="en-US" sz="900" b="1">
                <a:latin typeface="PingFang SC Semibold" panose="020B0400000000000000" charset="-122"/>
                <a:ea typeface="PingFang SC Semibold" panose="020B0400000000000000" charset="-122"/>
              </a:rPr>
              <a:t>Subject 1, Trial 3 (L)</a:t>
            </a:r>
            <a:endParaRPr lang="en-US" sz="900" b="1">
              <a:latin typeface="PingFang SC Semibold" panose="020B0400000000000000" charset="-122"/>
              <a:ea typeface="PingFang SC Semibold" panose="020B0400000000000000" charset="-122"/>
            </a:endParaRPr>
          </a:p>
        </p:txBody>
      </p:sp>
      <p:sp>
        <p:nvSpPr>
          <p:cNvPr id="34" name="Text Box 33"/>
          <p:cNvSpPr txBox="1"/>
          <p:nvPr/>
        </p:nvSpPr>
        <p:spPr>
          <a:xfrm>
            <a:off x="789305" y="4098290"/>
            <a:ext cx="331470" cy="275590"/>
          </a:xfrm>
          <a:prstGeom prst="rect">
            <a:avLst/>
          </a:prstGeom>
          <a:noFill/>
        </p:spPr>
        <p:txBody>
          <a:bodyPr wrap="square" rtlCol="0">
            <a:spAutoFit/>
          </a:bodyPr>
          <a:p>
            <a:r>
              <a:rPr lang="en-US" sz="1200" b="1">
                <a:latin typeface="PingFang SC Semibold" panose="020B0400000000000000" charset="-122"/>
                <a:ea typeface="PingFang SC Semibold" panose="020B0400000000000000" charset="-122"/>
              </a:rPr>
              <a:t>...</a:t>
            </a:r>
            <a:endParaRPr lang="en-US" sz="1200" b="1">
              <a:latin typeface="PingFang SC Semibold" panose="020B0400000000000000" charset="-122"/>
              <a:ea typeface="PingFang SC Semibold" panose="020B0400000000000000" charset="-122"/>
            </a:endParaRPr>
          </a:p>
        </p:txBody>
      </p:sp>
      <p:sp>
        <p:nvSpPr>
          <p:cNvPr id="36" name="Right Arrow 35"/>
          <p:cNvSpPr/>
          <p:nvPr/>
        </p:nvSpPr>
        <p:spPr>
          <a:xfrm>
            <a:off x="1666240" y="3487420"/>
            <a:ext cx="725170" cy="316865"/>
          </a:xfrm>
          <a:prstGeom prst="rightArrow">
            <a:avLst>
              <a:gd name="adj1" fmla="val 33466"/>
              <a:gd name="adj2" fmla="val 89779"/>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7" name="Text Box 36"/>
          <p:cNvSpPr txBox="1"/>
          <p:nvPr/>
        </p:nvSpPr>
        <p:spPr>
          <a:xfrm>
            <a:off x="1556385" y="3779520"/>
            <a:ext cx="913765" cy="937260"/>
          </a:xfrm>
          <a:prstGeom prst="rect">
            <a:avLst/>
          </a:prstGeom>
          <a:noFill/>
        </p:spPr>
        <p:txBody>
          <a:bodyPr wrap="square" rtlCol="0">
            <a:spAutoFit/>
          </a:bodyPr>
          <a:p>
            <a:r>
              <a:rPr lang="en-US" altLang="en-US" sz="1100" b="1">
                <a:latin typeface="PingFang SC Semibold" panose="020B0400000000000000" charset="-122"/>
                <a:ea typeface="PingFang SC Semibold" panose="020B0400000000000000" charset="-122"/>
                <a:sym typeface="+mn-ea"/>
              </a:rPr>
              <a:t>aggregate all trials of one class for each subject</a:t>
            </a:r>
            <a:endParaRPr lang="en-US" altLang="en-US" sz="1100" b="1">
              <a:latin typeface="PingFang SC Semibold" panose="020B0400000000000000" charset="-122"/>
              <a:ea typeface="PingFang SC Semibold" panose="020B0400000000000000" charset="-122"/>
              <a:sym typeface="+mn-ea"/>
            </a:endParaRPr>
          </a:p>
        </p:txBody>
      </p:sp>
      <p:graphicFrame>
        <p:nvGraphicFramePr>
          <p:cNvPr id="38" name="Table 37"/>
          <p:cNvGraphicFramePr/>
          <p:nvPr>
            <p:custDataLst>
              <p:tags r:id="rId8"/>
            </p:custDataLst>
          </p:nvPr>
        </p:nvGraphicFramePr>
        <p:xfrm>
          <a:off x="2434590" y="1520825"/>
          <a:ext cx="1452880" cy="5172710"/>
        </p:xfrm>
        <a:graphic>
          <a:graphicData uri="http://schemas.openxmlformats.org/drawingml/2006/table">
            <a:tbl>
              <a:tblPr firstRow="1" bandRow="1">
                <a:tableStyleId>{5C22544A-7EE6-4342-B048-85BDC9FD1C3A}</a:tableStyleId>
              </a:tblPr>
              <a:tblGrid>
                <a:gridCol w="487045"/>
                <a:gridCol w="296545"/>
                <a:gridCol w="321945"/>
                <a:gridCol w="347345"/>
              </a:tblGrid>
              <a:tr h="417830">
                <a:tc>
                  <a:txBody>
                    <a:bodyPr/>
                    <a:p>
                      <a:pPr algn="ctr">
                        <a:buNone/>
                      </a:pPr>
                      <a:endParaRPr lang="en-US"/>
                    </a:p>
                  </a:txBody>
                  <a:tcPr/>
                </a:tc>
                <a:tc>
                  <a:txBody>
                    <a:bodyPr/>
                    <a:p>
                      <a:pPr algn="ctr">
                        <a:buNone/>
                      </a:pPr>
                      <a:r>
                        <a:rPr lang="en-US" sz="1000" b="0">
                          <a:solidFill>
                            <a:schemeClr val="tx1"/>
                          </a:solidFill>
                        </a:rPr>
                        <a:t>1</a:t>
                      </a:r>
                      <a:endParaRPr lang="en-US" sz="1000" b="0">
                        <a:solidFill>
                          <a:schemeClr val="tx1"/>
                        </a:solidFill>
                      </a:endParaRPr>
                    </a:p>
                  </a:txBody>
                  <a:tcPr/>
                </a:tc>
                <a:tc>
                  <a:txBody>
                    <a:bodyPr/>
                    <a:p>
                      <a:pPr algn="ctr">
                        <a:buNone/>
                      </a:pPr>
                      <a:r>
                        <a:rPr lang="en-US" sz="1000" b="0">
                          <a:solidFill>
                            <a:schemeClr val="tx1"/>
                          </a:solidFill>
                        </a:rPr>
                        <a:t>...</a:t>
                      </a:r>
                      <a:endParaRPr lang="en-US" sz="1000" b="0">
                        <a:solidFill>
                          <a:schemeClr val="tx1"/>
                        </a:solidFill>
                      </a:endParaRPr>
                    </a:p>
                  </a:txBody>
                  <a:tcPr/>
                </a:tc>
                <a:tc>
                  <a:txBody>
                    <a:bodyPr/>
                    <a:p>
                      <a:pPr algn="ctr">
                        <a:buNone/>
                      </a:pPr>
                      <a:r>
                        <a:rPr lang="en-US" sz="1000" b="0">
                          <a:solidFill>
                            <a:schemeClr val="tx1"/>
                          </a:solidFill>
                        </a:rPr>
                        <a:t>19</a:t>
                      </a:r>
                      <a:endParaRPr lang="en-US" sz="1000" b="0">
                        <a:solidFill>
                          <a:schemeClr val="tx1"/>
                        </a:solidFill>
                      </a:endParaRPr>
                    </a:p>
                  </a:txBody>
                  <a:tcPr/>
                </a:tc>
              </a:tr>
              <a:tr h="216535">
                <a:tc>
                  <a:txBody>
                    <a:bodyPr/>
                    <a:p>
                      <a:pPr algn="ctr">
                        <a:buNone/>
                      </a:pPr>
                      <a:r>
                        <a:rPr lang="en-US" sz="1000"/>
                        <a:t>1</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96215">
                <a:tc>
                  <a:txBody>
                    <a:bodyPr/>
                    <a:p>
                      <a:pPr algn="ctr">
                        <a:buNone/>
                      </a:pPr>
                      <a:r>
                        <a:rPr lang="en-US" sz="1000"/>
                        <a:t>2</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200025">
                <a:tc>
                  <a:txBody>
                    <a:bodyPr/>
                    <a:p>
                      <a:pPr algn="ctr">
                        <a:buNone/>
                      </a:pPr>
                      <a:r>
                        <a:rPr lang="en-US" sz="1000"/>
                        <a:t>...</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1288</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1</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2</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1288</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1</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2</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928</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bl>
          </a:graphicData>
        </a:graphic>
      </p:graphicFrame>
      <p:cxnSp>
        <p:nvCxnSpPr>
          <p:cNvPr id="39" name="Straight Connector 38"/>
          <p:cNvCxnSpPr/>
          <p:nvPr/>
        </p:nvCxnSpPr>
        <p:spPr>
          <a:xfrm>
            <a:off x="2434590" y="1531620"/>
            <a:ext cx="472440" cy="39116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0" name="Text Box 39"/>
          <p:cNvSpPr txBox="1"/>
          <p:nvPr/>
        </p:nvSpPr>
        <p:spPr>
          <a:xfrm>
            <a:off x="2481580" y="1496060"/>
            <a:ext cx="592455" cy="183515"/>
          </a:xfrm>
          <a:prstGeom prst="rect">
            <a:avLst/>
          </a:prstGeom>
          <a:noFill/>
        </p:spPr>
        <p:txBody>
          <a:bodyPr wrap="square" rtlCol="0">
            <a:spAutoFit/>
          </a:bodyPr>
          <a:p>
            <a:r>
              <a:rPr lang="en-US" sz="600" b="1">
                <a:latin typeface="PingFang SC Semibold" panose="020B0400000000000000" charset="-122"/>
                <a:ea typeface="PingFang SC Semibold" panose="020B0400000000000000" charset="-122"/>
              </a:rPr>
              <a:t>Electrons</a:t>
            </a:r>
            <a:endParaRPr lang="en-US" sz="600" b="1">
              <a:latin typeface="PingFang SC Semibold" panose="020B0400000000000000" charset="-122"/>
              <a:ea typeface="PingFang SC Semibold" panose="020B0400000000000000" charset="-122"/>
            </a:endParaRPr>
          </a:p>
        </p:txBody>
      </p:sp>
      <p:sp>
        <p:nvSpPr>
          <p:cNvPr id="41" name="Text Box 40"/>
          <p:cNvSpPr txBox="1"/>
          <p:nvPr/>
        </p:nvSpPr>
        <p:spPr>
          <a:xfrm>
            <a:off x="2391410" y="1668780"/>
            <a:ext cx="386715" cy="275590"/>
          </a:xfrm>
          <a:prstGeom prst="rect">
            <a:avLst/>
          </a:prstGeom>
          <a:noFill/>
        </p:spPr>
        <p:txBody>
          <a:bodyPr wrap="square" rtlCol="0">
            <a:spAutoFit/>
          </a:bodyPr>
          <a:p>
            <a:r>
              <a:rPr lang="en-US" sz="600" b="1">
                <a:latin typeface="PingFang SC Semibold" panose="020B0400000000000000" charset="-122"/>
                <a:ea typeface="PingFang SC Semibold" panose="020B0400000000000000" charset="-122"/>
              </a:rPr>
              <a:t>Time</a:t>
            </a:r>
            <a:endParaRPr lang="en-US" sz="600" b="1">
              <a:latin typeface="PingFang SC Semibold" panose="020B0400000000000000" charset="-122"/>
              <a:ea typeface="PingFang SC Semibold" panose="020B0400000000000000" charset="-122"/>
            </a:endParaRPr>
          </a:p>
          <a:p>
            <a:r>
              <a:rPr lang="en-US" sz="600" b="1">
                <a:latin typeface="PingFang SC Semibold" panose="020B0400000000000000" charset="-122"/>
                <a:ea typeface="PingFang SC Semibold" panose="020B0400000000000000" charset="-122"/>
              </a:rPr>
              <a:t>steps</a:t>
            </a:r>
            <a:endParaRPr lang="en-US" sz="600" b="1">
              <a:latin typeface="PingFang SC Semibold" panose="020B0400000000000000" charset="-122"/>
              <a:ea typeface="PingFang SC Semibold" panose="020B0400000000000000" charset="-122"/>
            </a:endParaRPr>
          </a:p>
        </p:txBody>
      </p:sp>
      <p:sp>
        <p:nvSpPr>
          <p:cNvPr id="42" name="Text Box 41"/>
          <p:cNvSpPr txBox="1"/>
          <p:nvPr/>
        </p:nvSpPr>
        <p:spPr>
          <a:xfrm>
            <a:off x="2436495" y="1301750"/>
            <a:ext cx="1450975" cy="229870"/>
          </a:xfrm>
          <a:prstGeom prst="rect">
            <a:avLst/>
          </a:prstGeom>
          <a:noFill/>
        </p:spPr>
        <p:txBody>
          <a:bodyPr wrap="square" rtlCol="0">
            <a:spAutoFit/>
          </a:bodyPr>
          <a:p>
            <a:r>
              <a:rPr lang="en-US" sz="900" b="1">
                <a:latin typeface="PingFang SC Semibold" panose="020B0400000000000000" charset="-122"/>
                <a:ea typeface="PingFang SC Semibold" panose="020B0400000000000000" charset="-122"/>
              </a:rPr>
              <a:t>Subject 1, All Trials (L)</a:t>
            </a:r>
            <a:endParaRPr lang="en-US" sz="900" b="1">
              <a:latin typeface="PingFang SC Semibold" panose="020B0400000000000000" charset="-122"/>
              <a:ea typeface="PingFang SC Semibold" panose="020B0400000000000000" charset="-122"/>
            </a:endParaRPr>
          </a:p>
        </p:txBody>
      </p:sp>
      <p:sp>
        <p:nvSpPr>
          <p:cNvPr id="50" name="Text Box 49"/>
          <p:cNvSpPr txBox="1"/>
          <p:nvPr/>
        </p:nvSpPr>
        <p:spPr>
          <a:xfrm>
            <a:off x="3909060" y="3779520"/>
            <a:ext cx="1094740" cy="1106805"/>
          </a:xfrm>
          <a:prstGeom prst="rect">
            <a:avLst/>
          </a:prstGeom>
          <a:noFill/>
        </p:spPr>
        <p:txBody>
          <a:bodyPr wrap="square" rtlCol="0">
            <a:spAutoFit/>
          </a:bodyPr>
          <a:p>
            <a:r>
              <a:rPr lang="en-US" altLang="en-US" sz="1100" b="1">
                <a:latin typeface="PingFang SC Semibold" panose="020B0400000000000000" charset="-122"/>
                <a:ea typeface="PingFang SC Semibold" panose="020B0400000000000000" charset="-122"/>
                <a:sym typeface="+mn-ea"/>
              </a:rPr>
              <a:t>window slicing, fixed window size = 256, i.e. each window = one second</a:t>
            </a:r>
            <a:endParaRPr lang="en-US" altLang="en-US" sz="1100" b="1">
              <a:latin typeface="PingFang SC Semibold" panose="020B0400000000000000" charset="-122"/>
              <a:ea typeface="PingFang SC Semibold" panose="020B0400000000000000" charset="-122"/>
              <a:sym typeface="+mn-ea"/>
            </a:endParaRPr>
          </a:p>
        </p:txBody>
      </p:sp>
      <p:sp>
        <p:nvSpPr>
          <p:cNvPr id="51" name="Right Brace 50"/>
          <p:cNvSpPr/>
          <p:nvPr/>
        </p:nvSpPr>
        <p:spPr>
          <a:xfrm>
            <a:off x="6431915" y="2005330"/>
            <a:ext cx="166370" cy="682625"/>
          </a:xfrm>
          <a:prstGeom prst="rightBrace">
            <a:avLst>
              <a:gd name="adj1" fmla="val 43893"/>
              <a:gd name="adj2" fmla="val 50000"/>
            </a:avLst>
          </a:prstGeom>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53" name="Right Brace 52"/>
          <p:cNvSpPr/>
          <p:nvPr/>
        </p:nvSpPr>
        <p:spPr>
          <a:xfrm>
            <a:off x="6436360" y="2742565"/>
            <a:ext cx="166370" cy="682625"/>
          </a:xfrm>
          <a:prstGeom prst="rightBrace">
            <a:avLst>
              <a:gd name="adj1" fmla="val 43893"/>
              <a:gd name="adj2" fmla="val 50000"/>
            </a:avLst>
          </a:prstGeom>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55" name="Text Box 54"/>
          <p:cNvSpPr txBox="1"/>
          <p:nvPr/>
        </p:nvSpPr>
        <p:spPr>
          <a:xfrm>
            <a:off x="6560820" y="2209165"/>
            <a:ext cx="913765" cy="245110"/>
          </a:xfrm>
          <a:prstGeom prst="rect">
            <a:avLst/>
          </a:prstGeom>
          <a:noFill/>
        </p:spPr>
        <p:txBody>
          <a:bodyPr wrap="square" rtlCol="0">
            <a:spAutoFit/>
          </a:bodyPr>
          <a:p>
            <a:r>
              <a:rPr lang="en-US" sz="1000" b="1">
                <a:solidFill>
                  <a:srgbClr val="0070C0"/>
                </a:solidFill>
                <a:latin typeface="PingFang SC Semibold" panose="020B0400000000000000" charset="-122"/>
                <a:ea typeface="PingFang SC Semibold" panose="020B0400000000000000" charset="-122"/>
              </a:rPr>
              <a:t>window 0</a:t>
            </a:r>
            <a:endParaRPr lang="en-US" sz="1000" b="1">
              <a:solidFill>
                <a:srgbClr val="0070C0"/>
              </a:solidFill>
              <a:latin typeface="PingFang SC Semibold" panose="020B0400000000000000" charset="-122"/>
              <a:ea typeface="PingFang SC Semibold" panose="020B0400000000000000" charset="-122"/>
            </a:endParaRPr>
          </a:p>
        </p:txBody>
      </p:sp>
      <p:sp>
        <p:nvSpPr>
          <p:cNvPr id="57" name="Right Brace 56"/>
          <p:cNvSpPr/>
          <p:nvPr/>
        </p:nvSpPr>
        <p:spPr>
          <a:xfrm>
            <a:off x="6431915" y="3472815"/>
            <a:ext cx="166370" cy="682625"/>
          </a:xfrm>
          <a:prstGeom prst="rightBrace">
            <a:avLst>
              <a:gd name="adj1" fmla="val 43893"/>
              <a:gd name="adj2" fmla="val 50000"/>
            </a:avLst>
          </a:prstGeom>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59" name="Right Brace 58"/>
          <p:cNvSpPr/>
          <p:nvPr/>
        </p:nvSpPr>
        <p:spPr>
          <a:xfrm>
            <a:off x="6437630" y="5970905"/>
            <a:ext cx="166370" cy="682625"/>
          </a:xfrm>
          <a:prstGeom prst="rightBrace">
            <a:avLst>
              <a:gd name="adj1" fmla="val 43893"/>
              <a:gd name="adj2" fmla="val 50000"/>
            </a:avLst>
          </a:prstGeom>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63" name="Text Box 62"/>
          <p:cNvSpPr txBox="1"/>
          <p:nvPr/>
        </p:nvSpPr>
        <p:spPr>
          <a:xfrm rot="5400000">
            <a:off x="6376035" y="4436110"/>
            <a:ext cx="386715" cy="275590"/>
          </a:xfrm>
          <a:prstGeom prst="rect">
            <a:avLst/>
          </a:prstGeom>
          <a:noFill/>
        </p:spPr>
        <p:txBody>
          <a:bodyPr wrap="square" rtlCol="0" anchor="t">
            <a:spAutoFit/>
          </a:bodyPr>
          <a:p>
            <a:r>
              <a:rPr lang="en-US" sz="1200" b="1">
                <a:solidFill>
                  <a:srgbClr val="0070C0"/>
                </a:solidFill>
                <a:latin typeface="PingFang SC Semibold" panose="020B0400000000000000" charset="-122"/>
                <a:ea typeface="PingFang SC Semibold" panose="020B0400000000000000" charset="-122"/>
                <a:sym typeface="+mn-ea"/>
              </a:rPr>
              <a:t>...</a:t>
            </a:r>
            <a:endParaRPr lang="en-US" sz="1200" b="1">
              <a:solidFill>
                <a:srgbClr val="0070C0"/>
              </a:solidFill>
              <a:latin typeface="PingFang SC Semibold" panose="020B0400000000000000" charset="-122"/>
              <a:ea typeface="PingFang SC Semibold" panose="020B0400000000000000" charset="-122"/>
              <a:sym typeface="+mn-ea"/>
            </a:endParaRPr>
          </a:p>
        </p:txBody>
      </p:sp>
      <p:sp>
        <p:nvSpPr>
          <p:cNvPr id="64" name="Text Box 63"/>
          <p:cNvSpPr txBox="1"/>
          <p:nvPr/>
        </p:nvSpPr>
        <p:spPr>
          <a:xfrm rot="5400000">
            <a:off x="6376035" y="4893945"/>
            <a:ext cx="386715" cy="275590"/>
          </a:xfrm>
          <a:prstGeom prst="rect">
            <a:avLst/>
          </a:prstGeom>
          <a:noFill/>
        </p:spPr>
        <p:txBody>
          <a:bodyPr wrap="square" rtlCol="0" anchor="t">
            <a:spAutoFit/>
          </a:bodyPr>
          <a:p>
            <a:r>
              <a:rPr lang="en-US" sz="1200" b="1">
                <a:solidFill>
                  <a:srgbClr val="0070C0"/>
                </a:solidFill>
                <a:latin typeface="PingFang SC Semibold" panose="020B0400000000000000" charset="-122"/>
                <a:ea typeface="PingFang SC Semibold" panose="020B0400000000000000" charset="-122"/>
                <a:sym typeface="+mn-ea"/>
              </a:rPr>
              <a:t>...</a:t>
            </a:r>
            <a:endParaRPr lang="en-US" sz="1200" b="1">
              <a:solidFill>
                <a:srgbClr val="0070C0"/>
              </a:solidFill>
              <a:latin typeface="PingFang SC Semibold" panose="020B0400000000000000" charset="-122"/>
              <a:ea typeface="PingFang SC Semibold" panose="020B0400000000000000" charset="-122"/>
              <a:sym typeface="+mn-ea"/>
            </a:endParaRPr>
          </a:p>
        </p:txBody>
      </p:sp>
      <p:sp>
        <p:nvSpPr>
          <p:cNvPr id="65" name="Text Box 64"/>
          <p:cNvSpPr txBox="1"/>
          <p:nvPr/>
        </p:nvSpPr>
        <p:spPr>
          <a:xfrm rot="5400000">
            <a:off x="6376035" y="5351780"/>
            <a:ext cx="386715" cy="275590"/>
          </a:xfrm>
          <a:prstGeom prst="rect">
            <a:avLst/>
          </a:prstGeom>
          <a:noFill/>
        </p:spPr>
        <p:txBody>
          <a:bodyPr wrap="square" rtlCol="0" anchor="t">
            <a:spAutoFit/>
          </a:bodyPr>
          <a:p>
            <a:r>
              <a:rPr lang="en-US" sz="1200" b="1">
                <a:solidFill>
                  <a:srgbClr val="0070C0"/>
                </a:solidFill>
                <a:latin typeface="PingFang SC Semibold" panose="020B0400000000000000" charset="-122"/>
                <a:ea typeface="PingFang SC Semibold" panose="020B0400000000000000" charset="-122"/>
                <a:sym typeface="+mn-ea"/>
              </a:rPr>
              <a:t>...</a:t>
            </a:r>
            <a:endParaRPr lang="en-US" sz="1200" b="1">
              <a:solidFill>
                <a:srgbClr val="0070C0"/>
              </a:solidFill>
              <a:latin typeface="PingFang SC Semibold" panose="020B0400000000000000" charset="-122"/>
              <a:ea typeface="PingFang SC Semibold" panose="020B0400000000000000" charset="-122"/>
              <a:sym typeface="+mn-ea"/>
            </a:endParaRPr>
          </a:p>
        </p:txBody>
      </p:sp>
      <p:sp>
        <p:nvSpPr>
          <p:cNvPr id="66" name="Right Arrow 65"/>
          <p:cNvSpPr/>
          <p:nvPr/>
        </p:nvSpPr>
        <p:spPr>
          <a:xfrm>
            <a:off x="7294245" y="2293620"/>
            <a:ext cx="180340" cy="755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graphicFrame>
        <p:nvGraphicFramePr>
          <p:cNvPr id="73" name="Table 72"/>
          <p:cNvGraphicFramePr/>
          <p:nvPr>
            <p:custDataLst>
              <p:tags r:id="rId9"/>
            </p:custDataLst>
          </p:nvPr>
        </p:nvGraphicFramePr>
        <p:xfrm>
          <a:off x="4979035" y="1531620"/>
          <a:ext cx="1452880" cy="5172710"/>
        </p:xfrm>
        <a:graphic>
          <a:graphicData uri="http://schemas.openxmlformats.org/drawingml/2006/table">
            <a:tbl>
              <a:tblPr firstRow="1" bandRow="1">
                <a:tableStyleId>{5C22544A-7EE6-4342-B048-85BDC9FD1C3A}</a:tableStyleId>
              </a:tblPr>
              <a:tblGrid>
                <a:gridCol w="487045"/>
                <a:gridCol w="296545"/>
                <a:gridCol w="321945"/>
                <a:gridCol w="347345"/>
              </a:tblGrid>
              <a:tr h="417830">
                <a:tc>
                  <a:txBody>
                    <a:bodyPr/>
                    <a:p>
                      <a:pPr algn="ctr">
                        <a:buNone/>
                      </a:pPr>
                      <a:endParaRPr lang="en-US"/>
                    </a:p>
                  </a:txBody>
                  <a:tcPr/>
                </a:tc>
                <a:tc>
                  <a:txBody>
                    <a:bodyPr/>
                    <a:p>
                      <a:pPr algn="ctr">
                        <a:buNone/>
                      </a:pPr>
                      <a:r>
                        <a:rPr lang="en-US" sz="1000" b="0">
                          <a:solidFill>
                            <a:schemeClr val="tx1"/>
                          </a:solidFill>
                        </a:rPr>
                        <a:t>1</a:t>
                      </a:r>
                      <a:endParaRPr lang="en-US" sz="1000" b="0">
                        <a:solidFill>
                          <a:schemeClr val="tx1"/>
                        </a:solidFill>
                      </a:endParaRPr>
                    </a:p>
                  </a:txBody>
                  <a:tcPr/>
                </a:tc>
                <a:tc>
                  <a:txBody>
                    <a:bodyPr/>
                    <a:p>
                      <a:pPr algn="ctr">
                        <a:buNone/>
                      </a:pPr>
                      <a:r>
                        <a:rPr lang="en-US" sz="1000" b="0">
                          <a:solidFill>
                            <a:schemeClr val="tx1"/>
                          </a:solidFill>
                        </a:rPr>
                        <a:t>...</a:t>
                      </a:r>
                      <a:endParaRPr lang="en-US" sz="1000" b="0">
                        <a:solidFill>
                          <a:schemeClr val="tx1"/>
                        </a:solidFill>
                      </a:endParaRPr>
                    </a:p>
                  </a:txBody>
                  <a:tcPr/>
                </a:tc>
                <a:tc>
                  <a:txBody>
                    <a:bodyPr/>
                    <a:p>
                      <a:pPr algn="ctr">
                        <a:buNone/>
                      </a:pPr>
                      <a:r>
                        <a:rPr lang="en-US" sz="1000" b="0">
                          <a:solidFill>
                            <a:schemeClr val="tx1"/>
                          </a:solidFill>
                        </a:rPr>
                        <a:t>19</a:t>
                      </a:r>
                      <a:endParaRPr lang="en-US" sz="1000" b="0">
                        <a:solidFill>
                          <a:schemeClr val="tx1"/>
                        </a:solidFill>
                      </a:endParaRPr>
                    </a:p>
                  </a:txBody>
                  <a:tcPr/>
                </a:tc>
              </a:tr>
              <a:tr h="216535">
                <a:tc>
                  <a:txBody>
                    <a:bodyPr/>
                    <a:p>
                      <a:pPr algn="ctr">
                        <a:buNone/>
                      </a:pPr>
                      <a:r>
                        <a:rPr lang="en-US" sz="1000"/>
                        <a:t>1</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96215">
                <a:tc>
                  <a:txBody>
                    <a:bodyPr/>
                    <a:p>
                      <a:pPr algn="ctr">
                        <a:buNone/>
                      </a:pPr>
                      <a:r>
                        <a:rPr lang="en-US" sz="1000"/>
                        <a:t>2</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200025">
                <a:tc>
                  <a:txBody>
                    <a:bodyPr/>
                    <a:p>
                      <a:pPr algn="ctr">
                        <a:buNone/>
                      </a:pPr>
                      <a:r>
                        <a:rPr lang="en-US" sz="1000"/>
                        <a:t>...</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1288</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1</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2</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1288</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1</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2</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928</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bl>
          </a:graphicData>
        </a:graphic>
      </p:graphicFrame>
      <p:cxnSp>
        <p:nvCxnSpPr>
          <p:cNvPr id="74" name="Straight Connector 73"/>
          <p:cNvCxnSpPr/>
          <p:nvPr/>
        </p:nvCxnSpPr>
        <p:spPr>
          <a:xfrm>
            <a:off x="4979035" y="1542415"/>
            <a:ext cx="472440" cy="39116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75" name="Text Box 74"/>
          <p:cNvSpPr txBox="1"/>
          <p:nvPr/>
        </p:nvSpPr>
        <p:spPr>
          <a:xfrm>
            <a:off x="5026025" y="1506855"/>
            <a:ext cx="592455" cy="183515"/>
          </a:xfrm>
          <a:prstGeom prst="rect">
            <a:avLst/>
          </a:prstGeom>
          <a:noFill/>
        </p:spPr>
        <p:txBody>
          <a:bodyPr wrap="square" rtlCol="0">
            <a:spAutoFit/>
          </a:bodyPr>
          <a:p>
            <a:r>
              <a:rPr lang="en-US" sz="600" b="1">
                <a:latin typeface="PingFang SC Semibold" panose="020B0400000000000000" charset="-122"/>
                <a:ea typeface="PingFang SC Semibold" panose="020B0400000000000000" charset="-122"/>
              </a:rPr>
              <a:t>Electrons</a:t>
            </a:r>
            <a:endParaRPr lang="en-US" sz="600" b="1">
              <a:latin typeface="PingFang SC Semibold" panose="020B0400000000000000" charset="-122"/>
              <a:ea typeface="PingFang SC Semibold" panose="020B0400000000000000" charset="-122"/>
            </a:endParaRPr>
          </a:p>
        </p:txBody>
      </p:sp>
      <p:sp>
        <p:nvSpPr>
          <p:cNvPr id="76" name="Text Box 75"/>
          <p:cNvSpPr txBox="1"/>
          <p:nvPr/>
        </p:nvSpPr>
        <p:spPr>
          <a:xfrm>
            <a:off x="4935855" y="1679575"/>
            <a:ext cx="386715" cy="275590"/>
          </a:xfrm>
          <a:prstGeom prst="rect">
            <a:avLst/>
          </a:prstGeom>
          <a:noFill/>
        </p:spPr>
        <p:txBody>
          <a:bodyPr wrap="square" rtlCol="0">
            <a:spAutoFit/>
          </a:bodyPr>
          <a:p>
            <a:r>
              <a:rPr lang="en-US" sz="600" b="1">
                <a:latin typeface="PingFang SC Semibold" panose="020B0400000000000000" charset="-122"/>
                <a:ea typeface="PingFang SC Semibold" panose="020B0400000000000000" charset="-122"/>
              </a:rPr>
              <a:t>Time</a:t>
            </a:r>
            <a:endParaRPr lang="en-US" sz="600" b="1">
              <a:latin typeface="PingFang SC Semibold" panose="020B0400000000000000" charset="-122"/>
              <a:ea typeface="PingFang SC Semibold" panose="020B0400000000000000" charset="-122"/>
            </a:endParaRPr>
          </a:p>
          <a:p>
            <a:r>
              <a:rPr lang="en-US" sz="600" b="1">
                <a:latin typeface="PingFang SC Semibold" panose="020B0400000000000000" charset="-122"/>
                <a:ea typeface="PingFang SC Semibold" panose="020B0400000000000000" charset="-122"/>
              </a:rPr>
              <a:t>steps</a:t>
            </a:r>
            <a:endParaRPr lang="en-US" sz="600" b="1">
              <a:latin typeface="PingFang SC Semibold" panose="020B0400000000000000" charset="-122"/>
              <a:ea typeface="PingFang SC Semibold" panose="020B0400000000000000" charset="-122"/>
            </a:endParaRPr>
          </a:p>
        </p:txBody>
      </p:sp>
      <p:sp>
        <p:nvSpPr>
          <p:cNvPr id="77" name="Text Box 76"/>
          <p:cNvSpPr txBox="1"/>
          <p:nvPr/>
        </p:nvSpPr>
        <p:spPr>
          <a:xfrm>
            <a:off x="5003800" y="1301750"/>
            <a:ext cx="1412240" cy="229870"/>
          </a:xfrm>
          <a:prstGeom prst="rect">
            <a:avLst/>
          </a:prstGeom>
          <a:noFill/>
        </p:spPr>
        <p:txBody>
          <a:bodyPr wrap="square" rtlCol="0">
            <a:spAutoFit/>
          </a:bodyPr>
          <a:p>
            <a:r>
              <a:rPr lang="en-US" sz="900" b="1">
                <a:latin typeface="PingFang SC Semibold" panose="020B0400000000000000" charset="-122"/>
                <a:ea typeface="PingFang SC Semibold" panose="020B0400000000000000" charset="-122"/>
              </a:rPr>
              <a:t>Subject 1, All Trials (L)</a:t>
            </a:r>
            <a:endParaRPr lang="en-US" sz="900" b="1">
              <a:latin typeface="PingFang SC Semibold" panose="020B0400000000000000" charset="-122"/>
              <a:ea typeface="PingFang SC Semibold" panose="020B0400000000000000" charset="-122"/>
            </a:endParaRPr>
          </a:p>
        </p:txBody>
      </p:sp>
      <p:sp>
        <p:nvSpPr>
          <p:cNvPr id="78" name="Right Arrow 77"/>
          <p:cNvSpPr/>
          <p:nvPr/>
        </p:nvSpPr>
        <p:spPr>
          <a:xfrm>
            <a:off x="7309485" y="6274435"/>
            <a:ext cx="180340" cy="755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9" name="Text Box 78"/>
          <p:cNvSpPr txBox="1"/>
          <p:nvPr/>
        </p:nvSpPr>
        <p:spPr>
          <a:xfrm>
            <a:off x="6576060" y="2961005"/>
            <a:ext cx="913765" cy="245110"/>
          </a:xfrm>
          <a:prstGeom prst="rect">
            <a:avLst/>
          </a:prstGeom>
          <a:noFill/>
        </p:spPr>
        <p:txBody>
          <a:bodyPr wrap="square" rtlCol="0">
            <a:spAutoFit/>
          </a:bodyPr>
          <a:p>
            <a:r>
              <a:rPr lang="en-US" sz="1000" b="1">
                <a:solidFill>
                  <a:srgbClr val="0070C0"/>
                </a:solidFill>
                <a:latin typeface="PingFang SC Semibold" panose="020B0400000000000000" charset="-122"/>
                <a:ea typeface="PingFang SC Semibold" panose="020B0400000000000000" charset="-122"/>
              </a:rPr>
              <a:t>window 1</a:t>
            </a:r>
            <a:endParaRPr lang="en-US" sz="1000" b="1">
              <a:solidFill>
                <a:srgbClr val="0070C0"/>
              </a:solidFill>
              <a:latin typeface="PingFang SC Semibold" panose="020B0400000000000000" charset="-122"/>
              <a:ea typeface="PingFang SC Semibold" panose="020B0400000000000000" charset="-122"/>
            </a:endParaRPr>
          </a:p>
        </p:txBody>
      </p:sp>
      <p:sp>
        <p:nvSpPr>
          <p:cNvPr id="80" name="Text Box 79"/>
          <p:cNvSpPr txBox="1"/>
          <p:nvPr/>
        </p:nvSpPr>
        <p:spPr>
          <a:xfrm>
            <a:off x="6576060" y="3691890"/>
            <a:ext cx="913765" cy="245110"/>
          </a:xfrm>
          <a:prstGeom prst="rect">
            <a:avLst/>
          </a:prstGeom>
          <a:noFill/>
        </p:spPr>
        <p:txBody>
          <a:bodyPr wrap="square" rtlCol="0">
            <a:spAutoFit/>
          </a:bodyPr>
          <a:p>
            <a:r>
              <a:rPr lang="en-US" sz="1000" b="1">
                <a:solidFill>
                  <a:srgbClr val="0070C0"/>
                </a:solidFill>
                <a:latin typeface="PingFang SC Semibold" panose="020B0400000000000000" charset="-122"/>
                <a:ea typeface="PingFang SC Semibold" panose="020B0400000000000000" charset="-122"/>
              </a:rPr>
              <a:t>window 2</a:t>
            </a:r>
            <a:endParaRPr lang="en-US" sz="1000" b="1">
              <a:solidFill>
                <a:srgbClr val="0070C0"/>
              </a:solidFill>
              <a:latin typeface="PingFang SC Semibold" panose="020B0400000000000000" charset="-122"/>
              <a:ea typeface="PingFang SC Semibold" panose="020B0400000000000000" charset="-122"/>
            </a:endParaRPr>
          </a:p>
        </p:txBody>
      </p:sp>
      <p:sp>
        <p:nvSpPr>
          <p:cNvPr id="81" name="Text Box 80"/>
          <p:cNvSpPr txBox="1"/>
          <p:nvPr/>
        </p:nvSpPr>
        <p:spPr>
          <a:xfrm>
            <a:off x="6576060" y="4380865"/>
            <a:ext cx="913765" cy="245110"/>
          </a:xfrm>
          <a:prstGeom prst="rect">
            <a:avLst/>
          </a:prstGeom>
          <a:noFill/>
        </p:spPr>
        <p:txBody>
          <a:bodyPr wrap="square" rtlCol="0">
            <a:spAutoFit/>
          </a:bodyPr>
          <a:p>
            <a:r>
              <a:rPr lang="en-US" sz="1000" b="1">
                <a:solidFill>
                  <a:srgbClr val="0070C0"/>
                </a:solidFill>
                <a:latin typeface="PingFang SC Semibold" panose="020B0400000000000000" charset="-122"/>
                <a:ea typeface="PingFang SC Semibold" panose="020B0400000000000000" charset="-122"/>
              </a:rPr>
              <a:t>window ...</a:t>
            </a:r>
            <a:endParaRPr lang="en-US" sz="1000" b="1">
              <a:solidFill>
                <a:srgbClr val="0070C0"/>
              </a:solidFill>
              <a:latin typeface="PingFang SC Semibold" panose="020B0400000000000000" charset="-122"/>
              <a:ea typeface="PingFang SC Semibold" panose="020B0400000000000000" charset="-122"/>
            </a:endParaRPr>
          </a:p>
        </p:txBody>
      </p:sp>
      <p:sp>
        <p:nvSpPr>
          <p:cNvPr id="82" name="Text Box 81"/>
          <p:cNvSpPr txBox="1"/>
          <p:nvPr/>
        </p:nvSpPr>
        <p:spPr>
          <a:xfrm>
            <a:off x="6576060" y="6189345"/>
            <a:ext cx="798830" cy="245110"/>
          </a:xfrm>
          <a:prstGeom prst="rect">
            <a:avLst/>
          </a:prstGeom>
          <a:noFill/>
        </p:spPr>
        <p:txBody>
          <a:bodyPr wrap="square" rtlCol="0">
            <a:spAutoFit/>
          </a:bodyPr>
          <a:p>
            <a:r>
              <a:rPr lang="en-US" sz="1000" b="1">
                <a:solidFill>
                  <a:srgbClr val="0070C0"/>
                </a:solidFill>
                <a:latin typeface="PingFang SC Semibold" panose="020B0400000000000000" charset="-122"/>
                <a:ea typeface="PingFang SC Semibold" panose="020B0400000000000000" charset="-122"/>
              </a:rPr>
              <a:t>window n</a:t>
            </a:r>
            <a:endParaRPr lang="en-US" sz="1000" b="1">
              <a:solidFill>
                <a:srgbClr val="0070C0"/>
              </a:solidFill>
              <a:latin typeface="PingFang SC Semibold" panose="020B0400000000000000" charset="-122"/>
              <a:ea typeface="PingFang SC Semibold" panose="020B0400000000000000" charset="-122"/>
            </a:endParaRPr>
          </a:p>
        </p:txBody>
      </p:sp>
      <p:sp>
        <p:nvSpPr>
          <p:cNvPr id="83" name="Text Box 82"/>
          <p:cNvSpPr txBox="1"/>
          <p:nvPr/>
        </p:nvSpPr>
        <p:spPr>
          <a:xfrm>
            <a:off x="4707890" y="209550"/>
            <a:ext cx="7181850" cy="398780"/>
          </a:xfrm>
          <a:prstGeom prst="rect">
            <a:avLst/>
          </a:prstGeom>
          <a:noFill/>
        </p:spPr>
        <p:txBody>
          <a:bodyPr wrap="square" rtlCol="0" anchor="t">
            <a:spAutoFit/>
          </a:bodyPr>
          <a:p>
            <a:r>
              <a:rPr lang="en-US" altLang="en-US" sz="1000">
                <a:sym typeface="+mn-ea"/>
              </a:rPr>
              <a:t>one TemporalData object = one temporal graph = one window = one plvMatrix </a:t>
            </a:r>
            <a:endParaRPr lang="en-US" altLang="en-US" sz="1000"/>
          </a:p>
          <a:p>
            <a:r>
              <a:rPr lang="en-US" altLang="en-US" sz="1000">
                <a:sym typeface="+mn-ea"/>
              </a:rPr>
              <a:t>                                    = multiple events (src, dst, t, msg), where each event has its own s</a:t>
            </a:r>
            <a:r>
              <a:rPr lang="en-US" altLang="en-US" sz="1000">
                <a:sym typeface="+mn-ea"/>
              </a:rPr>
              <a:t>rc, dst, timestamp, msg.</a:t>
            </a:r>
            <a:endParaRPr lang="en-US" altLang="en-US" sz="1000">
              <a:sym typeface="+mn-ea"/>
            </a:endParaRPr>
          </a:p>
        </p:txBody>
      </p:sp>
      <p:sp>
        <p:nvSpPr>
          <p:cNvPr id="85" name="Text Box 84"/>
          <p:cNvSpPr txBox="1"/>
          <p:nvPr/>
        </p:nvSpPr>
        <p:spPr>
          <a:xfrm rot="5400000">
            <a:off x="8176895" y="3315970"/>
            <a:ext cx="386715" cy="275590"/>
          </a:xfrm>
          <a:prstGeom prst="rect">
            <a:avLst/>
          </a:prstGeom>
          <a:noFill/>
        </p:spPr>
        <p:txBody>
          <a:bodyPr wrap="square" rtlCol="0" anchor="t">
            <a:spAutoFit/>
          </a:bodyPr>
          <a:p>
            <a:r>
              <a:rPr lang="en-US" sz="1200" b="1">
                <a:solidFill>
                  <a:srgbClr val="0070C0"/>
                </a:solidFill>
                <a:latin typeface="PingFang SC Semibold" panose="020B0400000000000000" charset="-122"/>
                <a:ea typeface="PingFang SC Semibold" panose="020B0400000000000000" charset="-122"/>
                <a:sym typeface="+mn-ea"/>
              </a:rPr>
              <a:t>...</a:t>
            </a:r>
            <a:endParaRPr lang="en-US" sz="1200" b="1">
              <a:solidFill>
                <a:srgbClr val="0070C0"/>
              </a:solidFill>
              <a:latin typeface="PingFang SC Semibold" panose="020B0400000000000000" charset="-122"/>
              <a:ea typeface="PingFang SC Semibold" panose="020B0400000000000000" charset="-122"/>
              <a:sym typeface="+mn-ea"/>
            </a:endParaRPr>
          </a:p>
        </p:txBody>
      </p:sp>
      <p:sp>
        <p:nvSpPr>
          <p:cNvPr id="86" name="Text Box 85"/>
          <p:cNvSpPr txBox="1"/>
          <p:nvPr/>
        </p:nvSpPr>
        <p:spPr>
          <a:xfrm rot="5400000">
            <a:off x="8176895" y="3848735"/>
            <a:ext cx="386715" cy="275590"/>
          </a:xfrm>
          <a:prstGeom prst="rect">
            <a:avLst/>
          </a:prstGeom>
          <a:noFill/>
        </p:spPr>
        <p:txBody>
          <a:bodyPr wrap="square" rtlCol="0" anchor="t">
            <a:spAutoFit/>
          </a:bodyPr>
          <a:p>
            <a:r>
              <a:rPr lang="en-US" sz="1200" b="1">
                <a:solidFill>
                  <a:srgbClr val="0070C0"/>
                </a:solidFill>
                <a:latin typeface="PingFang SC Semibold" panose="020B0400000000000000" charset="-122"/>
                <a:ea typeface="PingFang SC Semibold" panose="020B0400000000000000" charset="-122"/>
                <a:sym typeface="+mn-ea"/>
              </a:rPr>
              <a:t>...</a:t>
            </a:r>
            <a:endParaRPr lang="en-US" sz="1200" b="1">
              <a:solidFill>
                <a:srgbClr val="0070C0"/>
              </a:solidFill>
              <a:latin typeface="PingFang SC Semibold" panose="020B0400000000000000" charset="-122"/>
              <a:ea typeface="PingFang SC Semibold" panose="020B0400000000000000" charset="-122"/>
              <a:sym typeface="+mn-ea"/>
            </a:endParaRPr>
          </a:p>
        </p:txBody>
      </p:sp>
      <p:sp>
        <p:nvSpPr>
          <p:cNvPr id="87" name="Text Box 86"/>
          <p:cNvSpPr txBox="1"/>
          <p:nvPr/>
        </p:nvSpPr>
        <p:spPr>
          <a:xfrm rot="5400000">
            <a:off x="8176895" y="4427855"/>
            <a:ext cx="386715" cy="275590"/>
          </a:xfrm>
          <a:prstGeom prst="rect">
            <a:avLst/>
          </a:prstGeom>
          <a:noFill/>
        </p:spPr>
        <p:txBody>
          <a:bodyPr wrap="square" rtlCol="0" anchor="t">
            <a:spAutoFit/>
          </a:bodyPr>
          <a:p>
            <a:r>
              <a:rPr lang="en-US" sz="1200" b="1">
                <a:solidFill>
                  <a:srgbClr val="0070C0"/>
                </a:solidFill>
                <a:latin typeface="PingFang SC Semibold" panose="020B0400000000000000" charset="-122"/>
                <a:ea typeface="PingFang SC Semibold" panose="020B0400000000000000" charset="-122"/>
                <a:sym typeface="+mn-ea"/>
              </a:rPr>
              <a:t>...</a:t>
            </a:r>
            <a:endParaRPr lang="en-US" sz="1200" b="1">
              <a:solidFill>
                <a:srgbClr val="0070C0"/>
              </a:solidFill>
              <a:latin typeface="PingFang SC Semibold" panose="020B0400000000000000" charset="-122"/>
              <a:ea typeface="PingFang SC Semibold" panose="020B0400000000000000" charset="-122"/>
              <a:sym typeface="+mn-ea"/>
            </a:endParaRPr>
          </a:p>
        </p:txBody>
      </p:sp>
      <p:sp>
        <p:nvSpPr>
          <p:cNvPr id="88" name="Text Box 87"/>
          <p:cNvSpPr txBox="1"/>
          <p:nvPr/>
        </p:nvSpPr>
        <p:spPr>
          <a:xfrm rot="5400000">
            <a:off x="8176895" y="4971415"/>
            <a:ext cx="386715" cy="275590"/>
          </a:xfrm>
          <a:prstGeom prst="rect">
            <a:avLst/>
          </a:prstGeom>
          <a:noFill/>
        </p:spPr>
        <p:txBody>
          <a:bodyPr wrap="square" rtlCol="0" anchor="t">
            <a:spAutoFit/>
          </a:bodyPr>
          <a:p>
            <a:r>
              <a:rPr lang="en-US" sz="1200" b="1">
                <a:solidFill>
                  <a:srgbClr val="0070C0"/>
                </a:solidFill>
                <a:latin typeface="PingFang SC Semibold" panose="020B0400000000000000" charset="-122"/>
                <a:ea typeface="PingFang SC Semibold" panose="020B0400000000000000" charset="-122"/>
                <a:sym typeface="+mn-ea"/>
              </a:rPr>
              <a:t>...</a:t>
            </a:r>
            <a:endParaRPr lang="en-US" sz="1200" b="1">
              <a:solidFill>
                <a:srgbClr val="0070C0"/>
              </a:solidFill>
              <a:latin typeface="PingFang SC Semibold" panose="020B0400000000000000" charset="-122"/>
              <a:ea typeface="PingFang SC Semibold" panose="020B0400000000000000" charset="-122"/>
              <a:sym typeface="+mn-ea"/>
            </a:endParaRPr>
          </a:p>
        </p:txBody>
      </p:sp>
      <p:sp>
        <p:nvSpPr>
          <p:cNvPr id="89" name="Text Box 88"/>
          <p:cNvSpPr txBox="1"/>
          <p:nvPr/>
        </p:nvSpPr>
        <p:spPr>
          <a:xfrm>
            <a:off x="9357360" y="1820545"/>
            <a:ext cx="2139950" cy="1060450"/>
          </a:xfrm>
          <a:prstGeom prst="rect">
            <a:avLst/>
          </a:prstGeom>
          <a:noFill/>
        </p:spPr>
        <p:txBody>
          <a:bodyPr wrap="square" rtlCol="0">
            <a:spAutoFit/>
          </a:bodyPr>
          <a:p>
            <a:r>
              <a:rPr lang="en-US" altLang="en-US" sz="900"/>
              <a:t>events = </a:t>
            </a:r>
            <a:r>
              <a:rPr lang="en-US" altLang="en-US" sz="900"/>
              <a:t>TemporalData(</a:t>
            </a:r>
            <a:endParaRPr lang="en-US" altLang="en-US" sz="900"/>
          </a:p>
          <a:p>
            <a:r>
              <a:rPr lang="en-US" altLang="en-US" sz="900"/>
              <a:t>    src=Tensor([1,2,3,4]),</a:t>
            </a:r>
            <a:endParaRPr lang="en-US" altLang="en-US" sz="900"/>
          </a:p>
          <a:p>
            <a:r>
              <a:rPr lang="en-US" altLang="en-US" sz="900"/>
              <a:t>    dst=Tensor([2,3,4,5]),</a:t>
            </a:r>
            <a:endParaRPr lang="en-US" altLang="en-US" sz="900"/>
          </a:p>
          <a:p>
            <a:r>
              <a:rPr lang="en-US" altLang="en-US" sz="900"/>
              <a:t>    t=Tensor([1000,1010,1100,2000]),</a:t>
            </a:r>
            <a:endParaRPr lang="en-US" altLang="en-US" sz="900"/>
          </a:p>
          <a:p>
            <a:r>
              <a:rPr lang="en-US" altLang="en-US" sz="900"/>
              <a:t>    msg=Tensor([1,1,0,0]), </a:t>
            </a:r>
            <a:endParaRPr lang="en-US" altLang="en-US" sz="900"/>
          </a:p>
          <a:p>
            <a:r>
              <a:rPr lang="en-US" altLang="en-US" sz="900"/>
              <a:t>    y = Tensor([1,1,0,0])</a:t>
            </a:r>
            <a:endParaRPr lang="en-US" altLang="en-US" sz="900"/>
          </a:p>
          <a:p>
            <a:r>
              <a:rPr lang="en-US" altLang="en-US" sz="900"/>
              <a:t>)</a:t>
            </a:r>
            <a:endParaRPr lang="en-US" altLang="en-US" sz="900"/>
          </a:p>
        </p:txBody>
      </p:sp>
      <p:sp>
        <p:nvSpPr>
          <p:cNvPr id="90" name="Right Arrow 89"/>
          <p:cNvSpPr/>
          <p:nvPr/>
        </p:nvSpPr>
        <p:spPr>
          <a:xfrm>
            <a:off x="9177020" y="2293620"/>
            <a:ext cx="180340" cy="755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1" name="Text Box 90"/>
          <p:cNvSpPr txBox="1"/>
          <p:nvPr/>
        </p:nvSpPr>
        <p:spPr>
          <a:xfrm>
            <a:off x="9429750" y="1619885"/>
            <a:ext cx="1452880" cy="229870"/>
          </a:xfrm>
          <a:prstGeom prst="rect">
            <a:avLst/>
          </a:prstGeom>
          <a:noFill/>
        </p:spPr>
        <p:txBody>
          <a:bodyPr wrap="square" rtlCol="0">
            <a:spAutoFit/>
          </a:bodyPr>
          <a:p>
            <a:r>
              <a:rPr lang="en-US" sz="900">
                <a:solidFill>
                  <a:srgbClr val="0070C0"/>
                </a:solidFill>
              </a:rPr>
              <a:t>‘TemporalData object 0’</a:t>
            </a:r>
            <a:endParaRPr lang="en-US" sz="900">
              <a:solidFill>
                <a:srgbClr val="0070C0"/>
              </a:solidFill>
            </a:endParaRPr>
          </a:p>
        </p:txBody>
      </p:sp>
      <p:sp>
        <p:nvSpPr>
          <p:cNvPr id="92" name="Right Arrow 91"/>
          <p:cNvSpPr/>
          <p:nvPr/>
        </p:nvSpPr>
        <p:spPr>
          <a:xfrm>
            <a:off x="9177020" y="3007995"/>
            <a:ext cx="180340" cy="755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3" name="Text Box 92"/>
          <p:cNvSpPr txBox="1"/>
          <p:nvPr/>
        </p:nvSpPr>
        <p:spPr>
          <a:xfrm>
            <a:off x="9424670" y="2930525"/>
            <a:ext cx="1452880" cy="229870"/>
          </a:xfrm>
          <a:prstGeom prst="rect">
            <a:avLst/>
          </a:prstGeom>
          <a:noFill/>
        </p:spPr>
        <p:txBody>
          <a:bodyPr wrap="square" rtlCol="0">
            <a:spAutoFit/>
          </a:bodyPr>
          <a:p>
            <a:r>
              <a:rPr lang="en-US" sz="900">
                <a:solidFill>
                  <a:srgbClr val="0070C0"/>
                </a:solidFill>
              </a:rPr>
              <a:t>‘TemporalData object 1’</a:t>
            </a:r>
            <a:endParaRPr lang="en-US" sz="900">
              <a:solidFill>
                <a:srgbClr val="0070C0"/>
              </a:solidFill>
            </a:endParaRPr>
          </a:p>
        </p:txBody>
      </p:sp>
      <p:sp>
        <p:nvSpPr>
          <p:cNvPr id="94" name="Right Arrow 93"/>
          <p:cNvSpPr/>
          <p:nvPr/>
        </p:nvSpPr>
        <p:spPr>
          <a:xfrm>
            <a:off x="9177020" y="6274435"/>
            <a:ext cx="180340" cy="755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5" name="Text Box 94"/>
          <p:cNvSpPr txBox="1"/>
          <p:nvPr/>
        </p:nvSpPr>
        <p:spPr>
          <a:xfrm>
            <a:off x="9357360" y="6189345"/>
            <a:ext cx="1452880" cy="229870"/>
          </a:xfrm>
          <a:prstGeom prst="rect">
            <a:avLst/>
          </a:prstGeom>
          <a:noFill/>
        </p:spPr>
        <p:txBody>
          <a:bodyPr wrap="square" rtlCol="0">
            <a:spAutoFit/>
          </a:bodyPr>
          <a:p>
            <a:r>
              <a:rPr lang="en-US" sz="900">
                <a:solidFill>
                  <a:srgbClr val="0070C0"/>
                </a:solidFill>
              </a:rPr>
              <a:t>‘TemporalData object n’</a:t>
            </a:r>
            <a:endParaRPr lang="en-US" sz="900">
              <a:solidFill>
                <a:srgbClr val="0070C0"/>
              </a:solidFill>
            </a:endParaRPr>
          </a:p>
        </p:txBody>
      </p:sp>
      <p:sp>
        <p:nvSpPr>
          <p:cNvPr id="99" name="Text Box 98"/>
          <p:cNvSpPr txBox="1"/>
          <p:nvPr/>
        </p:nvSpPr>
        <p:spPr>
          <a:xfrm rot="5400000">
            <a:off x="9970135" y="3747135"/>
            <a:ext cx="386715" cy="275590"/>
          </a:xfrm>
          <a:prstGeom prst="rect">
            <a:avLst/>
          </a:prstGeom>
          <a:noFill/>
        </p:spPr>
        <p:txBody>
          <a:bodyPr wrap="square" rtlCol="0" anchor="t">
            <a:spAutoFit/>
          </a:bodyPr>
          <a:p>
            <a:r>
              <a:rPr lang="en-US" sz="1200" b="1">
                <a:solidFill>
                  <a:srgbClr val="0070C0"/>
                </a:solidFill>
                <a:latin typeface="PingFang SC Semibold" panose="020B0400000000000000" charset="-122"/>
                <a:ea typeface="PingFang SC Semibold" panose="020B0400000000000000" charset="-122"/>
                <a:sym typeface="+mn-ea"/>
              </a:rPr>
              <a:t>...</a:t>
            </a:r>
            <a:endParaRPr lang="en-US" sz="1200" b="1">
              <a:solidFill>
                <a:srgbClr val="0070C0"/>
              </a:solidFill>
              <a:latin typeface="PingFang SC Semibold" panose="020B0400000000000000" charset="-122"/>
              <a:ea typeface="PingFang SC Semibold" panose="020B0400000000000000" charset="-122"/>
              <a:sym typeface="+mn-ea"/>
            </a:endParaRPr>
          </a:p>
        </p:txBody>
      </p:sp>
      <p:sp>
        <p:nvSpPr>
          <p:cNvPr id="100" name="Text Box 99"/>
          <p:cNvSpPr txBox="1"/>
          <p:nvPr/>
        </p:nvSpPr>
        <p:spPr>
          <a:xfrm rot="5400000">
            <a:off x="9970135" y="4279900"/>
            <a:ext cx="386715" cy="275590"/>
          </a:xfrm>
          <a:prstGeom prst="rect">
            <a:avLst/>
          </a:prstGeom>
          <a:noFill/>
        </p:spPr>
        <p:txBody>
          <a:bodyPr wrap="square" rtlCol="0" anchor="t">
            <a:spAutoFit/>
          </a:bodyPr>
          <a:p>
            <a:r>
              <a:rPr lang="en-US" sz="1200" b="1">
                <a:solidFill>
                  <a:srgbClr val="0070C0"/>
                </a:solidFill>
                <a:latin typeface="PingFang SC Semibold" panose="020B0400000000000000" charset="-122"/>
                <a:ea typeface="PingFang SC Semibold" panose="020B0400000000000000" charset="-122"/>
                <a:sym typeface="+mn-ea"/>
              </a:rPr>
              <a:t>...</a:t>
            </a:r>
            <a:endParaRPr lang="en-US" sz="1200" b="1">
              <a:solidFill>
                <a:srgbClr val="0070C0"/>
              </a:solidFill>
              <a:latin typeface="PingFang SC Semibold" panose="020B0400000000000000" charset="-122"/>
              <a:ea typeface="PingFang SC Semibold" panose="020B0400000000000000" charset="-122"/>
              <a:sym typeface="+mn-ea"/>
            </a:endParaRPr>
          </a:p>
        </p:txBody>
      </p:sp>
      <p:sp>
        <p:nvSpPr>
          <p:cNvPr id="101" name="Text Box 100"/>
          <p:cNvSpPr txBox="1"/>
          <p:nvPr/>
        </p:nvSpPr>
        <p:spPr>
          <a:xfrm rot="5400000">
            <a:off x="9970135" y="4859020"/>
            <a:ext cx="386715" cy="275590"/>
          </a:xfrm>
          <a:prstGeom prst="rect">
            <a:avLst/>
          </a:prstGeom>
          <a:noFill/>
        </p:spPr>
        <p:txBody>
          <a:bodyPr wrap="square" rtlCol="0" anchor="t">
            <a:spAutoFit/>
          </a:bodyPr>
          <a:p>
            <a:r>
              <a:rPr lang="en-US" sz="1200" b="1">
                <a:solidFill>
                  <a:srgbClr val="0070C0"/>
                </a:solidFill>
                <a:latin typeface="PingFang SC Semibold" panose="020B0400000000000000" charset="-122"/>
                <a:ea typeface="PingFang SC Semibold" panose="020B0400000000000000" charset="-122"/>
                <a:sym typeface="+mn-ea"/>
              </a:rPr>
              <a:t>...</a:t>
            </a:r>
            <a:endParaRPr lang="en-US" sz="1200" b="1">
              <a:solidFill>
                <a:srgbClr val="0070C0"/>
              </a:solidFill>
              <a:latin typeface="PingFang SC Semibold" panose="020B0400000000000000" charset="-122"/>
              <a:ea typeface="PingFang SC Semibold" panose="020B0400000000000000" charset="-122"/>
              <a:sym typeface="+mn-ea"/>
            </a:endParaRPr>
          </a:p>
        </p:txBody>
      </p:sp>
      <p:sp>
        <p:nvSpPr>
          <p:cNvPr id="102" name="Text Box 101"/>
          <p:cNvSpPr txBox="1"/>
          <p:nvPr/>
        </p:nvSpPr>
        <p:spPr>
          <a:xfrm rot="5400000">
            <a:off x="9970135" y="5402580"/>
            <a:ext cx="386715" cy="275590"/>
          </a:xfrm>
          <a:prstGeom prst="rect">
            <a:avLst/>
          </a:prstGeom>
          <a:noFill/>
        </p:spPr>
        <p:txBody>
          <a:bodyPr wrap="square" rtlCol="0" anchor="t">
            <a:spAutoFit/>
          </a:bodyPr>
          <a:p>
            <a:r>
              <a:rPr lang="en-US" sz="1200" b="1">
                <a:solidFill>
                  <a:srgbClr val="0070C0"/>
                </a:solidFill>
                <a:latin typeface="PingFang SC Semibold" panose="020B0400000000000000" charset="-122"/>
                <a:ea typeface="PingFang SC Semibold" panose="020B0400000000000000" charset="-122"/>
                <a:sym typeface="+mn-ea"/>
              </a:rPr>
              <a:t>...</a:t>
            </a:r>
            <a:endParaRPr lang="en-US" sz="1200" b="1">
              <a:solidFill>
                <a:srgbClr val="0070C0"/>
              </a:solidFill>
              <a:latin typeface="PingFang SC Semibold" panose="020B0400000000000000" charset="-122"/>
              <a:ea typeface="PingFang SC Semibold" panose="020B0400000000000000" charset="-122"/>
              <a:sym typeface="+mn-ea"/>
            </a:endParaRPr>
          </a:p>
        </p:txBody>
      </p:sp>
      <p:sp>
        <p:nvSpPr>
          <p:cNvPr id="103" name="Right Arrow 102"/>
          <p:cNvSpPr/>
          <p:nvPr/>
        </p:nvSpPr>
        <p:spPr>
          <a:xfrm>
            <a:off x="4093845" y="3487420"/>
            <a:ext cx="725170" cy="316865"/>
          </a:xfrm>
          <a:prstGeom prst="rightArrow">
            <a:avLst>
              <a:gd name="adj1" fmla="val 33466"/>
              <a:gd name="adj2" fmla="val 89779"/>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8" name="Picture 67" descr="plv_S1_L_W81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806315" y="5229860"/>
            <a:ext cx="2442210" cy="1628140"/>
          </a:xfrm>
          <a:prstGeom prst="rect">
            <a:avLst/>
          </a:prstGeom>
        </p:spPr>
      </p:pic>
      <p:pic>
        <p:nvPicPr>
          <p:cNvPr id="71" name="Picture 70" descr="plv_S1_L_W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5055" y="1573530"/>
            <a:ext cx="2422525" cy="1615440"/>
          </a:xfrm>
          <a:prstGeom prst="rect">
            <a:avLst/>
          </a:prstGeom>
        </p:spPr>
      </p:pic>
      <p:sp>
        <p:nvSpPr>
          <p:cNvPr id="2" name="Title 1"/>
          <p:cNvSpPr>
            <a:spLocks noGrp="1"/>
          </p:cNvSpPr>
          <p:nvPr>
            <p:ph type="title"/>
            <p:custDataLst>
              <p:tags r:id="rId5"/>
            </p:custDataLst>
          </p:nvPr>
        </p:nvSpPr>
        <p:spPr>
          <a:xfrm>
            <a:off x="608330" y="608330"/>
            <a:ext cx="5487670" cy="705485"/>
          </a:xfrm>
        </p:spPr>
        <p:txBody>
          <a:bodyPr/>
          <a:p>
            <a:r>
              <a:rPr lang="en-US">
                <a:sym typeface="+mn-ea"/>
              </a:rPr>
              <a:t>TGN Model Overview</a:t>
            </a:r>
            <a:endParaRPr lang="en-US"/>
          </a:p>
        </p:txBody>
      </p:sp>
      <p:graphicFrame>
        <p:nvGraphicFramePr>
          <p:cNvPr id="17" name="Table 16"/>
          <p:cNvGraphicFramePr/>
          <p:nvPr>
            <p:custDataLst>
              <p:tags r:id="rId6"/>
            </p:custDataLst>
          </p:nvPr>
        </p:nvGraphicFramePr>
        <p:xfrm>
          <a:off x="149860" y="1595120"/>
          <a:ext cx="1412875" cy="1880870"/>
        </p:xfrm>
        <a:graphic>
          <a:graphicData uri="http://schemas.openxmlformats.org/drawingml/2006/table">
            <a:tbl>
              <a:tblPr firstRow="1" bandRow="1">
                <a:tableStyleId>{5C22544A-7EE6-4342-B048-85BDC9FD1C3A}</a:tableStyleId>
              </a:tblPr>
              <a:tblGrid>
                <a:gridCol w="487045"/>
                <a:gridCol w="306705"/>
                <a:gridCol w="297815"/>
                <a:gridCol w="321310"/>
              </a:tblGrid>
              <a:tr h="417830">
                <a:tc>
                  <a:txBody>
                    <a:bodyPr/>
                    <a:p>
                      <a:pPr algn="ctr">
                        <a:buNone/>
                      </a:pPr>
                      <a:endParaRPr lang="en-US"/>
                    </a:p>
                  </a:txBody>
                  <a:tcPr/>
                </a:tc>
                <a:tc>
                  <a:txBody>
                    <a:bodyPr/>
                    <a:p>
                      <a:pPr algn="ctr">
                        <a:buNone/>
                      </a:pPr>
                      <a:r>
                        <a:rPr lang="en-US" sz="1000" b="0">
                          <a:solidFill>
                            <a:schemeClr val="tx1"/>
                          </a:solidFill>
                        </a:rPr>
                        <a:t>1</a:t>
                      </a:r>
                      <a:endParaRPr lang="en-US" sz="1000" b="0">
                        <a:solidFill>
                          <a:schemeClr val="tx1"/>
                        </a:solidFill>
                      </a:endParaRPr>
                    </a:p>
                  </a:txBody>
                  <a:tcPr/>
                </a:tc>
                <a:tc>
                  <a:txBody>
                    <a:bodyPr/>
                    <a:p>
                      <a:pPr algn="ctr">
                        <a:buNone/>
                      </a:pPr>
                      <a:r>
                        <a:rPr lang="en-US" sz="1000" b="0">
                          <a:solidFill>
                            <a:schemeClr val="tx1"/>
                          </a:solidFill>
                        </a:rPr>
                        <a:t>...</a:t>
                      </a:r>
                      <a:endParaRPr lang="en-US" sz="1000" b="0">
                        <a:solidFill>
                          <a:schemeClr val="tx1"/>
                        </a:solidFill>
                      </a:endParaRPr>
                    </a:p>
                  </a:txBody>
                  <a:tcPr/>
                </a:tc>
                <a:tc>
                  <a:txBody>
                    <a:bodyPr/>
                    <a:p>
                      <a:pPr algn="ctr">
                        <a:buNone/>
                      </a:pPr>
                      <a:r>
                        <a:rPr lang="en-US" sz="1000" b="0">
                          <a:solidFill>
                            <a:schemeClr val="tx1"/>
                          </a:solidFill>
                        </a:rPr>
                        <a:t>19</a:t>
                      </a:r>
                      <a:endParaRPr lang="en-US" sz="1000" b="0">
                        <a:solidFill>
                          <a:schemeClr val="tx1"/>
                        </a:solidFill>
                      </a:endParaRPr>
                    </a:p>
                  </a:txBody>
                  <a:tcPr/>
                </a:tc>
              </a:tr>
              <a:tr h="143510">
                <a:tc>
                  <a:txBody>
                    <a:bodyPr/>
                    <a:p>
                      <a:pPr algn="ctr">
                        <a:buNone/>
                      </a:pPr>
                      <a:r>
                        <a:rPr lang="en-US" sz="1000"/>
                        <a:t>1</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96215">
                <a:tc>
                  <a:txBody>
                    <a:bodyPr/>
                    <a:p>
                      <a:pPr algn="ctr">
                        <a:buNone/>
                      </a:pPr>
                      <a:r>
                        <a:rPr lang="en-US" sz="1000"/>
                        <a:t>2</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200025">
                <a:tc>
                  <a:txBody>
                    <a:bodyPr/>
                    <a:p>
                      <a:pPr algn="ctr">
                        <a:buNone/>
                      </a:pPr>
                      <a:r>
                        <a:rPr lang="en-US" sz="1000"/>
                        <a:t>...</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1288</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bl>
          </a:graphicData>
        </a:graphic>
      </p:graphicFrame>
      <p:cxnSp>
        <p:nvCxnSpPr>
          <p:cNvPr id="18" name="Straight Connector 17"/>
          <p:cNvCxnSpPr/>
          <p:nvPr/>
        </p:nvCxnSpPr>
        <p:spPr>
          <a:xfrm>
            <a:off x="165100" y="1605915"/>
            <a:ext cx="472440" cy="39116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9" name="Text Box 18"/>
          <p:cNvSpPr txBox="1"/>
          <p:nvPr/>
        </p:nvSpPr>
        <p:spPr>
          <a:xfrm>
            <a:off x="193040" y="1573530"/>
            <a:ext cx="592455" cy="183515"/>
          </a:xfrm>
          <a:prstGeom prst="rect">
            <a:avLst/>
          </a:prstGeom>
          <a:noFill/>
        </p:spPr>
        <p:txBody>
          <a:bodyPr wrap="square" rtlCol="0">
            <a:spAutoFit/>
          </a:bodyPr>
          <a:p>
            <a:r>
              <a:rPr lang="en-US" sz="600" b="1">
                <a:latin typeface="PingFang SC Semibold" panose="020B0400000000000000" charset="-122"/>
                <a:ea typeface="PingFang SC Semibold" panose="020B0400000000000000" charset="-122"/>
              </a:rPr>
              <a:t>Electrons</a:t>
            </a:r>
            <a:endParaRPr lang="en-US" sz="600" b="1">
              <a:latin typeface="PingFang SC Semibold" panose="020B0400000000000000" charset="-122"/>
              <a:ea typeface="PingFang SC Semibold" panose="020B0400000000000000" charset="-122"/>
            </a:endParaRPr>
          </a:p>
        </p:txBody>
      </p:sp>
      <p:sp>
        <p:nvSpPr>
          <p:cNvPr id="20" name="Text Box 19"/>
          <p:cNvSpPr txBox="1"/>
          <p:nvPr/>
        </p:nvSpPr>
        <p:spPr>
          <a:xfrm>
            <a:off x="95250" y="1729105"/>
            <a:ext cx="434340" cy="275590"/>
          </a:xfrm>
          <a:prstGeom prst="rect">
            <a:avLst/>
          </a:prstGeom>
          <a:noFill/>
        </p:spPr>
        <p:txBody>
          <a:bodyPr wrap="square" rtlCol="0">
            <a:spAutoFit/>
          </a:bodyPr>
          <a:p>
            <a:r>
              <a:rPr lang="en-US" sz="600" b="1">
                <a:latin typeface="PingFang SC Semibold" panose="020B0400000000000000" charset="-122"/>
                <a:ea typeface="PingFang SC Semibold" panose="020B0400000000000000" charset="-122"/>
              </a:rPr>
              <a:t>Time</a:t>
            </a:r>
            <a:endParaRPr lang="en-US" sz="600" b="1">
              <a:latin typeface="PingFang SC Semibold" panose="020B0400000000000000" charset="-122"/>
              <a:ea typeface="PingFang SC Semibold" panose="020B0400000000000000" charset="-122"/>
            </a:endParaRPr>
          </a:p>
          <a:p>
            <a:r>
              <a:rPr lang="en-US" sz="600" b="1">
                <a:latin typeface="PingFang SC Semibold" panose="020B0400000000000000" charset="-122"/>
                <a:ea typeface="PingFang SC Semibold" panose="020B0400000000000000" charset="-122"/>
              </a:rPr>
              <a:t>steps</a:t>
            </a:r>
            <a:endParaRPr lang="en-US" sz="600" b="1">
              <a:latin typeface="PingFang SC Semibold" panose="020B0400000000000000" charset="-122"/>
              <a:ea typeface="PingFang SC Semibold" panose="020B0400000000000000" charset="-122"/>
            </a:endParaRPr>
          </a:p>
        </p:txBody>
      </p:sp>
      <p:sp>
        <p:nvSpPr>
          <p:cNvPr id="21" name="Text Box 20"/>
          <p:cNvSpPr txBox="1"/>
          <p:nvPr/>
        </p:nvSpPr>
        <p:spPr>
          <a:xfrm>
            <a:off x="113030" y="1376045"/>
            <a:ext cx="1449705" cy="229870"/>
          </a:xfrm>
          <a:prstGeom prst="rect">
            <a:avLst/>
          </a:prstGeom>
          <a:noFill/>
        </p:spPr>
        <p:txBody>
          <a:bodyPr wrap="square" rtlCol="0">
            <a:spAutoFit/>
          </a:bodyPr>
          <a:p>
            <a:r>
              <a:rPr lang="en-US" sz="900" b="1">
                <a:latin typeface="PingFang SC Semibold" panose="020B0400000000000000" charset="-122"/>
                <a:ea typeface="PingFang SC Semibold" panose="020B0400000000000000" charset="-122"/>
              </a:rPr>
              <a:t>Subject 1, Trial 1 (L)</a:t>
            </a:r>
            <a:endParaRPr lang="en-US" sz="900" b="1">
              <a:latin typeface="PingFang SC Semibold" panose="020B0400000000000000" charset="-122"/>
              <a:ea typeface="PingFang SC Semibold" panose="020B0400000000000000" charset="-122"/>
            </a:endParaRPr>
          </a:p>
        </p:txBody>
      </p:sp>
      <p:graphicFrame>
        <p:nvGraphicFramePr>
          <p:cNvPr id="27" name="Table 26"/>
          <p:cNvGraphicFramePr/>
          <p:nvPr>
            <p:custDataLst>
              <p:tags r:id="rId7"/>
            </p:custDataLst>
          </p:nvPr>
        </p:nvGraphicFramePr>
        <p:xfrm>
          <a:off x="149860" y="4775835"/>
          <a:ext cx="1406525" cy="1880870"/>
        </p:xfrm>
        <a:graphic>
          <a:graphicData uri="http://schemas.openxmlformats.org/drawingml/2006/table">
            <a:tbl>
              <a:tblPr firstRow="1" bandRow="1">
                <a:tableStyleId>{5C22544A-7EE6-4342-B048-85BDC9FD1C3A}</a:tableStyleId>
              </a:tblPr>
              <a:tblGrid>
                <a:gridCol w="487045"/>
                <a:gridCol w="302895"/>
                <a:gridCol w="306070"/>
                <a:gridCol w="310515"/>
              </a:tblGrid>
              <a:tr h="417830">
                <a:tc>
                  <a:txBody>
                    <a:bodyPr/>
                    <a:p>
                      <a:pPr algn="ctr">
                        <a:buNone/>
                      </a:pPr>
                      <a:endParaRPr lang="en-US"/>
                    </a:p>
                  </a:txBody>
                  <a:tcPr/>
                </a:tc>
                <a:tc>
                  <a:txBody>
                    <a:bodyPr/>
                    <a:p>
                      <a:pPr algn="ctr">
                        <a:buNone/>
                      </a:pPr>
                      <a:r>
                        <a:rPr lang="en-US" sz="1000" b="0">
                          <a:solidFill>
                            <a:schemeClr val="tx1"/>
                          </a:solidFill>
                        </a:rPr>
                        <a:t>1</a:t>
                      </a:r>
                      <a:endParaRPr lang="en-US" sz="1000" b="0">
                        <a:solidFill>
                          <a:schemeClr val="tx1"/>
                        </a:solidFill>
                      </a:endParaRPr>
                    </a:p>
                  </a:txBody>
                  <a:tcPr/>
                </a:tc>
                <a:tc>
                  <a:txBody>
                    <a:bodyPr/>
                    <a:p>
                      <a:pPr algn="ctr">
                        <a:buNone/>
                      </a:pPr>
                      <a:r>
                        <a:rPr lang="en-US" sz="1000" b="0">
                          <a:solidFill>
                            <a:schemeClr val="tx1"/>
                          </a:solidFill>
                        </a:rPr>
                        <a:t>...</a:t>
                      </a:r>
                      <a:endParaRPr lang="en-US" sz="1000" b="0">
                        <a:solidFill>
                          <a:schemeClr val="tx1"/>
                        </a:solidFill>
                      </a:endParaRPr>
                    </a:p>
                  </a:txBody>
                  <a:tcPr/>
                </a:tc>
                <a:tc>
                  <a:txBody>
                    <a:bodyPr/>
                    <a:p>
                      <a:pPr algn="ctr">
                        <a:buNone/>
                      </a:pPr>
                      <a:r>
                        <a:rPr lang="en-US" sz="1000" b="0">
                          <a:solidFill>
                            <a:schemeClr val="tx1"/>
                          </a:solidFill>
                        </a:rPr>
                        <a:t>19</a:t>
                      </a:r>
                      <a:endParaRPr lang="en-US" sz="1000" b="0">
                        <a:solidFill>
                          <a:schemeClr val="tx1"/>
                        </a:solidFill>
                      </a:endParaRPr>
                    </a:p>
                  </a:txBody>
                  <a:tcPr/>
                </a:tc>
              </a:tr>
              <a:tr h="216535">
                <a:tc>
                  <a:txBody>
                    <a:bodyPr/>
                    <a:p>
                      <a:pPr algn="ctr">
                        <a:buNone/>
                      </a:pPr>
                      <a:r>
                        <a:rPr lang="en-US" sz="1000"/>
                        <a:t>1</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96215">
                <a:tc>
                  <a:txBody>
                    <a:bodyPr/>
                    <a:p>
                      <a:pPr algn="ctr">
                        <a:buNone/>
                      </a:pPr>
                      <a:r>
                        <a:rPr lang="en-US" sz="1000"/>
                        <a:t>2</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200025">
                <a:tc>
                  <a:txBody>
                    <a:bodyPr/>
                    <a:p>
                      <a:pPr algn="ctr">
                        <a:buNone/>
                      </a:pPr>
                      <a:r>
                        <a:rPr lang="en-US" sz="1000"/>
                        <a:t>...</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928</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bl>
          </a:graphicData>
        </a:graphic>
      </p:graphicFrame>
      <p:cxnSp>
        <p:nvCxnSpPr>
          <p:cNvPr id="28" name="Straight Connector 27"/>
          <p:cNvCxnSpPr/>
          <p:nvPr/>
        </p:nvCxnSpPr>
        <p:spPr>
          <a:xfrm>
            <a:off x="165100" y="4786630"/>
            <a:ext cx="472440" cy="39116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29" name="Text Box 28"/>
          <p:cNvSpPr txBox="1"/>
          <p:nvPr/>
        </p:nvSpPr>
        <p:spPr>
          <a:xfrm>
            <a:off x="193040" y="4749800"/>
            <a:ext cx="592455" cy="183515"/>
          </a:xfrm>
          <a:prstGeom prst="rect">
            <a:avLst/>
          </a:prstGeom>
          <a:noFill/>
        </p:spPr>
        <p:txBody>
          <a:bodyPr wrap="square" rtlCol="0">
            <a:spAutoFit/>
          </a:bodyPr>
          <a:p>
            <a:r>
              <a:rPr lang="en-US" sz="600" b="1">
                <a:latin typeface="PingFang SC Semibold" panose="020B0400000000000000" charset="-122"/>
                <a:ea typeface="PingFang SC Semibold" panose="020B0400000000000000" charset="-122"/>
              </a:rPr>
              <a:t>Electrons</a:t>
            </a:r>
            <a:endParaRPr lang="en-US" sz="600" b="1">
              <a:latin typeface="PingFang SC Semibold" panose="020B0400000000000000" charset="-122"/>
              <a:ea typeface="PingFang SC Semibold" panose="020B0400000000000000" charset="-122"/>
            </a:endParaRPr>
          </a:p>
        </p:txBody>
      </p:sp>
      <p:sp>
        <p:nvSpPr>
          <p:cNvPr id="30" name="Text Box 29"/>
          <p:cNvSpPr txBox="1"/>
          <p:nvPr/>
        </p:nvSpPr>
        <p:spPr>
          <a:xfrm>
            <a:off x="106680" y="4902200"/>
            <a:ext cx="422275" cy="275590"/>
          </a:xfrm>
          <a:prstGeom prst="rect">
            <a:avLst/>
          </a:prstGeom>
          <a:noFill/>
        </p:spPr>
        <p:txBody>
          <a:bodyPr wrap="square" rtlCol="0">
            <a:spAutoFit/>
          </a:bodyPr>
          <a:p>
            <a:r>
              <a:rPr lang="en-US" sz="600" b="1">
                <a:latin typeface="PingFang SC Semibold" panose="020B0400000000000000" charset="-122"/>
                <a:ea typeface="PingFang SC Semibold" panose="020B0400000000000000" charset="-122"/>
              </a:rPr>
              <a:t>Time</a:t>
            </a:r>
            <a:endParaRPr lang="en-US" sz="600" b="1">
              <a:latin typeface="PingFang SC Semibold" panose="020B0400000000000000" charset="-122"/>
              <a:ea typeface="PingFang SC Semibold" panose="020B0400000000000000" charset="-122"/>
            </a:endParaRPr>
          </a:p>
          <a:p>
            <a:r>
              <a:rPr lang="en-US" sz="600" b="1">
                <a:latin typeface="PingFang SC Semibold" panose="020B0400000000000000" charset="-122"/>
                <a:ea typeface="PingFang SC Semibold" panose="020B0400000000000000" charset="-122"/>
              </a:rPr>
              <a:t>steps</a:t>
            </a:r>
            <a:endParaRPr lang="en-US" sz="600" b="1">
              <a:latin typeface="PingFang SC Semibold" panose="020B0400000000000000" charset="-122"/>
              <a:ea typeface="PingFang SC Semibold" panose="020B0400000000000000" charset="-122"/>
            </a:endParaRPr>
          </a:p>
        </p:txBody>
      </p:sp>
      <p:sp>
        <p:nvSpPr>
          <p:cNvPr id="31" name="Text Box 30"/>
          <p:cNvSpPr txBox="1"/>
          <p:nvPr/>
        </p:nvSpPr>
        <p:spPr>
          <a:xfrm>
            <a:off x="66040" y="4556760"/>
            <a:ext cx="1628775" cy="229870"/>
          </a:xfrm>
          <a:prstGeom prst="rect">
            <a:avLst/>
          </a:prstGeom>
          <a:noFill/>
        </p:spPr>
        <p:txBody>
          <a:bodyPr wrap="square" rtlCol="0">
            <a:spAutoFit/>
          </a:bodyPr>
          <a:p>
            <a:r>
              <a:rPr lang="en-US" sz="900" b="1">
                <a:latin typeface="PingFang SC Semibold" panose="020B0400000000000000" charset="-122"/>
                <a:ea typeface="PingFang SC Semibold" panose="020B0400000000000000" charset="-122"/>
              </a:rPr>
              <a:t>Subject 1, Trial 160 (L)</a:t>
            </a:r>
            <a:endParaRPr lang="en-US" sz="900" b="1">
              <a:latin typeface="PingFang SC Semibold" panose="020B0400000000000000" charset="-122"/>
              <a:ea typeface="PingFang SC Semibold" panose="020B0400000000000000" charset="-122"/>
            </a:endParaRPr>
          </a:p>
        </p:txBody>
      </p:sp>
      <p:sp>
        <p:nvSpPr>
          <p:cNvPr id="32" name="Text Box 31"/>
          <p:cNvSpPr txBox="1"/>
          <p:nvPr/>
        </p:nvSpPr>
        <p:spPr>
          <a:xfrm>
            <a:off x="168910" y="3574415"/>
            <a:ext cx="1450340" cy="229870"/>
          </a:xfrm>
          <a:prstGeom prst="rect">
            <a:avLst/>
          </a:prstGeom>
          <a:noFill/>
        </p:spPr>
        <p:txBody>
          <a:bodyPr wrap="square" rtlCol="0">
            <a:spAutoFit/>
          </a:bodyPr>
          <a:p>
            <a:r>
              <a:rPr lang="en-US" sz="900" b="1">
                <a:latin typeface="PingFang SC Semibold" panose="020B0400000000000000" charset="-122"/>
                <a:ea typeface="PingFang SC Semibold" panose="020B0400000000000000" charset="-122"/>
              </a:rPr>
              <a:t>Subject 1, Trial 2 (L)</a:t>
            </a:r>
            <a:endParaRPr lang="en-US" sz="900" b="1">
              <a:latin typeface="PingFang SC Semibold" panose="020B0400000000000000" charset="-122"/>
              <a:ea typeface="PingFang SC Semibold" panose="020B0400000000000000" charset="-122"/>
            </a:endParaRPr>
          </a:p>
        </p:txBody>
      </p:sp>
      <p:sp>
        <p:nvSpPr>
          <p:cNvPr id="33" name="Text Box 32"/>
          <p:cNvSpPr txBox="1"/>
          <p:nvPr/>
        </p:nvSpPr>
        <p:spPr>
          <a:xfrm>
            <a:off x="167005" y="3804285"/>
            <a:ext cx="1469390" cy="229870"/>
          </a:xfrm>
          <a:prstGeom prst="rect">
            <a:avLst/>
          </a:prstGeom>
          <a:noFill/>
        </p:spPr>
        <p:txBody>
          <a:bodyPr wrap="square" rtlCol="0">
            <a:spAutoFit/>
          </a:bodyPr>
          <a:p>
            <a:r>
              <a:rPr lang="en-US" sz="900" b="1">
                <a:latin typeface="PingFang SC Semibold" panose="020B0400000000000000" charset="-122"/>
                <a:ea typeface="PingFang SC Semibold" panose="020B0400000000000000" charset="-122"/>
              </a:rPr>
              <a:t>Subject 1, Trial 3 (L)</a:t>
            </a:r>
            <a:endParaRPr lang="en-US" sz="900" b="1">
              <a:latin typeface="PingFang SC Semibold" panose="020B0400000000000000" charset="-122"/>
              <a:ea typeface="PingFang SC Semibold" panose="020B0400000000000000" charset="-122"/>
            </a:endParaRPr>
          </a:p>
        </p:txBody>
      </p:sp>
      <p:sp>
        <p:nvSpPr>
          <p:cNvPr id="34" name="Text Box 33"/>
          <p:cNvSpPr txBox="1"/>
          <p:nvPr/>
        </p:nvSpPr>
        <p:spPr>
          <a:xfrm>
            <a:off x="789305" y="4098290"/>
            <a:ext cx="331470" cy="275590"/>
          </a:xfrm>
          <a:prstGeom prst="rect">
            <a:avLst/>
          </a:prstGeom>
          <a:noFill/>
        </p:spPr>
        <p:txBody>
          <a:bodyPr wrap="square" rtlCol="0">
            <a:spAutoFit/>
          </a:bodyPr>
          <a:p>
            <a:r>
              <a:rPr lang="en-US" sz="1200" b="1">
                <a:latin typeface="PingFang SC Semibold" panose="020B0400000000000000" charset="-122"/>
                <a:ea typeface="PingFang SC Semibold" panose="020B0400000000000000" charset="-122"/>
              </a:rPr>
              <a:t>...</a:t>
            </a:r>
            <a:endParaRPr lang="en-US" sz="1200" b="1">
              <a:latin typeface="PingFang SC Semibold" panose="020B0400000000000000" charset="-122"/>
              <a:ea typeface="PingFang SC Semibold" panose="020B0400000000000000" charset="-122"/>
            </a:endParaRPr>
          </a:p>
        </p:txBody>
      </p:sp>
      <p:sp>
        <p:nvSpPr>
          <p:cNvPr id="36" name="Right Arrow 35"/>
          <p:cNvSpPr/>
          <p:nvPr/>
        </p:nvSpPr>
        <p:spPr>
          <a:xfrm>
            <a:off x="1666240" y="3305810"/>
            <a:ext cx="969010" cy="316865"/>
          </a:xfrm>
          <a:prstGeom prst="rightArrow">
            <a:avLst>
              <a:gd name="adj1" fmla="val 33466"/>
              <a:gd name="adj2" fmla="val 89779"/>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7" name="Text Box 36"/>
          <p:cNvSpPr txBox="1"/>
          <p:nvPr/>
        </p:nvSpPr>
        <p:spPr>
          <a:xfrm>
            <a:off x="1562735" y="3710305"/>
            <a:ext cx="1251585" cy="2122805"/>
          </a:xfrm>
          <a:prstGeom prst="rect">
            <a:avLst/>
          </a:prstGeom>
          <a:noFill/>
        </p:spPr>
        <p:txBody>
          <a:bodyPr wrap="square" rtlCol="0">
            <a:spAutoFit/>
          </a:bodyPr>
          <a:p>
            <a:r>
              <a:rPr lang="en-US" altLang="en-US" sz="1100" b="1">
                <a:latin typeface="PingFang SC Semibold" panose="020B0400000000000000" charset="-122"/>
                <a:ea typeface="PingFang SC Semibold" panose="020B0400000000000000" charset="-122"/>
                <a:sym typeface="+mn-ea"/>
              </a:rPr>
              <a:t>1). aggregate all trials of one class for each subject;</a:t>
            </a:r>
            <a:endParaRPr lang="en-US" altLang="en-US" sz="1100" b="1">
              <a:latin typeface="PingFang SC Semibold" panose="020B0400000000000000" charset="-122"/>
              <a:ea typeface="PingFang SC Semibold" panose="020B0400000000000000" charset="-122"/>
              <a:sym typeface="+mn-ea"/>
            </a:endParaRPr>
          </a:p>
          <a:p>
            <a:endParaRPr lang="en-US" altLang="en-US" sz="1100" b="1">
              <a:latin typeface="PingFang SC Semibold" panose="020B0400000000000000" charset="-122"/>
              <a:ea typeface="PingFang SC Semibold" panose="020B0400000000000000" charset="-122"/>
              <a:sym typeface="+mn-ea"/>
            </a:endParaRPr>
          </a:p>
          <a:p>
            <a:r>
              <a:rPr lang="en-US" altLang="en-US" sz="1100" b="1">
                <a:latin typeface="PingFang SC Semibold" panose="020B0400000000000000" charset="-122"/>
                <a:ea typeface="PingFang SC Semibold" panose="020B0400000000000000" charset="-122"/>
                <a:sym typeface="+mn-ea"/>
              </a:rPr>
              <a:t>2). window slicing, fixed window size = 256, i.e. each window = one second</a:t>
            </a:r>
            <a:endParaRPr lang="en-US" altLang="en-US" sz="1100" b="1">
              <a:latin typeface="PingFang SC Semibold" panose="020B0400000000000000" charset="-122"/>
              <a:ea typeface="PingFang SC Semibold" panose="020B0400000000000000" charset="-122"/>
              <a:sym typeface="+mn-ea"/>
            </a:endParaRPr>
          </a:p>
          <a:p>
            <a:endParaRPr lang="en-US" altLang="en-US" sz="1100" b="1">
              <a:latin typeface="PingFang SC Semibold" panose="020B0400000000000000" charset="-122"/>
              <a:ea typeface="PingFang SC Semibold" panose="020B0400000000000000" charset="-122"/>
              <a:sym typeface="+mn-ea"/>
            </a:endParaRPr>
          </a:p>
        </p:txBody>
      </p:sp>
      <p:sp>
        <p:nvSpPr>
          <p:cNvPr id="51" name="Right Brace 50"/>
          <p:cNvSpPr/>
          <p:nvPr/>
        </p:nvSpPr>
        <p:spPr>
          <a:xfrm>
            <a:off x="4173855" y="1980565"/>
            <a:ext cx="166370" cy="682625"/>
          </a:xfrm>
          <a:prstGeom prst="rightBrace">
            <a:avLst>
              <a:gd name="adj1" fmla="val 43893"/>
              <a:gd name="adj2" fmla="val 50000"/>
            </a:avLst>
          </a:prstGeom>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53" name="Right Brace 52"/>
          <p:cNvSpPr/>
          <p:nvPr/>
        </p:nvSpPr>
        <p:spPr>
          <a:xfrm>
            <a:off x="4178300" y="2717800"/>
            <a:ext cx="166370" cy="682625"/>
          </a:xfrm>
          <a:prstGeom prst="rightBrace">
            <a:avLst>
              <a:gd name="adj1" fmla="val 43893"/>
              <a:gd name="adj2" fmla="val 50000"/>
            </a:avLst>
          </a:prstGeom>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55" name="Text Box 54"/>
          <p:cNvSpPr txBox="1"/>
          <p:nvPr/>
        </p:nvSpPr>
        <p:spPr>
          <a:xfrm>
            <a:off x="4302760" y="2184400"/>
            <a:ext cx="913765" cy="398780"/>
          </a:xfrm>
          <a:prstGeom prst="rect">
            <a:avLst/>
          </a:prstGeom>
          <a:noFill/>
        </p:spPr>
        <p:txBody>
          <a:bodyPr wrap="square" rtlCol="0">
            <a:spAutoFit/>
          </a:bodyPr>
          <a:p>
            <a:r>
              <a:rPr lang="en-US" altLang="en-US" sz="1000" b="1">
                <a:solidFill>
                  <a:srgbClr val="0070C0"/>
                </a:solidFill>
                <a:latin typeface="PingFang SC Semibold" panose="020B0400000000000000" charset="-122"/>
                <a:ea typeface="PingFang SC Semibold" panose="020B0400000000000000" charset="-122"/>
              </a:rPr>
              <a:t>1-second</a:t>
            </a:r>
            <a:endParaRPr lang="en-US" altLang="en-US" sz="1000" b="1">
              <a:solidFill>
                <a:srgbClr val="0070C0"/>
              </a:solidFill>
              <a:latin typeface="PingFang SC Semibold" panose="020B0400000000000000" charset="-122"/>
              <a:ea typeface="PingFang SC Semibold" panose="020B0400000000000000" charset="-122"/>
            </a:endParaRPr>
          </a:p>
          <a:p>
            <a:r>
              <a:rPr lang="en-US" sz="1000" b="1">
                <a:solidFill>
                  <a:srgbClr val="0070C0"/>
                </a:solidFill>
                <a:latin typeface="PingFang SC Semibold" panose="020B0400000000000000" charset="-122"/>
                <a:ea typeface="PingFang SC Semibold" panose="020B0400000000000000" charset="-122"/>
              </a:rPr>
              <a:t>window 0</a:t>
            </a:r>
            <a:endParaRPr lang="en-US" sz="1000" b="1">
              <a:solidFill>
                <a:srgbClr val="0070C0"/>
              </a:solidFill>
              <a:latin typeface="PingFang SC Semibold" panose="020B0400000000000000" charset="-122"/>
              <a:ea typeface="PingFang SC Semibold" panose="020B0400000000000000" charset="-122"/>
            </a:endParaRPr>
          </a:p>
        </p:txBody>
      </p:sp>
      <p:sp>
        <p:nvSpPr>
          <p:cNvPr id="57" name="Right Brace 56"/>
          <p:cNvSpPr/>
          <p:nvPr/>
        </p:nvSpPr>
        <p:spPr>
          <a:xfrm>
            <a:off x="4173855" y="3448050"/>
            <a:ext cx="166370" cy="682625"/>
          </a:xfrm>
          <a:prstGeom prst="rightBrace">
            <a:avLst>
              <a:gd name="adj1" fmla="val 43893"/>
              <a:gd name="adj2" fmla="val 50000"/>
            </a:avLst>
          </a:prstGeom>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59" name="Right Brace 58"/>
          <p:cNvSpPr/>
          <p:nvPr/>
        </p:nvSpPr>
        <p:spPr>
          <a:xfrm>
            <a:off x="4179570" y="5946140"/>
            <a:ext cx="166370" cy="682625"/>
          </a:xfrm>
          <a:prstGeom prst="rightBrace">
            <a:avLst>
              <a:gd name="adj1" fmla="val 43893"/>
              <a:gd name="adj2" fmla="val 50000"/>
            </a:avLst>
          </a:prstGeom>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63" name="Text Box 62"/>
          <p:cNvSpPr txBox="1"/>
          <p:nvPr/>
        </p:nvSpPr>
        <p:spPr>
          <a:xfrm rot="5400000">
            <a:off x="4117975" y="4411345"/>
            <a:ext cx="386715" cy="275590"/>
          </a:xfrm>
          <a:prstGeom prst="rect">
            <a:avLst/>
          </a:prstGeom>
          <a:noFill/>
        </p:spPr>
        <p:txBody>
          <a:bodyPr wrap="square" rtlCol="0" anchor="t">
            <a:spAutoFit/>
          </a:bodyPr>
          <a:p>
            <a:r>
              <a:rPr lang="en-US" sz="1200" b="1">
                <a:solidFill>
                  <a:srgbClr val="0070C0"/>
                </a:solidFill>
                <a:latin typeface="PingFang SC Semibold" panose="020B0400000000000000" charset="-122"/>
                <a:ea typeface="PingFang SC Semibold" panose="020B0400000000000000" charset="-122"/>
                <a:sym typeface="+mn-ea"/>
              </a:rPr>
              <a:t>...</a:t>
            </a:r>
            <a:endParaRPr lang="en-US" sz="1200" b="1">
              <a:solidFill>
                <a:srgbClr val="0070C0"/>
              </a:solidFill>
              <a:latin typeface="PingFang SC Semibold" panose="020B0400000000000000" charset="-122"/>
              <a:ea typeface="PingFang SC Semibold" panose="020B0400000000000000" charset="-122"/>
              <a:sym typeface="+mn-ea"/>
            </a:endParaRPr>
          </a:p>
        </p:txBody>
      </p:sp>
      <p:sp>
        <p:nvSpPr>
          <p:cNvPr id="64" name="Text Box 63"/>
          <p:cNvSpPr txBox="1"/>
          <p:nvPr/>
        </p:nvSpPr>
        <p:spPr>
          <a:xfrm rot="5400000">
            <a:off x="4117975" y="4869180"/>
            <a:ext cx="386715" cy="275590"/>
          </a:xfrm>
          <a:prstGeom prst="rect">
            <a:avLst/>
          </a:prstGeom>
          <a:noFill/>
        </p:spPr>
        <p:txBody>
          <a:bodyPr wrap="square" rtlCol="0" anchor="t">
            <a:spAutoFit/>
          </a:bodyPr>
          <a:p>
            <a:r>
              <a:rPr lang="en-US" sz="1200" b="1">
                <a:solidFill>
                  <a:srgbClr val="0070C0"/>
                </a:solidFill>
                <a:latin typeface="PingFang SC Semibold" panose="020B0400000000000000" charset="-122"/>
                <a:ea typeface="PingFang SC Semibold" panose="020B0400000000000000" charset="-122"/>
                <a:sym typeface="+mn-ea"/>
              </a:rPr>
              <a:t>...</a:t>
            </a:r>
            <a:endParaRPr lang="en-US" sz="1200" b="1">
              <a:solidFill>
                <a:srgbClr val="0070C0"/>
              </a:solidFill>
              <a:latin typeface="PingFang SC Semibold" panose="020B0400000000000000" charset="-122"/>
              <a:ea typeface="PingFang SC Semibold" panose="020B0400000000000000" charset="-122"/>
              <a:sym typeface="+mn-ea"/>
            </a:endParaRPr>
          </a:p>
        </p:txBody>
      </p:sp>
      <p:sp>
        <p:nvSpPr>
          <p:cNvPr id="65" name="Text Box 64"/>
          <p:cNvSpPr txBox="1"/>
          <p:nvPr/>
        </p:nvSpPr>
        <p:spPr>
          <a:xfrm rot="5400000">
            <a:off x="4117975" y="5327015"/>
            <a:ext cx="386715" cy="275590"/>
          </a:xfrm>
          <a:prstGeom prst="rect">
            <a:avLst/>
          </a:prstGeom>
          <a:noFill/>
        </p:spPr>
        <p:txBody>
          <a:bodyPr wrap="square" rtlCol="0" anchor="t">
            <a:spAutoFit/>
          </a:bodyPr>
          <a:p>
            <a:r>
              <a:rPr lang="en-US" sz="1200" b="1">
                <a:solidFill>
                  <a:srgbClr val="0070C0"/>
                </a:solidFill>
                <a:latin typeface="PingFang SC Semibold" panose="020B0400000000000000" charset="-122"/>
                <a:ea typeface="PingFang SC Semibold" panose="020B0400000000000000" charset="-122"/>
                <a:sym typeface="+mn-ea"/>
              </a:rPr>
              <a:t>...</a:t>
            </a:r>
            <a:endParaRPr lang="en-US" sz="1200" b="1">
              <a:solidFill>
                <a:srgbClr val="0070C0"/>
              </a:solidFill>
              <a:latin typeface="PingFang SC Semibold" panose="020B0400000000000000" charset="-122"/>
              <a:ea typeface="PingFang SC Semibold" panose="020B0400000000000000" charset="-122"/>
              <a:sym typeface="+mn-ea"/>
            </a:endParaRPr>
          </a:p>
        </p:txBody>
      </p:sp>
      <p:sp>
        <p:nvSpPr>
          <p:cNvPr id="66" name="Right Arrow 65"/>
          <p:cNvSpPr/>
          <p:nvPr/>
        </p:nvSpPr>
        <p:spPr>
          <a:xfrm>
            <a:off x="5116830" y="2384425"/>
            <a:ext cx="180340" cy="755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graphicFrame>
        <p:nvGraphicFramePr>
          <p:cNvPr id="73" name="Table 72"/>
          <p:cNvGraphicFramePr/>
          <p:nvPr>
            <p:custDataLst>
              <p:tags r:id="rId8"/>
            </p:custDataLst>
          </p:nvPr>
        </p:nvGraphicFramePr>
        <p:xfrm>
          <a:off x="2720975" y="1506855"/>
          <a:ext cx="1452880" cy="5172710"/>
        </p:xfrm>
        <a:graphic>
          <a:graphicData uri="http://schemas.openxmlformats.org/drawingml/2006/table">
            <a:tbl>
              <a:tblPr firstRow="1" bandRow="1">
                <a:tableStyleId>{5C22544A-7EE6-4342-B048-85BDC9FD1C3A}</a:tableStyleId>
              </a:tblPr>
              <a:tblGrid>
                <a:gridCol w="487045"/>
                <a:gridCol w="296545"/>
                <a:gridCol w="321945"/>
                <a:gridCol w="347345"/>
              </a:tblGrid>
              <a:tr h="417830">
                <a:tc>
                  <a:txBody>
                    <a:bodyPr/>
                    <a:p>
                      <a:pPr algn="ctr">
                        <a:buNone/>
                      </a:pPr>
                      <a:endParaRPr lang="en-US"/>
                    </a:p>
                  </a:txBody>
                  <a:tcPr/>
                </a:tc>
                <a:tc>
                  <a:txBody>
                    <a:bodyPr/>
                    <a:p>
                      <a:pPr algn="ctr">
                        <a:buNone/>
                      </a:pPr>
                      <a:r>
                        <a:rPr lang="en-US" sz="1000" b="0">
                          <a:solidFill>
                            <a:schemeClr val="tx1"/>
                          </a:solidFill>
                        </a:rPr>
                        <a:t>1</a:t>
                      </a:r>
                      <a:endParaRPr lang="en-US" sz="1000" b="0">
                        <a:solidFill>
                          <a:schemeClr val="tx1"/>
                        </a:solidFill>
                      </a:endParaRPr>
                    </a:p>
                  </a:txBody>
                  <a:tcPr/>
                </a:tc>
                <a:tc>
                  <a:txBody>
                    <a:bodyPr/>
                    <a:p>
                      <a:pPr algn="ctr">
                        <a:buNone/>
                      </a:pPr>
                      <a:r>
                        <a:rPr lang="en-US" sz="1000" b="0">
                          <a:solidFill>
                            <a:schemeClr val="tx1"/>
                          </a:solidFill>
                        </a:rPr>
                        <a:t>...</a:t>
                      </a:r>
                      <a:endParaRPr lang="en-US" sz="1000" b="0">
                        <a:solidFill>
                          <a:schemeClr val="tx1"/>
                        </a:solidFill>
                      </a:endParaRPr>
                    </a:p>
                  </a:txBody>
                  <a:tcPr/>
                </a:tc>
                <a:tc>
                  <a:txBody>
                    <a:bodyPr/>
                    <a:p>
                      <a:pPr algn="ctr">
                        <a:buNone/>
                      </a:pPr>
                      <a:r>
                        <a:rPr lang="en-US" sz="1000" b="0">
                          <a:solidFill>
                            <a:schemeClr val="tx1"/>
                          </a:solidFill>
                        </a:rPr>
                        <a:t>19</a:t>
                      </a:r>
                      <a:endParaRPr lang="en-US" sz="1000" b="0">
                        <a:solidFill>
                          <a:schemeClr val="tx1"/>
                        </a:solidFill>
                      </a:endParaRPr>
                    </a:p>
                  </a:txBody>
                  <a:tcPr/>
                </a:tc>
              </a:tr>
              <a:tr h="216535">
                <a:tc>
                  <a:txBody>
                    <a:bodyPr/>
                    <a:p>
                      <a:pPr algn="ctr">
                        <a:buNone/>
                      </a:pPr>
                      <a:r>
                        <a:rPr lang="en-US" sz="1000"/>
                        <a:t>1</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96215">
                <a:tc>
                  <a:txBody>
                    <a:bodyPr/>
                    <a:p>
                      <a:pPr algn="ctr">
                        <a:buNone/>
                      </a:pPr>
                      <a:r>
                        <a:rPr lang="en-US" sz="1000"/>
                        <a:t>2</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200025">
                <a:tc>
                  <a:txBody>
                    <a:bodyPr/>
                    <a:p>
                      <a:pPr algn="ctr">
                        <a:buNone/>
                      </a:pPr>
                      <a:r>
                        <a:rPr lang="en-US" sz="1000"/>
                        <a:t>...</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1288</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1</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2</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1288</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1</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2</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r h="160655">
                <a:tc>
                  <a:txBody>
                    <a:bodyPr/>
                    <a:p>
                      <a:pPr algn="ctr">
                        <a:buNone/>
                      </a:pPr>
                      <a:r>
                        <a:rPr lang="en-US" sz="1000"/>
                        <a:t>928</a:t>
                      </a:r>
                      <a:endParaRPr lang="en-US" sz="1000"/>
                    </a:p>
                  </a:txBody>
                  <a:tcPr/>
                </a:tc>
                <a:tc>
                  <a:txBody>
                    <a:bodyPr/>
                    <a:p>
                      <a:pPr algn="ctr">
                        <a:buNone/>
                      </a:pPr>
                      <a:endParaRPr lang="en-US"/>
                    </a:p>
                  </a:txBody>
                  <a:tcPr/>
                </a:tc>
                <a:tc>
                  <a:txBody>
                    <a:bodyPr/>
                    <a:p>
                      <a:pPr algn="ctr">
                        <a:buNone/>
                      </a:pPr>
                      <a:endParaRPr lang="en-US"/>
                    </a:p>
                  </a:txBody>
                  <a:tcPr/>
                </a:tc>
                <a:tc>
                  <a:txBody>
                    <a:bodyPr/>
                    <a:p>
                      <a:pPr algn="ctr">
                        <a:buNone/>
                      </a:pPr>
                      <a:endParaRPr lang="en-US"/>
                    </a:p>
                  </a:txBody>
                  <a:tcPr/>
                </a:tc>
              </a:tr>
            </a:tbl>
          </a:graphicData>
        </a:graphic>
      </p:graphicFrame>
      <p:cxnSp>
        <p:nvCxnSpPr>
          <p:cNvPr id="74" name="Straight Connector 73"/>
          <p:cNvCxnSpPr/>
          <p:nvPr/>
        </p:nvCxnSpPr>
        <p:spPr>
          <a:xfrm>
            <a:off x="2720975" y="1517650"/>
            <a:ext cx="472440" cy="39116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75" name="Text Box 74"/>
          <p:cNvSpPr txBox="1"/>
          <p:nvPr/>
        </p:nvSpPr>
        <p:spPr>
          <a:xfrm>
            <a:off x="2760345" y="1482090"/>
            <a:ext cx="592455" cy="183515"/>
          </a:xfrm>
          <a:prstGeom prst="rect">
            <a:avLst/>
          </a:prstGeom>
          <a:noFill/>
        </p:spPr>
        <p:txBody>
          <a:bodyPr wrap="square" rtlCol="0">
            <a:spAutoFit/>
          </a:bodyPr>
          <a:p>
            <a:r>
              <a:rPr lang="en-US" sz="600" b="1">
                <a:latin typeface="PingFang SC Semibold" panose="020B0400000000000000" charset="-122"/>
                <a:ea typeface="PingFang SC Semibold" panose="020B0400000000000000" charset="-122"/>
              </a:rPr>
              <a:t>Electrons</a:t>
            </a:r>
            <a:endParaRPr lang="en-US" sz="600" b="1">
              <a:latin typeface="PingFang SC Semibold" panose="020B0400000000000000" charset="-122"/>
              <a:ea typeface="PingFang SC Semibold" panose="020B0400000000000000" charset="-122"/>
            </a:endParaRPr>
          </a:p>
        </p:txBody>
      </p:sp>
      <p:sp>
        <p:nvSpPr>
          <p:cNvPr id="76" name="Text Box 75"/>
          <p:cNvSpPr txBox="1"/>
          <p:nvPr/>
        </p:nvSpPr>
        <p:spPr>
          <a:xfrm>
            <a:off x="2661285" y="1640840"/>
            <a:ext cx="434340" cy="275590"/>
          </a:xfrm>
          <a:prstGeom prst="rect">
            <a:avLst/>
          </a:prstGeom>
          <a:noFill/>
        </p:spPr>
        <p:txBody>
          <a:bodyPr wrap="square" rtlCol="0">
            <a:spAutoFit/>
          </a:bodyPr>
          <a:p>
            <a:r>
              <a:rPr lang="en-US" sz="600" b="1">
                <a:latin typeface="PingFang SC Semibold" panose="020B0400000000000000" charset="-122"/>
                <a:ea typeface="PingFang SC Semibold" panose="020B0400000000000000" charset="-122"/>
              </a:rPr>
              <a:t>Time</a:t>
            </a:r>
            <a:endParaRPr lang="en-US" sz="600" b="1">
              <a:latin typeface="PingFang SC Semibold" panose="020B0400000000000000" charset="-122"/>
              <a:ea typeface="PingFang SC Semibold" panose="020B0400000000000000" charset="-122"/>
            </a:endParaRPr>
          </a:p>
          <a:p>
            <a:r>
              <a:rPr lang="en-US" sz="600" b="1">
                <a:latin typeface="PingFang SC Semibold" panose="020B0400000000000000" charset="-122"/>
                <a:ea typeface="PingFang SC Semibold" panose="020B0400000000000000" charset="-122"/>
              </a:rPr>
              <a:t>steps</a:t>
            </a:r>
            <a:endParaRPr lang="en-US" sz="600" b="1">
              <a:latin typeface="PingFang SC Semibold" panose="020B0400000000000000" charset="-122"/>
              <a:ea typeface="PingFang SC Semibold" panose="020B0400000000000000" charset="-122"/>
            </a:endParaRPr>
          </a:p>
        </p:txBody>
      </p:sp>
      <p:sp>
        <p:nvSpPr>
          <p:cNvPr id="77" name="Text Box 76"/>
          <p:cNvSpPr txBox="1"/>
          <p:nvPr/>
        </p:nvSpPr>
        <p:spPr>
          <a:xfrm>
            <a:off x="2635250" y="1276985"/>
            <a:ext cx="1614170" cy="229870"/>
          </a:xfrm>
          <a:prstGeom prst="rect">
            <a:avLst/>
          </a:prstGeom>
          <a:noFill/>
        </p:spPr>
        <p:txBody>
          <a:bodyPr wrap="square" rtlCol="0">
            <a:spAutoFit/>
          </a:bodyPr>
          <a:p>
            <a:r>
              <a:rPr lang="en-US" sz="900" b="1">
                <a:latin typeface="PingFang SC Semibold" panose="020B0400000000000000" charset="-122"/>
                <a:ea typeface="PingFang SC Semibold" panose="020B0400000000000000" charset="-122"/>
              </a:rPr>
              <a:t>Subject 1, All Trials (L)</a:t>
            </a:r>
            <a:endParaRPr lang="en-US" sz="900" b="1">
              <a:latin typeface="PingFang SC Semibold" panose="020B0400000000000000" charset="-122"/>
              <a:ea typeface="PingFang SC Semibold" panose="020B0400000000000000" charset="-122"/>
            </a:endParaRPr>
          </a:p>
        </p:txBody>
      </p:sp>
      <p:sp>
        <p:nvSpPr>
          <p:cNvPr id="79" name="Text Box 78"/>
          <p:cNvSpPr txBox="1"/>
          <p:nvPr/>
        </p:nvSpPr>
        <p:spPr>
          <a:xfrm>
            <a:off x="4318000" y="2936240"/>
            <a:ext cx="913765" cy="398780"/>
          </a:xfrm>
          <a:prstGeom prst="rect">
            <a:avLst/>
          </a:prstGeom>
          <a:noFill/>
        </p:spPr>
        <p:txBody>
          <a:bodyPr wrap="square" rtlCol="0">
            <a:spAutoFit/>
          </a:bodyPr>
          <a:p>
            <a:r>
              <a:rPr lang="en-US" altLang="en-US" sz="1000" b="1">
                <a:solidFill>
                  <a:srgbClr val="0070C0"/>
                </a:solidFill>
                <a:latin typeface="PingFang SC Semibold" panose="020B0400000000000000" charset="-122"/>
                <a:ea typeface="PingFang SC Semibold" panose="020B0400000000000000" charset="-122"/>
              </a:rPr>
              <a:t>1-second</a:t>
            </a:r>
            <a:endParaRPr lang="en-US" altLang="en-US" sz="1000" b="1">
              <a:solidFill>
                <a:srgbClr val="0070C0"/>
              </a:solidFill>
              <a:latin typeface="PingFang SC Semibold" panose="020B0400000000000000" charset="-122"/>
              <a:ea typeface="PingFang SC Semibold" panose="020B0400000000000000" charset="-122"/>
            </a:endParaRPr>
          </a:p>
          <a:p>
            <a:r>
              <a:rPr lang="en-US" sz="1000" b="1">
                <a:solidFill>
                  <a:srgbClr val="0070C0"/>
                </a:solidFill>
                <a:latin typeface="PingFang SC Semibold" panose="020B0400000000000000" charset="-122"/>
                <a:ea typeface="PingFang SC Semibold" panose="020B0400000000000000" charset="-122"/>
              </a:rPr>
              <a:t>window 1</a:t>
            </a:r>
            <a:endParaRPr lang="en-US" sz="1000" b="1">
              <a:solidFill>
                <a:srgbClr val="0070C0"/>
              </a:solidFill>
              <a:latin typeface="PingFang SC Semibold" panose="020B0400000000000000" charset="-122"/>
              <a:ea typeface="PingFang SC Semibold" panose="020B0400000000000000" charset="-122"/>
            </a:endParaRPr>
          </a:p>
        </p:txBody>
      </p:sp>
      <p:sp>
        <p:nvSpPr>
          <p:cNvPr id="80" name="Text Box 79"/>
          <p:cNvSpPr txBox="1"/>
          <p:nvPr/>
        </p:nvSpPr>
        <p:spPr>
          <a:xfrm>
            <a:off x="4318000" y="3667125"/>
            <a:ext cx="913765" cy="398780"/>
          </a:xfrm>
          <a:prstGeom prst="rect">
            <a:avLst/>
          </a:prstGeom>
          <a:noFill/>
        </p:spPr>
        <p:txBody>
          <a:bodyPr wrap="square" rtlCol="0">
            <a:spAutoFit/>
          </a:bodyPr>
          <a:p>
            <a:r>
              <a:rPr lang="en-US" altLang="en-US" sz="1000" b="1">
                <a:solidFill>
                  <a:srgbClr val="0070C0"/>
                </a:solidFill>
                <a:latin typeface="PingFang SC Semibold" panose="020B0400000000000000" charset="-122"/>
                <a:ea typeface="PingFang SC Semibold" panose="020B0400000000000000" charset="-122"/>
              </a:rPr>
              <a:t>1-second</a:t>
            </a:r>
            <a:endParaRPr lang="en-US" altLang="en-US" sz="1000" b="1">
              <a:solidFill>
                <a:srgbClr val="0070C0"/>
              </a:solidFill>
              <a:latin typeface="PingFang SC Semibold" panose="020B0400000000000000" charset="-122"/>
              <a:ea typeface="PingFang SC Semibold" panose="020B0400000000000000" charset="-122"/>
            </a:endParaRPr>
          </a:p>
          <a:p>
            <a:r>
              <a:rPr lang="en-US" sz="1000" b="1">
                <a:solidFill>
                  <a:srgbClr val="0070C0"/>
                </a:solidFill>
                <a:latin typeface="PingFang SC Semibold" panose="020B0400000000000000" charset="-122"/>
                <a:ea typeface="PingFang SC Semibold" panose="020B0400000000000000" charset="-122"/>
              </a:rPr>
              <a:t>window 2</a:t>
            </a:r>
            <a:endParaRPr lang="en-US" sz="1000" b="1">
              <a:solidFill>
                <a:srgbClr val="0070C0"/>
              </a:solidFill>
              <a:latin typeface="PingFang SC Semibold" panose="020B0400000000000000" charset="-122"/>
              <a:ea typeface="PingFang SC Semibold" panose="020B0400000000000000" charset="-122"/>
            </a:endParaRPr>
          </a:p>
        </p:txBody>
      </p:sp>
      <p:sp>
        <p:nvSpPr>
          <p:cNvPr id="81" name="Text Box 80"/>
          <p:cNvSpPr txBox="1"/>
          <p:nvPr/>
        </p:nvSpPr>
        <p:spPr>
          <a:xfrm>
            <a:off x="4318000" y="4356100"/>
            <a:ext cx="913765" cy="398780"/>
          </a:xfrm>
          <a:prstGeom prst="rect">
            <a:avLst/>
          </a:prstGeom>
          <a:noFill/>
        </p:spPr>
        <p:txBody>
          <a:bodyPr wrap="square" rtlCol="0">
            <a:spAutoFit/>
          </a:bodyPr>
          <a:p>
            <a:r>
              <a:rPr lang="en-US" altLang="en-US" sz="1000" b="1">
                <a:solidFill>
                  <a:srgbClr val="0070C0"/>
                </a:solidFill>
                <a:latin typeface="PingFang SC Semibold" panose="020B0400000000000000" charset="-122"/>
                <a:ea typeface="PingFang SC Semibold" panose="020B0400000000000000" charset="-122"/>
              </a:rPr>
              <a:t>1-second</a:t>
            </a:r>
            <a:endParaRPr lang="en-US" altLang="en-US" sz="1000" b="1">
              <a:solidFill>
                <a:srgbClr val="0070C0"/>
              </a:solidFill>
              <a:latin typeface="PingFang SC Semibold" panose="020B0400000000000000" charset="-122"/>
              <a:ea typeface="PingFang SC Semibold" panose="020B0400000000000000" charset="-122"/>
            </a:endParaRPr>
          </a:p>
          <a:p>
            <a:r>
              <a:rPr lang="en-US" sz="1000" b="1">
                <a:solidFill>
                  <a:srgbClr val="0070C0"/>
                </a:solidFill>
                <a:latin typeface="PingFang SC Semibold" panose="020B0400000000000000" charset="-122"/>
                <a:ea typeface="PingFang SC Semibold" panose="020B0400000000000000" charset="-122"/>
              </a:rPr>
              <a:t>window ...</a:t>
            </a:r>
            <a:endParaRPr lang="en-US" sz="1000" b="1">
              <a:solidFill>
                <a:srgbClr val="0070C0"/>
              </a:solidFill>
              <a:latin typeface="PingFang SC Semibold" panose="020B0400000000000000" charset="-122"/>
              <a:ea typeface="PingFang SC Semibold" panose="020B0400000000000000" charset="-122"/>
            </a:endParaRPr>
          </a:p>
        </p:txBody>
      </p:sp>
      <p:sp>
        <p:nvSpPr>
          <p:cNvPr id="82" name="Text Box 81"/>
          <p:cNvSpPr txBox="1"/>
          <p:nvPr/>
        </p:nvSpPr>
        <p:spPr>
          <a:xfrm>
            <a:off x="4333875" y="6096000"/>
            <a:ext cx="897890" cy="398780"/>
          </a:xfrm>
          <a:prstGeom prst="rect">
            <a:avLst/>
          </a:prstGeom>
          <a:noFill/>
        </p:spPr>
        <p:txBody>
          <a:bodyPr wrap="square" rtlCol="0">
            <a:spAutoFit/>
          </a:bodyPr>
          <a:p>
            <a:r>
              <a:rPr lang="en-US" altLang="en-US" sz="1000" b="1">
                <a:solidFill>
                  <a:srgbClr val="0070C0"/>
                </a:solidFill>
                <a:latin typeface="PingFang SC Semibold" panose="020B0400000000000000" charset="-122"/>
                <a:ea typeface="PingFang SC Semibold" panose="020B0400000000000000" charset="-122"/>
              </a:rPr>
              <a:t>1-second</a:t>
            </a:r>
            <a:endParaRPr lang="en-US" altLang="en-US" sz="1000" b="1">
              <a:solidFill>
                <a:srgbClr val="0070C0"/>
              </a:solidFill>
              <a:latin typeface="PingFang SC Semibold" panose="020B0400000000000000" charset="-122"/>
              <a:ea typeface="PingFang SC Semibold" panose="020B0400000000000000" charset="-122"/>
            </a:endParaRPr>
          </a:p>
          <a:p>
            <a:r>
              <a:rPr lang="en-US" sz="1000" b="1">
                <a:solidFill>
                  <a:srgbClr val="0070C0"/>
                </a:solidFill>
                <a:latin typeface="PingFang SC Semibold" panose="020B0400000000000000" charset="-122"/>
                <a:ea typeface="PingFang SC Semibold" panose="020B0400000000000000" charset="-122"/>
              </a:rPr>
              <a:t>window n</a:t>
            </a:r>
            <a:endParaRPr lang="en-US" sz="1000" b="1">
              <a:solidFill>
                <a:srgbClr val="0070C0"/>
              </a:solidFill>
              <a:latin typeface="PingFang SC Semibold" panose="020B0400000000000000" charset="-122"/>
              <a:ea typeface="PingFang SC Semibold" panose="020B0400000000000000" charset="-122"/>
            </a:endParaRPr>
          </a:p>
        </p:txBody>
      </p:sp>
      <p:sp>
        <p:nvSpPr>
          <p:cNvPr id="83" name="Text Box 82"/>
          <p:cNvSpPr txBox="1"/>
          <p:nvPr/>
        </p:nvSpPr>
        <p:spPr>
          <a:xfrm>
            <a:off x="4834890" y="276860"/>
            <a:ext cx="7181850" cy="398780"/>
          </a:xfrm>
          <a:prstGeom prst="rect">
            <a:avLst/>
          </a:prstGeom>
          <a:noFill/>
        </p:spPr>
        <p:txBody>
          <a:bodyPr wrap="square" rtlCol="0" anchor="t">
            <a:spAutoFit/>
          </a:bodyPr>
          <a:p>
            <a:r>
              <a:rPr lang="en-US" altLang="en-US" sz="1000">
                <a:sym typeface="+mn-ea"/>
              </a:rPr>
              <a:t>one TemporalData object = one temporal graph = one window = one plvMatrix </a:t>
            </a:r>
            <a:endParaRPr lang="en-US" altLang="en-US" sz="1000"/>
          </a:p>
          <a:p>
            <a:r>
              <a:rPr lang="en-US" altLang="en-US" sz="1000">
                <a:sym typeface="+mn-ea"/>
              </a:rPr>
              <a:t>                                         = multiple events (src, dst, t, msg), where each event has its own s</a:t>
            </a:r>
            <a:r>
              <a:rPr lang="en-US" altLang="en-US" sz="1000">
                <a:sym typeface="+mn-ea"/>
              </a:rPr>
              <a:t>rc, dst, timestamp, msg.</a:t>
            </a:r>
            <a:endParaRPr lang="en-US" altLang="en-US" sz="1000">
              <a:sym typeface="+mn-ea"/>
            </a:endParaRPr>
          </a:p>
        </p:txBody>
      </p:sp>
      <p:sp>
        <p:nvSpPr>
          <p:cNvPr id="85" name="Text Box 84"/>
          <p:cNvSpPr txBox="1"/>
          <p:nvPr/>
        </p:nvSpPr>
        <p:spPr>
          <a:xfrm rot="5400000">
            <a:off x="6196965" y="3291205"/>
            <a:ext cx="386715" cy="275590"/>
          </a:xfrm>
          <a:prstGeom prst="rect">
            <a:avLst/>
          </a:prstGeom>
          <a:noFill/>
        </p:spPr>
        <p:txBody>
          <a:bodyPr wrap="square" rtlCol="0" anchor="t">
            <a:spAutoFit/>
          </a:bodyPr>
          <a:p>
            <a:r>
              <a:rPr lang="en-US" sz="1200" b="1">
                <a:solidFill>
                  <a:srgbClr val="0070C0"/>
                </a:solidFill>
                <a:latin typeface="PingFang SC Semibold" panose="020B0400000000000000" charset="-122"/>
                <a:ea typeface="PingFang SC Semibold" panose="020B0400000000000000" charset="-122"/>
                <a:sym typeface="+mn-ea"/>
              </a:rPr>
              <a:t>...</a:t>
            </a:r>
            <a:endParaRPr lang="en-US" sz="1200" b="1">
              <a:solidFill>
                <a:srgbClr val="0070C0"/>
              </a:solidFill>
              <a:latin typeface="PingFang SC Semibold" panose="020B0400000000000000" charset="-122"/>
              <a:ea typeface="PingFang SC Semibold" panose="020B0400000000000000" charset="-122"/>
              <a:sym typeface="+mn-ea"/>
            </a:endParaRPr>
          </a:p>
        </p:txBody>
      </p:sp>
      <p:sp>
        <p:nvSpPr>
          <p:cNvPr id="86" name="Text Box 85"/>
          <p:cNvSpPr txBox="1"/>
          <p:nvPr/>
        </p:nvSpPr>
        <p:spPr>
          <a:xfrm rot="5400000">
            <a:off x="6196965" y="3823970"/>
            <a:ext cx="386715" cy="275590"/>
          </a:xfrm>
          <a:prstGeom prst="rect">
            <a:avLst/>
          </a:prstGeom>
          <a:noFill/>
        </p:spPr>
        <p:txBody>
          <a:bodyPr wrap="square" rtlCol="0" anchor="t">
            <a:spAutoFit/>
          </a:bodyPr>
          <a:p>
            <a:r>
              <a:rPr lang="en-US" sz="1200" b="1">
                <a:solidFill>
                  <a:srgbClr val="0070C0"/>
                </a:solidFill>
                <a:latin typeface="PingFang SC Semibold" panose="020B0400000000000000" charset="-122"/>
                <a:ea typeface="PingFang SC Semibold" panose="020B0400000000000000" charset="-122"/>
                <a:sym typeface="+mn-ea"/>
              </a:rPr>
              <a:t>...</a:t>
            </a:r>
            <a:endParaRPr lang="en-US" sz="1200" b="1">
              <a:solidFill>
                <a:srgbClr val="0070C0"/>
              </a:solidFill>
              <a:latin typeface="PingFang SC Semibold" panose="020B0400000000000000" charset="-122"/>
              <a:ea typeface="PingFang SC Semibold" panose="020B0400000000000000" charset="-122"/>
              <a:sym typeface="+mn-ea"/>
            </a:endParaRPr>
          </a:p>
        </p:txBody>
      </p:sp>
      <p:sp>
        <p:nvSpPr>
          <p:cNvPr id="87" name="Text Box 86"/>
          <p:cNvSpPr txBox="1"/>
          <p:nvPr/>
        </p:nvSpPr>
        <p:spPr>
          <a:xfrm rot="5400000">
            <a:off x="6196965" y="4403090"/>
            <a:ext cx="386715" cy="275590"/>
          </a:xfrm>
          <a:prstGeom prst="rect">
            <a:avLst/>
          </a:prstGeom>
          <a:noFill/>
        </p:spPr>
        <p:txBody>
          <a:bodyPr wrap="square" rtlCol="0" anchor="t">
            <a:spAutoFit/>
          </a:bodyPr>
          <a:p>
            <a:r>
              <a:rPr lang="en-US" sz="1200" b="1">
                <a:solidFill>
                  <a:srgbClr val="0070C0"/>
                </a:solidFill>
                <a:latin typeface="PingFang SC Semibold" panose="020B0400000000000000" charset="-122"/>
                <a:ea typeface="PingFang SC Semibold" panose="020B0400000000000000" charset="-122"/>
                <a:sym typeface="+mn-ea"/>
              </a:rPr>
              <a:t>...</a:t>
            </a:r>
            <a:endParaRPr lang="en-US" sz="1200" b="1">
              <a:solidFill>
                <a:srgbClr val="0070C0"/>
              </a:solidFill>
              <a:latin typeface="PingFang SC Semibold" panose="020B0400000000000000" charset="-122"/>
              <a:ea typeface="PingFang SC Semibold" panose="020B0400000000000000" charset="-122"/>
              <a:sym typeface="+mn-ea"/>
            </a:endParaRPr>
          </a:p>
        </p:txBody>
      </p:sp>
      <p:sp>
        <p:nvSpPr>
          <p:cNvPr id="88" name="Text Box 87"/>
          <p:cNvSpPr txBox="1"/>
          <p:nvPr/>
        </p:nvSpPr>
        <p:spPr>
          <a:xfrm rot="5400000">
            <a:off x="6196965" y="4946650"/>
            <a:ext cx="386715" cy="275590"/>
          </a:xfrm>
          <a:prstGeom prst="rect">
            <a:avLst/>
          </a:prstGeom>
          <a:noFill/>
        </p:spPr>
        <p:txBody>
          <a:bodyPr wrap="square" rtlCol="0" anchor="t">
            <a:spAutoFit/>
          </a:bodyPr>
          <a:p>
            <a:r>
              <a:rPr lang="en-US" sz="1200" b="1">
                <a:solidFill>
                  <a:srgbClr val="0070C0"/>
                </a:solidFill>
                <a:latin typeface="PingFang SC Semibold" panose="020B0400000000000000" charset="-122"/>
                <a:ea typeface="PingFang SC Semibold" panose="020B0400000000000000" charset="-122"/>
                <a:sym typeface="+mn-ea"/>
              </a:rPr>
              <a:t>...</a:t>
            </a:r>
            <a:endParaRPr lang="en-US" sz="1200" b="1">
              <a:solidFill>
                <a:srgbClr val="0070C0"/>
              </a:solidFill>
              <a:latin typeface="PingFang SC Semibold" panose="020B0400000000000000" charset="-122"/>
              <a:ea typeface="PingFang SC Semibold" panose="020B0400000000000000" charset="-122"/>
              <a:sym typeface="+mn-ea"/>
            </a:endParaRPr>
          </a:p>
        </p:txBody>
      </p:sp>
      <p:sp>
        <p:nvSpPr>
          <p:cNvPr id="89" name="Text Box 88"/>
          <p:cNvSpPr txBox="1"/>
          <p:nvPr/>
        </p:nvSpPr>
        <p:spPr>
          <a:xfrm>
            <a:off x="7377430" y="1795780"/>
            <a:ext cx="2139950" cy="1060450"/>
          </a:xfrm>
          <a:prstGeom prst="rect">
            <a:avLst/>
          </a:prstGeom>
          <a:noFill/>
        </p:spPr>
        <p:txBody>
          <a:bodyPr wrap="square" rtlCol="0">
            <a:spAutoFit/>
          </a:bodyPr>
          <a:p>
            <a:r>
              <a:rPr lang="en-US" altLang="en-US" sz="900"/>
              <a:t>events = </a:t>
            </a:r>
            <a:r>
              <a:rPr lang="en-US" altLang="en-US" sz="900"/>
              <a:t>TemporalData(</a:t>
            </a:r>
            <a:endParaRPr lang="en-US" altLang="en-US" sz="900"/>
          </a:p>
          <a:p>
            <a:r>
              <a:rPr lang="en-US" altLang="en-US" sz="900"/>
              <a:t>    src=Tensor([1,2,3,4]),</a:t>
            </a:r>
            <a:endParaRPr lang="en-US" altLang="en-US" sz="900"/>
          </a:p>
          <a:p>
            <a:r>
              <a:rPr lang="en-US" altLang="en-US" sz="900"/>
              <a:t>    dst=Tensor([2,3,4,5]),</a:t>
            </a:r>
            <a:endParaRPr lang="en-US" altLang="en-US" sz="900"/>
          </a:p>
          <a:p>
            <a:r>
              <a:rPr lang="en-US" altLang="en-US" sz="900"/>
              <a:t>    t=Tensor([1000,1010,1100,2000]),</a:t>
            </a:r>
            <a:endParaRPr lang="en-US" altLang="en-US" sz="900"/>
          </a:p>
          <a:p>
            <a:r>
              <a:rPr lang="en-US" altLang="en-US" sz="900"/>
              <a:t>    msg=Tensor([1,1,0,0]), </a:t>
            </a:r>
            <a:endParaRPr lang="en-US" altLang="en-US" sz="900"/>
          </a:p>
          <a:p>
            <a:r>
              <a:rPr lang="en-US" altLang="en-US" sz="900"/>
              <a:t>    y = Tensor([1,1,0,0])</a:t>
            </a:r>
            <a:endParaRPr lang="en-US" altLang="en-US" sz="900"/>
          </a:p>
          <a:p>
            <a:r>
              <a:rPr lang="en-US" altLang="en-US" sz="900"/>
              <a:t>)</a:t>
            </a:r>
            <a:endParaRPr lang="en-US" altLang="en-US" sz="900"/>
          </a:p>
        </p:txBody>
      </p:sp>
      <p:sp>
        <p:nvSpPr>
          <p:cNvPr id="90" name="Right Arrow 89"/>
          <p:cNvSpPr/>
          <p:nvPr/>
        </p:nvSpPr>
        <p:spPr>
          <a:xfrm>
            <a:off x="7197090" y="2384425"/>
            <a:ext cx="180340" cy="755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1" name="Text Box 90"/>
          <p:cNvSpPr txBox="1"/>
          <p:nvPr/>
        </p:nvSpPr>
        <p:spPr>
          <a:xfrm>
            <a:off x="7308215" y="1595120"/>
            <a:ext cx="1782445" cy="229870"/>
          </a:xfrm>
          <a:prstGeom prst="rect">
            <a:avLst/>
          </a:prstGeom>
          <a:noFill/>
        </p:spPr>
        <p:txBody>
          <a:bodyPr wrap="square" rtlCol="0">
            <a:spAutoFit/>
          </a:bodyPr>
          <a:p>
            <a:r>
              <a:rPr lang="en-US" sz="900" b="1">
                <a:solidFill>
                  <a:srgbClr val="0070C0"/>
                </a:solidFill>
                <a:latin typeface="PingFang SC Semibold" panose="020B0400000000000000" charset="-122"/>
                <a:ea typeface="PingFang SC Semibold" panose="020B0400000000000000" charset="-122"/>
                <a:cs typeface="PingFang SC Semibold" panose="020B0400000000000000" charset="-122"/>
              </a:rPr>
              <a:t>‘TemporalData object 0’</a:t>
            </a:r>
            <a:endParaRPr lang="en-US" sz="900" b="1">
              <a:solidFill>
                <a:srgbClr val="0070C0"/>
              </a:solidFill>
              <a:latin typeface="PingFang SC Semibold" panose="020B0400000000000000" charset="-122"/>
              <a:ea typeface="PingFang SC Semibold" panose="020B0400000000000000" charset="-122"/>
              <a:cs typeface="PingFang SC Semibold" panose="020B0400000000000000" charset="-122"/>
            </a:endParaRPr>
          </a:p>
        </p:txBody>
      </p:sp>
      <p:sp>
        <p:nvSpPr>
          <p:cNvPr id="92" name="Right Arrow 91"/>
          <p:cNvSpPr/>
          <p:nvPr/>
        </p:nvSpPr>
        <p:spPr>
          <a:xfrm>
            <a:off x="7197090" y="3060700"/>
            <a:ext cx="180340" cy="755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3" name="Text Box 92"/>
          <p:cNvSpPr txBox="1"/>
          <p:nvPr/>
        </p:nvSpPr>
        <p:spPr>
          <a:xfrm>
            <a:off x="7444740" y="2983230"/>
            <a:ext cx="1452880" cy="229870"/>
          </a:xfrm>
          <a:prstGeom prst="rect">
            <a:avLst/>
          </a:prstGeom>
          <a:noFill/>
        </p:spPr>
        <p:txBody>
          <a:bodyPr wrap="square" rtlCol="0">
            <a:spAutoFit/>
          </a:bodyPr>
          <a:p>
            <a:r>
              <a:rPr lang="en-US" sz="900" b="1">
                <a:solidFill>
                  <a:srgbClr val="0070C0"/>
                </a:solidFill>
              </a:rPr>
              <a:t>‘TemporalData object 1’</a:t>
            </a:r>
            <a:endParaRPr lang="en-US" sz="900" b="1">
              <a:solidFill>
                <a:srgbClr val="0070C0"/>
              </a:solidFill>
            </a:endParaRPr>
          </a:p>
        </p:txBody>
      </p:sp>
      <p:sp>
        <p:nvSpPr>
          <p:cNvPr id="94" name="Right Arrow 93"/>
          <p:cNvSpPr/>
          <p:nvPr/>
        </p:nvSpPr>
        <p:spPr>
          <a:xfrm>
            <a:off x="7197725" y="6265545"/>
            <a:ext cx="180340" cy="755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5" name="Text Box 94"/>
          <p:cNvSpPr txBox="1"/>
          <p:nvPr/>
        </p:nvSpPr>
        <p:spPr>
          <a:xfrm>
            <a:off x="7378065" y="6180455"/>
            <a:ext cx="1452880" cy="229870"/>
          </a:xfrm>
          <a:prstGeom prst="rect">
            <a:avLst/>
          </a:prstGeom>
          <a:noFill/>
        </p:spPr>
        <p:txBody>
          <a:bodyPr wrap="square" rtlCol="0">
            <a:spAutoFit/>
          </a:bodyPr>
          <a:p>
            <a:r>
              <a:rPr lang="en-US" sz="900" b="1">
                <a:solidFill>
                  <a:srgbClr val="0070C0"/>
                </a:solidFill>
              </a:rPr>
              <a:t>‘TemporalData object n’</a:t>
            </a:r>
            <a:endParaRPr lang="en-US" sz="900" b="1">
              <a:solidFill>
                <a:srgbClr val="0070C0"/>
              </a:solidFill>
            </a:endParaRPr>
          </a:p>
        </p:txBody>
      </p:sp>
      <p:sp>
        <p:nvSpPr>
          <p:cNvPr id="99" name="Text Box 98"/>
          <p:cNvSpPr txBox="1"/>
          <p:nvPr/>
        </p:nvSpPr>
        <p:spPr>
          <a:xfrm rot="5400000">
            <a:off x="7990205" y="4109085"/>
            <a:ext cx="386715" cy="275590"/>
          </a:xfrm>
          <a:prstGeom prst="rect">
            <a:avLst/>
          </a:prstGeom>
          <a:noFill/>
        </p:spPr>
        <p:txBody>
          <a:bodyPr wrap="square" rtlCol="0" anchor="t">
            <a:spAutoFit/>
          </a:bodyPr>
          <a:p>
            <a:r>
              <a:rPr lang="en-US" sz="1200" b="1">
                <a:solidFill>
                  <a:srgbClr val="0070C0"/>
                </a:solidFill>
                <a:latin typeface="PingFang SC Semibold" panose="020B0400000000000000" charset="-122"/>
                <a:ea typeface="PingFang SC Semibold" panose="020B0400000000000000" charset="-122"/>
                <a:sym typeface="+mn-ea"/>
              </a:rPr>
              <a:t>...</a:t>
            </a:r>
            <a:endParaRPr lang="en-US" sz="1200" b="1">
              <a:solidFill>
                <a:srgbClr val="0070C0"/>
              </a:solidFill>
              <a:latin typeface="PingFang SC Semibold" panose="020B0400000000000000" charset="-122"/>
              <a:ea typeface="PingFang SC Semibold" panose="020B0400000000000000" charset="-122"/>
              <a:sym typeface="+mn-ea"/>
            </a:endParaRPr>
          </a:p>
        </p:txBody>
      </p:sp>
      <p:sp>
        <p:nvSpPr>
          <p:cNvPr id="100" name="Text Box 99"/>
          <p:cNvSpPr txBox="1"/>
          <p:nvPr/>
        </p:nvSpPr>
        <p:spPr>
          <a:xfrm rot="5400000">
            <a:off x="7990205" y="4641850"/>
            <a:ext cx="386715" cy="275590"/>
          </a:xfrm>
          <a:prstGeom prst="rect">
            <a:avLst/>
          </a:prstGeom>
          <a:noFill/>
        </p:spPr>
        <p:txBody>
          <a:bodyPr wrap="square" rtlCol="0" anchor="t">
            <a:spAutoFit/>
          </a:bodyPr>
          <a:p>
            <a:r>
              <a:rPr lang="en-US" sz="1200" b="1">
                <a:solidFill>
                  <a:srgbClr val="0070C0"/>
                </a:solidFill>
                <a:latin typeface="PingFang SC Semibold" panose="020B0400000000000000" charset="-122"/>
                <a:ea typeface="PingFang SC Semibold" panose="020B0400000000000000" charset="-122"/>
                <a:sym typeface="+mn-ea"/>
              </a:rPr>
              <a:t>...</a:t>
            </a:r>
            <a:endParaRPr lang="en-US" sz="1200" b="1">
              <a:solidFill>
                <a:srgbClr val="0070C0"/>
              </a:solidFill>
              <a:latin typeface="PingFang SC Semibold" panose="020B0400000000000000" charset="-122"/>
              <a:ea typeface="PingFang SC Semibold" panose="020B0400000000000000" charset="-122"/>
              <a:sym typeface="+mn-ea"/>
            </a:endParaRPr>
          </a:p>
        </p:txBody>
      </p:sp>
      <p:sp>
        <p:nvSpPr>
          <p:cNvPr id="101" name="Text Box 100"/>
          <p:cNvSpPr txBox="1"/>
          <p:nvPr/>
        </p:nvSpPr>
        <p:spPr>
          <a:xfrm rot="5400000">
            <a:off x="7990205" y="5220970"/>
            <a:ext cx="386715" cy="275590"/>
          </a:xfrm>
          <a:prstGeom prst="rect">
            <a:avLst/>
          </a:prstGeom>
          <a:noFill/>
        </p:spPr>
        <p:txBody>
          <a:bodyPr wrap="square" rtlCol="0" anchor="t">
            <a:spAutoFit/>
          </a:bodyPr>
          <a:p>
            <a:r>
              <a:rPr lang="en-US" sz="1200" b="1">
                <a:solidFill>
                  <a:srgbClr val="0070C0"/>
                </a:solidFill>
                <a:latin typeface="PingFang SC Semibold" panose="020B0400000000000000" charset="-122"/>
                <a:ea typeface="PingFang SC Semibold" panose="020B0400000000000000" charset="-122"/>
                <a:sym typeface="+mn-ea"/>
              </a:rPr>
              <a:t>...</a:t>
            </a:r>
            <a:endParaRPr lang="en-US" sz="1200" b="1">
              <a:solidFill>
                <a:srgbClr val="0070C0"/>
              </a:solidFill>
              <a:latin typeface="PingFang SC Semibold" panose="020B0400000000000000" charset="-122"/>
              <a:ea typeface="PingFang SC Semibold" panose="020B0400000000000000" charset="-122"/>
              <a:sym typeface="+mn-ea"/>
            </a:endParaRPr>
          </a:p>
        </p:txBody>
      </p:sp>
      <p:sp>
        <p:nvSpPr>
          <p:cNvPr id="102" name="Text Box 101"/>
          <p:cNvSpPr txBox="1"/>
          <p:nvPr/>
        </p:nvSpPr>
        <p:spPr>
          <a:xfrm rot="5400000">
            <a:off x="7990205" y="5764530"/>
            <a:ext cx="386715" cy="275590"/>
          </a:xfrm>
          <a:prstGeom prst="rect">
            <a:avLst/>
          </a:prstGeom>
          <a:noFill/>
        </p:spPr>
        <p:txBody>
          <a:bodyPr wrap="square" rtlCol="0" anchor="t">
            <a:spAutoFit/>
          </a:bodyPr>
          <a:p>
            <a:r>
              <a:rPr lang="en-US" sz="1200" b="1">
                <a:solidFill>
                  <a:srgbClr val="0070C0"/>
                </a:solidFill>
                <a:latin typeface="PingFang SC Semibold" panose="020B0400000000000000" charset="-122"/>
                <a:ea typeface="PingFang SC Semibold" panose="020B0400000000000000" charset="-122"/>
                <a:sym typeface="+mn-ea"/>
              </a:rPr>
              <a:t>...</a:t>
            </a:r>
            <a:endParaRPr lang="en-US" sz="1200" b="1">
              <a:solidFill>
                <a:srgbClr val="0070C0"/>
              </a:solidFill>
              <a:latin typeface="PingFang SC Semibold" panose="020B0400000000000000" charset="-122"/>
              <a:ea typeface="PingFang SC Semibold" panose="020B0400000000000000" charset="-122"/>
              <a:sym typeface="+mn-ea"/>
            </a:endParaRPr>
          </a:p>
        </p:txBody>
      </p:sp>
      <p:sp>
        <p:nvSpPr>
          <p:cNvPr id="104" name="Right Brace 103"/>
          <p:cNvSpPr/>
          <p:nvPr/>
        </p:nvSpPr>
        <p:spPr>
          <a:xfrm>
            <a:off x="9458960" y="2344420"/>
            <a:ext cx="219075" cy="1710055"/>
          </a:xfrm>
          <a:prstGeom prst="rightBrace">
            <a:avLst>
              <a:gd name="adj1" fmla="val 43893"/>
              <a:gd name="adj2" fmla="val 50000"/>
            </a:avLst>
          </a:prstGeom>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 name="Right Arrow 2"/>
          <p:cNvSpPr/>
          <p:nvPr/>
        </p:nvSpPr>
        <p:spPr>
          <a:xfrm>
            <a:off x="7197090" y="3744595"/>
            <a:ext cx="180340" cy="755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7444740" y="3682365"/>
            <a:ext cx="1519555" cy="229870"/>
          </a:xfrm>
          <a:prstGeom prst="rect">
            <a:avLst/>
          </a:prstGeom>
          <a:noFill/>
        </p:spPr>
        <p:txBody>
          <a:bodyPr wrap="square" rtlCol="0">
            <a:spAutoFit/>
          </a:bodyPr>
          <a:p>
            <a:r>
              <a:rPr lang="en-US" sz="900" b="1">
                <a:solidFill>
                  <a:srgbClr val="0070C0"/>
                </a:solidFill>
              </a:rPr>
              <a:t>‘TemporalData object 2’</a:t>
            </a:r>
            <a:endParaRPr lang="en-US" sz="900" b="1">
              <a:solidFill>
                <a:srgbClr val="0070C0"/>
              </a:solidFill>
            </a:endParaRPr>
          </a:p>
        </p:txBody>
      </p:sp>
      <p:sp>
        <p:nvSpPr>
          <p:cNvPr id="5" name="Text Box 4"/>
          <p:cNvSpPr txBox="1"/>
          <p:nvPr/>
        </p:nvSpPr>
        <p:spPr>
          <a:xfrm>
            <a:off x="9678035" y="3075940"/>
            <a:ext cx="713105" cy="229870"/>
          </a:xfrm>
          <a:prstGeom prst="rect">
            <a:avLst/>
          </a:prstGeom>
          <a:noFill/>
        </p:spPr>
        <p:txBody>
          <a:bodyPr wrap="square" rtlCol="0">
            <a:spAutoFit/>
          </a:bodyPr>
          <a:p>
            <a:r>
              <a:rPr lang="en-US" sz="900" b="1">
                <a:solidFill>
                  <a:srgbClr val="0070C0"/>
                </a:solidFill>
              </a:rPr>
              <a:t>batch 0</a:t>
            </a:r>
            <a:endParaRPr lang="en-US" sz="900" b="1">
              <a:solidFill>
                <a:srgbClr val="0070C0"/>
              </a:solidFill>
            </a:endParaRPr>
          </a:p>
        </p:txBody>
      </p:sp>
      <p:sp>
        <p:nvSpPr>
          <p:cNvPr id="6" name="Text Box 5"/>
          <p:cNvSpPr txBox="1"/>
          <p:nvPr/>
        </p:nvSpPr>
        <p:spPr>
          <a:xfrm>
            <a:off x="9678035" y="2690495"/>
            <a:ext cx="1452880" cy="368300"/>
          </a:xfrm>
          <a:prstGeom prst="rect">
            <a:avLst/>
          </a:prstGeom>
          <a:noFill/>
        </p:spPr>
        <p:txBody>
          <a:bodyPr wrap="square" rtlCol="0">
            <a:spAutoFit/>
          </a:bodyPr>
          <a:p>
            <a:r>
              <a:rPr lang="en-US" sz="900" b="1">
                <a:solidFill>
                  <a:schemeClr val="tx1"/>
                </a:solidFill>
                <a:latin typeface="PingFang SC Semibold" panose="020B0400000000000000" charset="-122"/>
                <a:ea typeface="PingFang SC Semibold" panose="020B0400000000000000" charset="-122"/>
              </a:rPr>
              <a:t>32 objects </a:t>
            </a:r>
            <a:endParaRPr lang="en-US" sz="900" b="1">
              <a:solidFill>
                <a:schemeClr val="tx1"/>
              </a:solidFill>
              <a:latin typeface="PingFang SC Semibold" panose="020B0400000000000000" charset="-122"/>
              <a:ea typeface="PingFang SC Semibold" panose="020B0400000000000000" charset="-122"/>
            </a:endParaRPr>
          </a:p>
          <a:p>
            <a:r>
              <a:rPr lang="en-US" sz="900" b="1">
                <a:solidFill>
                  <a:schemeClr val="tx1"/>
                </a:solidFill>
                <a:latin typeface="PingFang SC Semibold" panose="020B0400000000000000" charset="-122"/>
                <a:ea typeface="PingFang SC Semibold" panose="020B0400000000000000" charset="-122"/>
              </a:rPr>
              <a:t>as one batch</a:t>
            </a:r>
            <a:endParaRPr lang="en-US" sz="900" b="1">
              <a:solidFill>
                <a:schemeClr val="tx1"/>
              </a:solidFill>
              <a:latin typeface="PingFang SC Semibold" panose="020B0400000000000000" charset="-122"/>
              <a:ea typeface="PingFang SC Semibold" panose="020B0400000000000000" charset="-122"/>
            </a:endParaRPr>
          </a:p>
        </p:txBody>
      </p:sp>
      <p:sp>
        <p:nvSpPr>
          <p:cNvPr id="7" name="Text Box 6"/>
          <p:cNvSpPr txBox="1"/>
          <p:nvPr/>
        </p:nvSpPr>
        <p:spPr>
          <a:xfrm rot="5400000">
            <a:off x="9531985" y="4109720"/>
            <a:ext cx="386715" cy="275590"/>
          </a:xfrm>
          <a:prstGeom prst="rect">
            <a:avLst/>
          </a:prstGeom>
          <a:noFill/>
        </p:spPr>
        <p:txBody>
          <a:bodyPr wrap="square" rtlCol="0" anchor="t">
            <a:spAutoFit/>
          </a:bodyPr>
          <a:p>
            <a:r>
              <a:rPr lang="en-US" sz="1200" b="1">
                <a:solidFill>
                  <a:srgbClr val="0070C0"/>
                </a:solidFill>
                <a:latin typeface="PingFang SC Semibold" panose="020B0400000000000000" charset="-122"/>
                <a:ea typeface="PingFang SC Semibold" panose="020B0400000000000000" charset="-122"/>
                <a:sym typeface="+mn-ea"/>
              </a:rPr>
              <a:t>...</a:t>
            </a:r>
            <a:endParaRPr lang="en-US" sz="1200" b="1">
              <a:solidFill>
                <a:srgbClr val="0070C0"/>
              </a:solidFill>
              <a:latin typeface="PingFang SC Semibold" panose="020B0400000000000000" charset="-122"/>
              <a:ea typeface="PingFang SC Semibold" panose="020B0400000000000000" charset="-122"/>
              <a:sym typeface="+mn-ea"/>
            </a:endParaRPr>
          </a:p>
        </p:txBody>
      </p:sp>
      <p:sp>
        <p:nvSpPr>
          <p:cNvPr id="8" name="Text Box 7"/>
          <p:cNvSpPr txBox="1"/>
          <p:nvPr/>
        </p:nvSpPr>
        <p:spPr>
          <a:xfrm rot="5400000">
            <a:off x="9531985" y="4642485"/>
            <a:ext cx="386715" cy="275590"/>
          </a:xfrm>
          <a:prstGeom prst="rect">
            <a:avLst/>
          </a:prstGeom>
          <a:noFill/>
        </p:spPr>
        <p:txBody>
          <a:bodyPr wrap="square" rtlCol="0" anchor="t">
            <a:spAutoFit/>
          </a:bodyPr>
          <a:p>
            <a:r>
              <a:rPr lang="en-US" sz="1200" b="1">
                <a:solidFill>
                  <a:srgbClr val="0070C0"/>
                </a:solidFill>
                <a:latin typeface="PingFang SC Semibold" panose="020B0400000000000000" charset="-122"/>
                <a:ea typeface="PingFang SC Semibold" panose="020B0400000000000000" charset="-122"/>
                <a:sym typeface="+mn-ea"/>
              </a:rPr>
              <a:t>...</a:t>
            </a:r>
            <a:endParaRPr lang="en-US" sz="1200" b="1">
              <a:solidFill>
                <a:srgbClr val="0070C0"/>
              </a:solidFill>
              <a:latin typeface="PingFang SC Semibold" panose="020B0400000000000000" charset="-122"/>
              <a:ea typeface="PingFang SC Semibold" panose="020B0400000000000000" charset="-122"/>
              <a:sym typeface="+mn-ea"/>
            </a:endParaRPr>
          </a:p>
        </p:txBody>
      </p:sp>
      <p:sp>
        <p:nvSpPr>
          <p:cNvPr id="10" name="Text Box 9"/>
          <p:cNvSpPr txBox="1"/>
          <p:nvPr/>
        </p:nvSpPr>
        <p:spPr>
          <a:xfrm>
            <a:off x="9678035" y="5687695"/>
            <a:ext cx="713105" cy="229870"/>
          </a:xfrm>
          <a:prstGeom prst="rect">
            <a:avLst/>
          </a:prstGeom>
          <a:noFill/>
        </p:spPr>
        <p:txBody>
          <a:bodyPr wrap="square" rtlCol="0">
            <a:spAutoFit/>
          </a:bodyPr>
          <a:p>
            <a:r>
              <a:rPr lang="en-US" sz="900" b="1">
                <a:solidFill>
                  <a:srgbClr val="0070C0"/>
                </a:solidFill>
              </a:rPr>
              <a:t>batch m</a:t>
            </a:r>
            <a:endParaRPr lang="en-US" sz="900" b="1">
              <a:solidFill>
                <a:srgbClr val="0070C0"/>
              </a:solidFill>
            </a:endParaRPr>
          </a:p>
        </p:txBody>
      </p:sp>
      <p:sp>
        <p:nvSpPr>
          <p:cNvPr id="11" name="Right Brace 10"/>
          <p:cNvSpPr/>
          <p:nvPr/>
        </p:nvSpPr>
        <p:spPr>
          <a:xfrm>
            <a:off x="9458960" y="4937760"/>
            <a:ext cx="219075" cy="1710055"/>
          </a:xfrm>
          <a:prstGeom prst="rightBrace">
            <a:avLst>
              <a:gd name="adj1" fmla="val 43893"/>
              <a:gd name="adj2" fmla="val 50000"/>
            </a:avLst>
          </a:prstGeom>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2" name="Rectangles 11"/>
          <p:cNvSpPr/>
          <p:nvPr/>
        </p:nvSpPr>
        <p:spPr>
          <a:xfrm>
            <a:off x="11158855" y="3848735"/>
            <a:ext cx="854075" cy="7524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TGN Model</a:t>
            </a:r>
            <a:endParaRPr lang="en-US"/>
          </a:p>
        </p:txBody>
      </p:sp>
      <p:sp>
        <p:nvSpPr>
          <p:cNvPr id="13" name="Right Arrow 12"/>
          <p:cNvSpPr/>
          <p:nvPr/>
        </p:nvSpPr>
        <p:spPr>
          <a:xfrm>
            <a:off x="10358755" y="4065905"/>
            <a:ext cx="713740" cy="307975"/>
          </a:xfrm>
          <a:prstGeom prst="rightArrow">
            <a:avLst>
              <a:gd name="adj1" fmla="val 50000"/>
              <a:gd name="adj2" fmla="val 81865"/>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000"/>
              <a:t>Input</a:t>
            </a:r>
            <a:endParaRPr lang="en-US" sz="1000"/>
          </a:p>
        </p:txBody>
      </p:sp>
      <p:sp>
        <p:nvSpPr>
          <p:cNvPr id="9" name="Right Arrow 8"/>
          <p:cNvSpPr/>
          <p:nvPr/>
        </p:nvSpPr>
        <p:spPr>
          <a:xfrm>
            <a:off x="5116830" y="6249670"/>
            <a:ext cx="180340" cy="755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 name="Picture 16" descr="Screenshot 2025-08-11 at 21.11.38"/>
          <p:cNvPicPr>
            <a:picLocks noChangeAspect="1"/>
          </p:cNvPicPr>
          <p:nvPr/>
        </p:nvPicPr>
        <p:blipFill>
          <a:blip r:embed="rId1"/>
          <a:srcRect r="1330"/>
          <a:stretch>
            <a:fillRect/>
          </a:stretch>
        </p:blipFill>
        <p:spPr>
          <a:xfrm>
            <a:off x="6893560" y="4046220"/>
            <a:ext cx="4900930" cy="2564765"/>
          </a:xfrm>
          <a:prstGeom prst="rect">
            <a:avLst/>
          </a:prstGeom>
        </p:spPr>
      </p:pic>
      <p:sp>
        <p:nvSpPr>
          <p:cNvPr id="2" name="Title 1"/>
          <p:cNvSpPr>
            <a:spLocks noGrp="1"/>
          </p:cNvSpPr>
          <p:nvPr>
            <p:ph type="title"/>
            <p:custDataLst>
              <p:tags r:id="rId2"/>
            </p:custDataLst>
          </p:nvPr>
        </p:nvSpPr>
        <p:spPr>
          <a:xfrm>
            <a:off x="608330" y="608330"/>
            <a:ext cx="5487670" cy="705485"/>
          </a:xfrm>
        </p:spPr>
        <p:txBody>
          <a:bodyPr/>
          <a:p>
            <a:r>
              <a:rPr lang="en-US">
                <a:sym typeface="+mn-ea"/>
              </a:rPr>
              <a:t>TGN Model Overview</a:t>
            </a:r>
            <a:endParaRPr lang="en-US"/>
          </a:p>
        </p:txBody>
      </p:sp>
      <p:sp>
        <p:nvSpPr>
          <p:cNvPr id="3" name="Content Placeholder 2"/>
          <p:cNvSpPr>
            <a:spLocks noGrp="1"/>
          </p:cNvSpPr>
          <p:nvPr>
            <p:ph idx="1"/>
            <p:custDataLst>
              <p:tags r:id="rId3"/>
            </p:custDataLst>
          </p:nvPr>
        </p:nvSpPr>
        <p:spPr>
          <a:xfrm>
            <a:off x="608330" y="1490345"/>
            <a:ext cx="6281420" cy="5055235"/>
          </a:xfrm>
        </p:spPr>
        <p:txBody>
          <a:bodyPr>
            <a:normAutofit lnSpcReduction="10000"/>
          </a:bodyPr>
          <a:p>
            <a:r>
              <a:rPr lang="en-US" altLang="en-US" sz="1300">
                <a:solidFill>
                  <a:schemeClr val="tx1"/>
                </a:solidFill>
              </a:rPr>
              <a:t>‘CustomTGNMemory’ class</a:t>
            </a:r>
            <a:endParaRPr lang="en-US" altLang="en-US" sz="1300">
              <a:solidFill>
                <a:schemeClr val="tx1"/>
              </a:solidFill>
            </a:endParaRPr>
          </a:p>
          <a:p>
            <a:pPr marL="0" indent="0">
              <a:buFont typeface="Wingdings" panose="05000000000000000000" charset="0"/>
              <a:buNone/>
            </a:pPr>
            <a:r>
              <a:rPr lang="en-US" altLang="en-US" sz="1300">
                <a:solidFill>
                  <a:schemeClr val="tx1">
                    <a:lumMod val="65000"/>
                    <a:lumOff val="35000"/>
                  </a:schemeClr>
                </a:solidFill>
              </a:rPr>
              <a:t>  -&gt; implement the TGN memory module, responsible for updating node’s memory based on messages, and then saving as a time-aware state memory for dynamic graph learning; </a:t>
            </a:r>
            <a:endParaRPr lang="en-US" altLang="en-US" sz="1300">
              <a:solidFill>
                <a:schemeClr val="tx1">
                  <a:lumMod val="65000"/>
                  <a:lumOff val="35000"/>
                </a:schemeClr>
              </a:solidFill>
            </a:endParaRPr>
          </a:p>
          <a:p>
            <a:pPr marL="0" indent="0">
              <a:buFont typeface="Wingdings" panose="05000000000000000000" charset="0"/>
              <a:buNone/>
            </a:pPr>
            <a:r>
              <a:rPr lang="en-US" altLang="en-US" sz="1300">
                <a:sym typeface="+mn-ea"/>
              </a:rPr>
              <a:t>  -&gt; ‘__init__’ func: i</a:t>
            </a:r>
            <a:r>
              <a:rPr lang="en-US" altLang="en-US" sz="1300">
                <a:solidFill>
                  <a:schemeClr val="tx1">
                    <a:lumMod val="65000"/>
                    <a:lumOff val="35000"/>
                  </a:schemeClr>
                </a:solidFill>
              </a:rPr>
              <a:t>nitialize the memory module with required hyperparameters, submodules, and persistent memory;</a:t>
            </a:r>
            <a:endParaRPr lang="en-US" altLang="en-US" sz="1300">
              <a:solidFill>
                <a:schemeClr val="tx1">
                  <a:lumMod val="65000"/>
                  <a:lumOff val="35000"/>
                </a:schemeClr>
              </a:solidFill>
            </a:endParaRPr>
          </a:p>
          <a:p>
            <a:pPr marL="0" indent="0">
              <a:buFont typeface="Wingdings" panose="05000000000000000000" charset="0"/>
              <a:buNone/>
            </a:pPr>
            <a:r>
              <a:rPr lang="en-US" altLang="en-US" sz="1300">
                <a:sym typeface="+mn-ea"/>
              </a:rPr>
              <a:t>  -&gt; ‘reset_memory’ func: </a:t>
            </a:r>
            <a:r>
              <a:rPr lang="en-US" altLang="en-US" sz="1300">
                <a:solidFill>
                  <a:schemeClr val="tx1">
                    <a:lumMod val="65000"/>
                    <a:lumOff val="35000"/>
                  </a:schemeClr>
                </a:solidFill>
              </a:rPr>
              <a:t>reset node memories and timestamps to zero for each subject/fold, preventing leakage from past state;</a:t>
            </a:r>
            <a:endParaRPr lang="en-US" altLang="en-US" sz="1300">
              <a:solidFill>
                <a:schemeClr val="tx1">
                  <a:lumMod val="65000"/>
                  <a:lumOff val="35000"/>
                </a:schemeClr>
              </a:solidFill>
            </a:endParaRPr>
          </a:p>
          <a:p>
            <a:pPr marL="0" indent="0">
              <a:buFont typeface="Wingdings" panose="05000000000000000000" charset="0"/>
              <a:buNone/>
            </a:pPr>
            <a:r>
              <a:rPr lang="en-US" altLang="en-US" sz="1300">
                <a:sym typeface="+mn-ea"/>
              </a:rPr>
              <a:t>  -&gt; ‘</a:t>
            </a:r>
            <a:r>
              <a:rPr lang="en-US" altLang="en-US" sz="1300">
                <a:solidFill>
                  <a:schemeClr val="tx1">
                    <a:lumMod val="65000"/>
                    <a:lumOff val="35000"/>
                  </a:schemeClr>
                </a:solidFill>
              </a:rPr>
              <a:t>forward’ func: retrieve memory state and last update time for specified node indices, so update modules can read node state during temporal learning;</a:t>
            </a:r>
            <a:endParaRPr lang="en-US" altLang="en-US" sz="1300">
              <a:solidFill>
                <a:schemeClr val="tx1">
                  <a:lumMod val="65000"/>
                  <a:lumOff val="35000"/>
                </a:schemeClr>
              </a:solidFill>
            </a:endParaRPr>
          </a:p>
          <a:p>
            <a:pPr marL="0" indent="0">
              <a:buFont typeface="Wingdings" panose="05000000000000000000" charset="0"/>
              <a:buNone/>
            </a:pPr>
            <a:r>
              <a:rPr lang="en-US" altLang="en-US" sz="1300">
                <a:sym typeface="+mn-ea"/>
              </a:rPr>
              <a:t>  -&gt; ‘</a:t>
            </a:r>
            <a:r>
              <a:rPr lang="en-US" altLang="en-US" sz="1300">
                <a:sym typeface="+mn-ea"/>
              </a:rPr>
              <a:t>detach’ func: </a:t>
            </a:r>
            <a:r>
              <a:rPr lang="en-US" altLang="en-US" sz="1300">
                <a:solidFill>
                  <a:schemeClr val="tx1">
                    <a:lumMod val="65000"/>
                    <a:lumOff val="35000"/>
                  </a:schemeClr>
                </a:solidFill>
                <a:sym typeface="+mn-ea"/>
              </a:rPr>
              <a:t>break</a:t>
            </a:r>
            <a:r>
              <a:rPr lang="en-US" altLang="en-US" sz="1300">
                <a:solidFill>
                  <a:schemeClr val="tx1">
                    <a:lumMod val="65000"/>
                    <a:lumOff val="35000"/>
                  </a:schemeClr>
                </a:solidFill>
                <a:sym typeface="+mn-ea"/>
              </a:rPr>
              <a:t> gradient flow from current memory to prior batches</a:t>
            </a:r>
            <a:r>
              <a:rPr lang="en-US" altLang="en-US" sz="1300">
                <a:solidFill>
                  <a:schemeClr val="tx1">
                    <a:lumMod val="65000"/>
                    <a:lumOff val="35000"/>
                  </a:schemeClr>
                </a:solidFill>
                <a:sym typeface="+mn-ea"/>
              </a:rPr>
              <a:t>, to prevent backpropagation through outda</a:t>
            </a:r>
            <a:r>
              <a:rPr lang="en-US" altLang="en-US" sz="1300">
                <a:solidFill>
                  <a:schemeClr val="tx1">
                    <a:lumMod val="65000"/>
                    <a:lumOff val="35000"/>
                  </a:schemeClr>
                </a:solidFill>
                <a:sym typeface="+mn-ea"/>
              </a:rPr>
              <a:t>ted memory states across mini-batches or time steps;</a:t>
            </a:r>
            <a:endParaRPr lang="en-US" altLang="en-US" sz="1300">
              <a:solidFill>
                <a:schemeClr val="tx1">
                  <a:lumMod val="65000"/>
                  <a:lumOff val="35000"/>
                </a:schemeClr>
              </a:solidFill>
              <a:sym typeface="+mn-ea"/>
            </a:endParaRPr>
          </a:p>
          <a:p>
            <a:pPr marL="0" indent="0">
              <a:buFont typeface="Wingdings" panose="05000000000000000000" charset="0"/>
              <a:buNone/>
            </a:pPr>
            <a:r>
              <a:rPr lang="en-US" altLang="en-US" sz="1300">
                <a:sym typeface="+mn-ea"/>
              </a:rPr>
              <a:t>  -&gt; ‘update_state’ func: </a:t>
            </a:r>
            <a:r>
              <a:rPr lang="en-US" altLang="en-US" sz="1300">
                <a:solidFill>
                  <a:schemeClr val="tx1">
                    <a:lumMod val="65000"/>
                    <a:lumOff val="35000"/>
                  </a:schemeClr>
                </a:solidFill>
                <a:sym typeface="+mn-ea"/>
              </a:rPr>
              <a:t>update node memory states and timestamps using temporal message passing. </a:t>
            </a:r>
            <a:endParaRPr lang="en-US" altLang="en-US" sz="1300">
              <a:solidFill>
                <a:schemeClr val="tx1">
                  <a:lumMod val="65000"/>
                  <a:lumOff val="35000"/>
                </a:schemeClr>
              </a:solidFill>
              <a:sym typeface="+mn-ea"/>
            </a:endParaRPr>
          </a:p>
          <a:p>
            <a:pPr marL="0" indent="0">
              <a:buFont typeface="Wingdings" panose="05000000000000000000" charset="0"/>
              <a:buNone/>
            </a:pPr>
            <a:endParaRPr lang="en-US" altLang="en-US" sz="1300">
              <a:solidFill>
                <a:schemeClr val="tx1">
                  <a:lumMod val="65000"/>
                  <a:lumOff val="35000"/>
                </a:schemeClr>
              </a:solidFill>
              <a:sym typeface="+mn-ea"/>
            </a:endParaRPr>
          </a:p>
        </p:txBody>
      </p:sp>
      <p:sp>
        <p:nvSpPr>
          <p:cNvPr id="12" name="Text Box 11"/>
          <p:cNvSpPr txBox="1"/>
          <p:nvPr/>
        </p:nvSpPr>
        <p:spPr>
          <a:xfrm>
            <a:off x="478790" y="6575425"/>
            <a:ext cx="8908415" cy="229870"/>
          </a:xfrm>
          <a:prstGeom prst="rect">
            <a:avLst/>
          </a:prstGeom>
          <a:noFill/>
        </p:spPr>
        <p:txBody>
          <a:bodyPr wrap="square" rtlCol="0">
            <a:spAutoFit/>
          </a:bodyPr>
          <a:p>
            <a:r>
              <a:rPr lang="en-US" altLang="en-US" sz="900">
                <a:solidFill>
                  <a:schemeClr val="tx1">
                    <a:lumMod val="50000"/>
                    <a:lumOff val="50000"/>
                  </a:schemeClr>
                </a:solidFill>
              </a:rPr>
              <a:t>https://pytorch geometric.readthedocs.io/en/latest/generated/torch_geometric.nn.models.TGNMemory.html#torch_geometric.nn.models.TGNMemory</a:t>
            </a:r>
            <a:endParaRPr lang="en-US" altLang="en-US" sz="900">
              <a:solidFill>
                <a:schemeClr val="tx1">
                  <a:lumMod val="50000"/>
                  <a:lumOff val="50000"/>
                </a:schemeClr>
              </a:solidFill>
            </a:endParaRPr>
          </a:p>
        </p:txBody>
      </p:sp>
      <p:sp>
        <p:nvSpPr>
          <p:cNvPr id="15" name="Rectangles 14"/>
          <p:cNvSpPr/>
          <p:nvPr/>
        </p:nvSpPr>
        <p:spPr>
          <a:xfrm>
            <a:off x="2392680" y="2970530"/>
            <a:ext cx="1123315" cy="294005"/>
          </a:xfrm>
          <a:prstGeom prst="rect">
            <a:avLst/>
          </a:prstGeom>
          <a:noFill/>
          <a:ln w="190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Rectangles 24"/>
          <p:cNvSpPr/>
          <p:nvPr/>
        </p:nvSpPr>
        <p:spPr>
          <a:xfrm>
            <a:off x="4028440" y="2970530"/>
            <a:ext cx="1780540" cy="294005"/>
          </a:xfrm>
          <a:prstGeom prst="rect">
            <a:avLst/>
          </a:prstGeom>
          <a:noFill/>
          <a:ln w="19050" cap="flat" cmpd="sng">
            <a:solidFill>
              <a:srgbClr val="00B050"/>
            </a:solidFill>
            <a:prstDash val="solid"/>
            <a:miter lim="800000"/>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rgbClr val="00B050"/>
              </a:solidFill>
            </a:endParaRPr>
          </a:p>
        </p:txBody>
      </p:sp>
      <p:pic>
        <p:nvPicPr>
          <p:cNvPr id="29" name="Picture 28" descr="Screenshot 2025-07-27 at 15.16.14"/>
          <p:cNvPicPr>
            <a:picLocks noChangeAspect="1"/>
          </p:cNvPicPr>
          <p:nvPr/>
        </p:nvPicPr>
        <p:blipFill>
          <a:blip r:embed="rId4"/>
          <a:stretch>
            <a:fillRect/>
          </a:stretch>
        </p:blipFill>
        <p:spPr>
          <a:xfrm>
            <a:off x="10057130" y="5010150"/>
            <a:ext cx="1617980" cy="150495"/>
          </a:xfrm>
          <a:prstGeom prst="rect">
            <a:avLst/>
          </a:prstGeom>
        </p:spPr>
      </p:pic>
      <p:pic>
        <p:nvPicPr>
          <p:cNvPr id="30" name="Picture 29" descr="Screenshot 2025-07-27 at 15.16.24"/>
          <p:cNvPicPr>
            <a:picLocks noChangeAspect="1"/>
          </p:cNvPicPr>
          <p:nvPr/>
        </p:nvPicPr>
        <p:blipFill>
          <a:blip r:embed="rId5"/>
          <a:srcRect r="290"/>
          <a:stretch>
            <a:fillRect/>
          </a:stretch>
        </p:blipFill>
        <p:spPr>
          <a:xfrm>
            <a:off x="10057130" y="5156200"/>
            <a:ext cx="1617980" cy="154940"/>
          </a:xfrm>
          <a:prstGeom prst="rect">
            <a:avLst/>
          </a:prstGeom>
        </p:spPr>
      </p:pic>
      <p:pic>
        <p:nvPicPr>
          <p:cNvPr id="32" name="Picture 31" descr="Screenshot 2025-07-27 at 15.19.43"/>
          <p:cNvPicPr>
            <a:picLocks noChangeAspect="1"/>
          </p:cNvPicPr>
          <p:nvPr/>
        </p:nvPicPr>
        <p:blipFill>
          <a:blip r:embed="rId6"/>
          <a:stretch>
            <a:fillRect/>
          </a:stretch>
        </p:blipFill>
        <p:spPr>
          <a:xfrm>
            <a:off x="10257790" y="5527040"/>
            <a:ext cx="1504950" cy="128270"/>
          </a:xfrm>
          <a:prstGeom prst="rect">
            <a:avLst/>
          </a:prstGeom>
        </p:spPr>
      </p:pic>
      <p:pic>
        <p:nvPicPr>
          <p:cNvPr id="33" name="Picture 32" descr="Screenshot 2025-07-27 at 15.20.14"/>
          <p:cNvPicPr>
            <a:picLocks noChangeAspect="1"/>
          </p:cNvPicPr>
          <p:nvPr/>
        </p:nvPicPr>
        <p:blipFill>
          <a:blip r:embed="rId7"/>
          <a:srcRect l="2223" t="4615" b="8000"/>
          <a:stretch>
            <a:fillRect/>
          </a:stretch>
        </p:blipFill>
        <p:spPr>
          <a:xfrm>
            <a:off x="10050780" y="5949950"/>
            <a:ext cx="1281430" cy="142875"/>
          </a:xfrm>
          <a:prstGeom prst="rect">
            <a:avLst/>
          </a:prstGeom>
        </p:spPr>
      </p:pic>
      <p:cxnSp>
        <p:nvCxnSpPr>
          <p:cNvPr id="31" name="Straight Arrow Connector 30"/>
          <p:cNvCxnSpPr/>
          <p:nvPr/>
        </p:nvCxnSpPr>
        <p:spPr>
          <a:xfrm>
            <a:off x="9626600" y="5133340"/>
            <a:ext cx="381635" cy="0"/>
          </a:xfrm>
          <a:prstGeom prst="straightConnector1">
            <a:avLst/>
          </a:prstGeom>
          <a:ln>
            <a:solidFill>
              <a:schemeClr val="bg1"/>
            </a:solidFill>
            <a:tailEnd type="arrow"/>
          </a:ln>
        </p:spPr>
        <p:style>
          <a:lnRef idx="2">
            <a:schemeClr val="accent1"/>
          </a:lnRef>
          <a:fillRef idx="0">
            <a:srgbClr val="FFFFFF"/>
          </a:fillRef>
          <a:effectRef idx="0">
            <a:srgbClr val="FFFFFF"/>
          </a:effectRef>
          <a:fontRef idx="minor">
            <a:schemeClr val="tx1"/>
          </a:fontRef>
        </p:style>
      </p:cxnSp>
      <p:cxnSp>
        <p:nvCxnSpPr>
          <p:cNvPr id="34" name="Straight Arrow Connector 33"/>
          <p:cNvCxnSpPr/>
          <p:nvPr/>
        </p:nvCxnSpPr>
        <p:spPr>
          <a:xfrm>
            <a:off x="10104120" y="5595620"/>
            <a:ext cx="135890" cy="0"/>
          </a:xfrm>
          <a:prstGeom prst="straightConnector1">
            <a:avLst/>
          </a:prstGeom>
          <a:ln>
            <a:solidFill>
              <a:schemeClr val="bg1"/>
            </a:solidFill>
            <a:tailEnd type="arrow"/>
          </a:ln>
        </p:spPr>
        <p:style>
          <a:lnRef idx="2">
            <a:schemeClr val="accent1"/>
          </a:lnRef>
          <a:fillRef idx="0">
            <a:srgbClr val="FFFFFF"/>
          </a:fillRef>
          <a:effectRef idx="0">
            <a:srgbClr val="FFFFFF"/>
          </a:effectRef>
          <a:fontRef idx="minor">
            <a:schemeClr val="tx1"/>
          </a:fontRef>
        </p:style>
      </p:cxnSp>
      <p:pic>
        <p:nvPicPr>
          <p:cNvPr id="4" name="Picture 3" descr="Screenshot 2025-08-11 at 20.58.36"/>
          <p:cNvPicPr>
            <a:picLocks noChangeAspect="1"/>
          </p:cNvPicPr>
          <p:nvPr/>
        </p:nvPicPr>
        <p:blipFill>
          <a:blip r:embed="rId8"/>
          <a:stretch>
            <a:fillRect/>
          </a:stretch>
        </p:blipFill>
        <p:spPr>
          <a:xfrm>
            <a:off x="6894195" y="656590"/>
            <a:ext cx="4900930" cy="3396615"/>
          </a:xfrm>
          <a:prstGeom prst="rect">
            <a:avLst/>
          </a:prstGeom>
        </p:spPr>
      </p:pic>
      <p:sp>
        <p:nvSpPr>
          <p:cNvPr id="36" name="Text Box 35"/>
          <p:cNvSpPr txBox="1"/>
          <p:nvPr/>
        </p:nvSpPr>
        <p:spPr>
          <a:xfrm>
            <a:off x="478790" y="6353810"/>
            <a:ext cx="6280785" cy="229870"/>
          </a:xfrm>
          <a:prstGeom prst="rect">
            <a:avLst/>
          </a:prstGeom>
          <a:noFill/>
        </p:spPr>
        <p:txBody>
          <a:bodyPr wrap="square" rtlCol="0">
            <a:spAutoFit/>
          </a:bodyPr>
          <a:p>
            <a:r>
              <a:rPr lang="en-US" altLang="en-US" sz="900">
                <a:solidFill>
                  <a:schemeClr val="tx1">
                    <a:lumMod val="50000"/>
                    <a:lumOff val="50000"/>
                  </a:schemeClr>
                </a:solidFill>
              </a:rPr>
              <a:t>https://pytorch-geometric.readthedocs.io/en/latest/_modules/torch_geometric/nn/models/tgn.html#TGNMemory</a:t>
            </a:r>
            <a:endParaRPr lang="en-US" altLang="en-US" sz="900">
              <a:solidFill>
                <a:schemeClr val="tx1">
                  <a:lumMod val="50000"/>
                  <a:lumOff val="50000"/>
                </a:schemeClr>
              </a:solidFill>
            </a:endParaRPr>
          </a:p>
        </p:txBody>
      </p:sp>
      <p:sp>
        <p:nvSpPr>
          <p:cNvPr id="5" name="Text Box 4"/>
          <p:cNvSpPr txBox="1"/>
          <p:nvPr/>
        </p:nvSpPr>
        <p:spPr>
          <a:xfrm>
            <a:off x="8369300" y="1797685"/>
            <a:ext cx="2402840" cy="229870"/>
          </a:xfrm>
          <a:prstGeom prst="rect">
            <a:avLst/>
          </a:prstGeom>
          <a:noFill/>
        </p:spPr>
        <p:txBody>
          <a:bodyPr wrap="square" rtlCol="0">
            <a:spAutoFit/>
          </a:bodyPr>
          <a:p>
            <a:r>
              <a:rPr lang="en-US" altLang="en-US" sz="900">
                <a:solidFill>
                  <a:srgbClr val="0070C0"/>
                </a:solidFill>
              </a:rPr>
              <a:t>TimeEncoder: encode ∆t into vectors</a:t>
            </a:r>
            <a:endParaRPr lang="en-US" altLang="en-US" sz="900">
              <a:solidFill>
                <a:srgbClr val="0070C0"/>
              </a:solidFill>
            </a:endParaRPr>
          </a:p>
        </p:txBody>
      </p:sp>
      <p:sp>
        <p:nvSpPr>
          <p:cNvPr id="6" name="Rectangles 5"/>
          <p:cNvSpPr/>
          <p:nvPr/>
        </p:nvSpPr>
        <p:spPr>
          <a:xfrm>
            <a:off x="7020560" y="2318385"/>
            <a:ext cx="4741545" cy="207645"/>
          </a:xfrm>
          <a:prstGeom prst="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9" name="Straight Arrow Connector 8"/>
          <p:cNvCxnSpPr/>
          <p:nvPr/>
        </p:nvCxnSpPr>
        <p:spPr>
          <a:xfrm flipV="1">
            <a:off x="8487410" y="2009140"/>
            <a:ext cx="259715" cy="330835"/>
          </a:xfrm>
          <a:prstGeom prst="straightConnector1">
            <a:avLst/>
          </a:prstGeom>
          <a:ln>
            <a:solidFill>
              <a:srgbClr val="0070C0"/>
            </a:solidFill>
            <a:tailEnd type="arrow"/>
          </a:ln>
        </p:spPr>
        <p:style>
          <a:lnRef idx="2">
            <a:schemeClr val="accent1"/>
          </a:lnRef>
          <a:fillRef idx="0">
            <a:srgbClr val="FFFFFF"/>
          </a:fillRef>
          <a:effectRef idx="0">
            <a:srgbClr val="FFFFFF"/>
          </a:effectRef>
          <a:fontRef idx="minor">
            <a:schemeClr val="tx1"/>
          </a:fontRef>
        </p:style>
      </p:cxnSp>
      <p:cxnSp>
        <p:nvCxnSpPr>
          <p:cNvPr id="10" name="Straight Arrow Connector 9"/>
          <p:cNvCxnSpPr/>
          <p:nvPr/>
        </p:nvCxnSpPr>
        <p:spPr>
          <a:xfrm flipV="1">
            <a:off x="9672320" y="2140585"/>
            <a:ext cx="179705" cy="286385"/>
          </a:xfrm>
          <a:prstGeom prst="straightConnector1">
            <a:avLst/>
          </a:prstGeom>
          <a:ln>
            <a:solidFill>
              <a:srgbClr val="0070C0"/>
            </a:solidFill>
            <a:tailEnd type="arrow"/>
          </a:ln>
        </p:spPr>
        <p:style>
          <a:lnRef idx="2">
            <a:schemeClr val="accent1"/>
          </a:lnRef>
          <a:fillRef idx="0">
            <a:srgbClr val="FFFFFF"/>
          </a:fillRef>
          <a:effectRef idx="0">
            <a:srgbClr val="FFFFFF"/>
          </a:effectRef>
          <a:fontRef idx="minor">
            <a:schemeClr val="tx1"/>
          </a:fontRef>
        </p:style>
      </p:cxnSp>
      <p:sp>
        <p:nvSpPr>
          <p:cNvPr id="11" name="Text Box 10"/>
          <p:cNvSpPr txBox="1"/>
          <p:nvPr/>
        </p:nvSpPr>
        <p:spPr>
          <a:xfrm>
            <a:off x="9794875" y="2027555"/>
            <a:ext cx="1912620" cy="229870"/>
          </a:xfrm>
          <a:prstGeom prst="rect">
            <a:avLst/>
          </a:prstGeom>
          <a:noFill/>
        </p:spPr>
        <p:txBody>
          <a:bodyPr wrap="square" rtlCol="0">
            <a:spAutoFit/>
          </a:bodyPr>
          <a:p>
            <a:r>
              <a:rPr lang="en-US" altLang="en-US" sz="900">
                <a:solidFill>
                  <a:srgbClr val="0070C0"/>
                </a:solidFill>
              </a:rPr>
              <a:t>GRUCell: updates node memory</a:t>
            </a:r>
            <a:endParaRPr lang="en-US" altLang="en-US" sz="900">
              <a:solidFill>
                <a:srgbClr val="0070C0"/>
              </a:solidFill>
            </a:endParaRPr>
          </a:p>
        </p:txBody>
      </p:sp>
      <p:sp>
        <p:nvSpPr>
          <p:cNvPr id="13" name="Rectangles 12"/>
          <p:cNvSpPr/>
          <p:nvPr/>
        </p:nvSpPr>
        <p:spPr>
          <a:xfrm>
            <a:off x="7020560" y="2576830"/>
            <a:ext cx="4686935" cy="252730"/>
          </a:xfrm>
          <a:prstGeom prst="rect">
            <a:avLst/>
          </a:prstGeom>
          <a:noFill/>
          <a:ln w="19050">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Text Box 13"/>
          <p:cNvSpPr txBox="1"/>
          <p:nvPr/>
        </p:nvSpPr>
        <p:spPr>
          <a:xfrm>
            <a:off x="8999855" y="2856230"/>
            <a:ext cx="2974975" cy="506730"/>
          </a:xfrm>
          <a:prstGeom prst="rect">
            <a:avLst/>
          </a:prstGeom>
          <a:noFill/>
        </p:spPr>
        <p:txBody>
          <a:bodyPr wrap="square" rtlCol="0">
            <a:spAutoFit/>
          </a:bodyPr>
          <a:p>
            <a:r>
              <a:rPr lang="en-US" altLang="en-US" sz="900">
                <a:solidFill>
                  <a:srgbClr val="00B050"/>
                </a:solidFill>
              </a:rPr>
              <a:t>memory &amp; last update buffers, NOT trainable</a:t>
            </a:r>
            <a:endParaRPr lang="en-US" altLang="en-US" sz="900">
              <a:solidFill>
                <a:srgbClr val="00B050"/>
              </a:solidFill>
            </a:endParaRPr>
          </a:p>
          <a:p>
            <a:r>
              <a:rPr lang="en-US" altLang="en-US" sz="900">
                <a:solidFill>
                  <a:srgbClr val="00B050"/>
                </a:solidFill>
              </a:rPr>
              <a:t>memory buffer: stores node memory states;</a:t>
            </a:r>
            <a:endParaRPr lang="en-US" altLang="en-US" sz="900">
              <a:solidFill>
                <a:srgbClr val="00B050"/>
              </a:solidFill>
            </a:endParaRPr>
          </a:p>
          <a:p>
            <a:r>
              <a:rPr lang="en-US" altLang="en-US" sz="900">
                <a:solidFill>
                  <a:srgbClr val="00B050"/>
                </a:solidFill>
              </a:rPr>
              <a:t>last_update buffer: stores last update timestamps</a:t>
            </a:r>
            <a:endParaRPr lang="en-US" altLang="en-US" sz="900">
              <a:solidFill>
                <a:srgbClr val="00B050"/>
              </a:solidFill>
            </a:endParaRPr>
          </a:p>
        </p:txBody>
      </p:sp>
      <p:cxnSp>
        <p:nvCxnSpPr>
          <p:cNvPr id="18" name="Straight Arrow Connector 17"/>
          <p:cNvCxnSpPr/>
          <p:nvPr/>
        </p:nvCxnSpPr>
        <p:spPr>
          <a:xfrm>
            <a:off x="9624695" y="6040755"/>
            <a:ext cx="383540" cy="0"/>
          </a:xfrm>
          <a:prstGeom prst="straightConnector1">
            <a:avLst/>
          </a:prstGeom>
          <a:ln>
            <a:solidFill>
              <a:schemeClr val="bg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reenshot 2025-08-11 at 21.22.36"/>
          <p:cNvPicPr>
            <a:picLocks noChangeAspect="1"/>
          </p:cNvPicPr>
          <p:nvPr/>
        </p:nvPicPr>
        <p:blipFill>
          <a:blip r:embed="rId1"/>
          <a:stretch>
            <a:fillRect/>
          </a:stretch>
        </p:blipFill>
        <p:spPr>
          <a:xfrm>
            <a:off x="6893560" y="1490345"/>
            <a:ext cx="4903470" cy="2742565"/>
          </a:xfrm>
          <a:prstGeom prst="rect">
            <a:avLst/>
          </a:prstGeom>
        </p:spPr>
      </p:pic>
      <p:sp>
        <p:nvSpPr>
          <p:cNvPr id="2" name="Title 1"/>
          <p:cNvSpPr>
            <a:spLocks noGrp="1"/>
          </p:cNvSpPr>
          <p:nvPr>
            <p:ph type="title"/>
            <p:custDataLst>
              <p:tags r:id="rId2"/>
            </p:custDataLst>
          </p:nvPr>
        </p:nvSpPr>
        <p:spPr>
          <a:xfrm>
            <a:off x="608330" y="608330"/>
            <a:ext cx="5487670" cy="705485"/>
          </a:xfrm>
        </p:spPr>
        <p:txBody>
          <a:bodyPr/>
          <a:p>
            <a:r>
              <a:rPr lang="en-US">
                <a:sym typeface="+mn-ea"/>
              </a:rPr>
              <a:t>TGN Model Overview</a:t>
            </a:r>
            <a:endParaRPr lang="en-US"/>
          </a:p>
        </p:txBody>
      </p:sp>
      <p:sp>
        <p:nvSpPr>
          <p:cNvPr id="3" name="Content Placeholder 2"/>
          <p:cNvSpPr>
            <a:spLocks noGrp="1"/>
          </p:cNvSpPr>
          <p:nvPr>
            <p:ph idx="1"/>
            <p:custDataLst>
              <p:tags r:id="rId3"/>
            </p:custDataLst>
          </p:nvPr>
        </p:nvSpPr>
        <p:spPr>
          <a:xfrm>
            <a:off x="608330" y="1490345"/>
            <a:ext cx="6269990" cy="5367655"/>
          </a:xfrm>
        </p:spPr>
        <p:txBody>
          <a:bodyPr>
            <a:normAutofit lnSpcReduction="10000"/>
          </a:bodyPr>
          <a:p>
            <a:r>
              <a:rPr lang="en-US" altLang="en-US" sz="1600">
                <a:solidFill>
                  <a:schemeClr val="tx1"/>
                </a:solidFill>
              </a:rPr>
              <a:t>‘GraphAttentionEmbedding’ class</a:t>
            </a:r>
            <a:endParaRPr lang="en-US" altLang="en-US" sz="1600">
              <a:solidFill>
                <a:schemeClr val="tx1"/>
              </a:solidFill>
            </a:endParaRPr>
          </a:p>
          <a:p>
            <a:pPr marL="0" indent="0">
              <a:buFont typeface="Wingdings" panose="05000000000000000000" charset="0"/>
              <a:buNone/>
            </a:pPr>
            <a:r>
              <a:rPr lang="en-US" altLang="en-US" sz="1600">
                <a:solidFill>
                  <a:schemeClr val="tx1">
                    <a:lumMod val="65000"/>
                    <a:lumOff val="35000"/>
                  </a:schemeClr>
                </a:solidFill>
              </a:rPr>
              <a:t>  -&gt; </a:t>
            </a:r>
            <a:r>
              <a:rPr lang="en-US" altLang="en-US" sz="1600">
                <a:sym typeface="+mn-ea"/>
              </a:rPr>
              <a:t>implement the TGN embedding module, using the Temporal Graph Attention version </a:t>
            </a:r>
            <a:r>
              <a:rPr lang="en-US" altLang="en-US" sz="1600">
                <a:solidFill>
                  <a:schemeClr val="tx1">
                    <a:lumMod val="65000"/>
                    <a:lumOff val="35000"/>
                  </a:schemeClr>
                </a:solidFill>
              </a:rPr>
              <a:t>;</a:t>
            </a:r>
            <a:endParaRPr lang="en-US" altLang="en-US" sz="1600">
              <a:solidFill>
                <a:schemeClr val="tx1">
                  <a:lumMod val="65000"/>
                  <a:lumOff val="35000"/>
                </a:schemeClr>
              </a:solidFill>
            </a:endParaRPr>
          </a:p>
          <a:p>
            <a:pPr marL="0" indent="0">
              <a:buFont typeface="Wingdings" panose="05000000000000000000" charset="0"/>
              <a:buNone/>
            </a:pPr>
            <a:r>
              <a:rPr lang="en-US" altLang="en-US" sz="1600">
                <a:sym typeface="+mn-ea"/>
              </a:rPr>
              <a:t>  </a:t>
            </a:r>
            <a:r>
              <a:rPr lang="en-US" altLang="en-US" sz="1600">
                <a:sym typeface="+mn-ea"/>
              </a:rPr>
              <a:t>-&gt; ‘__init__’ func: 1) set up a </a:t>
            </a:r>
            <a:r>
              <a:rPr lang="en-US" altLang="en-US" sz="1600" b="1">
                <a:latin typeface="PingFang SC Semibold" panose="020B0400000000000000" charset="-122"/>
                <a:ea typeface="PingFang SC Semibold" panose="020B0400000000000000" charset="-122"/>
                <a:sym typeface="+mn-ea"/>
              </a:rPr>
              <a:t>linear transformation layer</a:t>
            </a:r>
            <a:r>
              <a:rPr lang="en-US" altLang="en-US" sz="1600">
                <a:sym typeface="+mn-ea"/>
              </a:rPr>
              <a:t> that projects </a:t>
            </a:r>
            <a:r>
              <a:rPr lang="en-US" altLang="en-US" sz="1600" u="sng">
                <a:sym typeface="+mn-ea"/>
              </a:rPr>
              <a:t>raw EEG plv scalar</a:t>
            </a:r>
            <a:r>
              <a:rPr lang="en-US" altLang="en-US" sz="1600">
                <a:sym typeface="+mn-ea"/>
              </a:rPr>
              <a:t> into a </a:t>
            </a:r>
            <a:r>
              <a:rPr lang="en-US" altLang="en-US" sz="1600" u="sng">
                <a:sym typeface="+mn-ea"/>
              </a:rPr>
              <a:t>higher-dimensional message vector</a:t>
            </a:r>
            <a:r>
              <a:rPr lang="en-US" altLang="en-US" sz="1600">
                <a:sym typeface="+mn-ea"/>
              </a:rPr>
              <a:t> for downstream attention learning; 2) define a 2-head </a:t>
            </a:r>
            <a:r>
              <a:rPr lang="en-US" altLang="en-US" sz="1600" b="1">
                <a:latin typeface="PingFang SC Semibold" panose="020B0400000000000000" charset="-122"/>
                <a:ea typeface="PingFang SC Semibold" panose="020B0400000000000000" charset="-122"/>
                <a:sym typeface="+mn-ea"/>
              </a:rPr>
              <a:t>temporal graph attention layer</a:t>
            </a:r>
            <a:r>
              <a:rPr lang="en-US" altLang="en-US" sz="1600">
                <a:sym typeface="+mn-ea"/>
              </a:rPr>
              <a:t> that incorporates both temporal and message features on edges, enabling dynamic neighbor weighting during message aggregation;</a:t>
            </a:r>
            <a:endParaRPr lang="en-US" altLang="en-US" sz="1600">
              <a:sym typeface="+mn-ea"/>
            </a:endParaRPr>
          </a:p>
          <a:p>
            <a:pPr marL="0" indent="0">
              <a:buFont typeface="Wingdings" panose="05000000000000000000" charset="0"/>
              <a:buNone/>
            </a:pPr>
            <a:r>
              <a:rPr lang="en-US" altLang="en-US" sz="1600">
                <a:sym typeface="+mn-ea"/>
              </a:rPr>
              <a:t>  -&gt; ‘forward’ func: </a:t>
            </a:r>
            <a:r>
              <a:rPr lang="en-US" altLang="en-US" sz="1600">
                <a:solidFill>
                  <a:schemeClr val="tx1">
                    <a:lumMod val="65000"/>
                    <a:lumOff val="35000"/>
                  </a:schemeClr>
                </a:solidFill>
              </a:rPr>
              <a:t>apply</a:t>
            </a:r>
            <a:r>
              <a:rPr lang="en-US" altLang="en-US" sz="1600">
                <a:solidFill>
                  <a:schemeClr val="tx1">
                    <a:lumMod val="65000"/>
                    <a:lumOff val="35000"/>
                  </a:schemeClr>
                </a:solidFill>
              </a:rPr>
              <a:t> attention-based convolution over the graph using edge features, producing node embeddings that capture both the temporal context and the semantic content of incoming messages. </a:t>
            </a:r>
            <a:endParaRPr lang="en-US" altLang="en-US" sz="1600">
              <a:solidFill>
                <a:schemeClr val="tx1">
                  <a:lumMod val="65000"/>
                  <a:lumOff val="35000"/>
                </a:schemeClr>
              </a:solidFill>
            </a:endParaRPr>
          </a:p>
          <a:p>
            <a:pPr marL="0" indent="0">
              <a:buFont typeface="Wingdings" panose="05000000000000000000" charset="0"/>
              <a:buNone/>
            </a:pPr>
            <a:endParaRPr lang="en-US" altLang="en-US" sz="1600" i="1">
              <a:solidFill>
                <a:schemeClr val="tx1">
                  <a:lumMod val="65000"/>
                  <a:lumOff val="35000"/>
                </a:schemeClr>
              </a:solidFill>
              <a:latin typeface="PingFang SC" panose="020B0400000000000000" charset="-122"/>
              <a:ea typeface="PingFang SC" panose="020B0400000000000000" charset="-122"/>
            </a:endParaRPr>
          </a:p>
        </p:txBody>
      </p:sp>
      <p:sp>
        <p:nvSpPr>
          <p:cNvPr id="7" name="Text Box 6"/>
          <p:cNvSpPr txBox="1"/>
          <p:nvPr/>
        </p:nvSpPr>
        <p:spPr>
          <a:xfrm>
            <a:off x="608330" y="6425565"/>
            <a:ext cx="4900930" cy="252730"/>
          </a:xfrm>
          <a:prstGeom prst="rect">
            <a:avLst/>
          </a:prstGeom>
          <a:noFill/>
        </p:spPr>
        <p:txBody>
          <a:bodyPr wrap="square" rtlCol="0" anchor="t">
            <a:noAutofit/>
          </a:bodyPr>
          <a:p>
            <a:pPr lvl="0" algn="l">
              <a:buClrTx/>
              <a:buSzTx/>
              <a:buFontTx/>
            </a:pPr>
            <a:r>
              <a:rPr lang="en-US" altLang="en-US" sz="900">
                <a:solidFill>
                  <a:schemeClr val="tx1">
                    <a:lumMod val="50000"/>
                    <a:lumOff val="50000"/>
                  </a:schemeClr>
                </a:solidFill>
                <a:sym typeface="+mn-ea"/>
              </a:rPr>
              <a:t>https://github.com/pyg-team/pytorch_geometric/blob/master/examples/tgn.py#L31</a:t>
            </a:r>
            <a:endParaRPr lang="en-US" altLang="en-US" sz="900">
              <a:solidFill>
                <a:schemeClr val="tx1">
                  <a:lumMod val="50000"/>
                  <a:lumOff val="50000"/>
                </a:schemeClr>
              </a:solidFill>
              <a:sym typeface="+mn-ea"/>
            </a:endParaRPr>
          </a:p>
        </p:txBody>
      </p:sp>
      <p:sp>
        <p:nvSpPr>
          <p:cNvPr id="8" name="Cube 7"/>
          <p:cNvSpPr/>
          <p:nvPr/>
        </p:nvSpPr>
        <p:spPr>
          <a:xfrm>
            <a:off x="9605645" y="4403090"/>
            <a:ext cx="901065" cy="2327910"/>
          </a:xfrm>
          <a:prstGeom prst="cube">
            <a:avLst>
              <a:gd name="adj" fmla="val 76330"/>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sz="1400"/>
          </a:p>
        </p:txBody>
      </p:sp>
      <p:sp>
        <p:nvSpPr>
          <p:cNvPr id="9" name="Right Arrow 8"/>
          <p:cNvSpPr/>
          <p:nvPr/>
        </p:nvSpPr>
        <p:spPr>
          <a:xfrm>
            <a:off x="8783955" y="6160770"/>
            <a:ext cx="591820" cy="197485"/>
          </a:xfrm>
          <a:prstGeom prst="rightArrow">
            <a:avLst>
              <a:gd name="adj1" fmla="val 50000"/>
              <a:gd name="adj2" fmla="val 97106"/>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Text Box 9"/>
          <p:cNvSpPr txBox="1"/>
          <p:nvPr/>
        </p:nvSpPr>
        <p:spPr>
          <a:xfrm>
            <a:off x="8279765" y="5700395"/>
            <a:ext cx="1379855" cy="460375"/>
          </a:xfrm>
          <a:prstGeom prst="rect">
            <a:avLst/>
          </a:prstGeom>
          <a:noFill/>
        </p:spPr>
        <p:txBody>
          <a:bodyPr wrap="square" rtlCol="0">
            <a:spAutoFit/>
          </a:bodyPr>
          <a:p>
            <a:pPr algn="ctr"/>
            <a:r>
              <a:rPr lang="en-US" sz="1200" b="1">
                <a:solidFill>
                  <a:srgbClr val="0070C0"/>
                </a:solidFill>
                <a:latin typeface="PingFang SC Semibold" panose="020B0400000000000000" charset="-122"/>
                <a:ea typeface="PingFang SC Semibold" panose="020B0400000000000000" charset="-122"/>
              </a:rPr>
              <a:t>node features</a:t>
            </a:r>
            <a:endParaRPr lang="en-US" sz="1200" b="1">
              <a:solidFill>
                <a:srgbClr val="0070C0"/>
              </a:solidFill>
              <a:latin typeface="PingFang SC Semibold" panose="020B0400000000000000" charset="-122"/>
              <a:ea typeface="PingFang SC Semibold" panose="020B0400000000000000" charset="-122"/>
            </a:endParaRPr>
          </a:p>
          <a:p>
            <a:pPr algn="ctr"/>
            <a:r>
              <a:rPr lang="en-US" sz="1200">
                <a:solidFill>
                  <a:srgbClr val="0070C0"/>
                </a:solidFill>
              </a:rPr>
              <a:t>(memory vector)</a:t>
            </a:r>
            <a:endParaRPr lang="en-US" sz="1200">
              <a:solidFill>
                <a:srgbClr val="0070C0"/>
              </a:solidFill>
            </a:endParaRPr>
          </a:p>
        </p:txBody>
      </p:sp>
      <p:sp>
        <p:nvSpPr>
          <p:cNvPr id="11" name="Text Box 10"/>
          <p:cNvSpPr txBox="1"/>
          <p:nvPr/>
        </p:nvSpPr>
        <p:spPr>
          <a:xfrm>
            <a:off x="8479155" y="4403090"/>
            <a:ext cx="1337310" cy="598805"/>
          </a:xfrm>
          <a:prstGeom prst="rect">
            <a:avLst/>
          </a:prstGeom>
          <a:noFill/>
        </p:spPr>
        <p:txBody>
          <a:bodyPr wrap="square" rtlCol="0">
            <a:spAutoFit/>
          </a:bodyPr>
          <a:p>
            <a:pPr algn="ctr"/>
            <a:r>
              <a:rPr lang="en-US" sz="1100" b="1">
                <a:solidFill>
                  <a:srgbClr val="0070C0"/>
                </a:solidFill>
                <a:latin typeface="PingFang SC Semibold" panose="020B0400000000000000" charset="-122"/>
                <a:ea typeface="PingFang SC Semibold" panose="020B0400000000000000" charset="-122"/>
              </a:rPr>
              <a:t>edge features</a:t>
            </a:r>
            <a:endParaRPr lang="en-US" sz="1100">
              <a:solidFill>
                <a:srgbClr val="0070C0"/>
              </a:solidFill>
            </a:endParaRPr>
          </a:p>
          <a:p>
            <a:pPr algn="ctr"/>
            <a:r>
              <a:rPr lang="en-US" sz="1100">
                <a:solidFill>
                  <a:srgbClr val="0070C0"/>
                </a:solidFill>
              </a:rPr>
              <a:t>(high-dim vector: message+time)</a:t>
            </a:r>
            <a:endParaRPr lang="en-US" sz="1100">
              <a:solidFill>
                <a:srgbClr val="0070C0"/>
              </a:solidFill>
            </a:endParaRPr>
          </a:p>
        </p:txBody>
      </p:sp>
      <p:sp>
        <p:nvSpPr>
          <p:cNvPr id="12" name="Text Box 11"/>
          <p:cNvSpPr txBox="1"/>
          <p:nvPr/>
        </p:nvSpPr>
        <p:spPr>
          <a:xfrm rot="18900000">
            <a:off x="9733915" y="5219065"/>
            <a:ext cx="1112520" cy="529590"/>
          </a:xfrm>
          <a:prstGeom prst="rect">
            <a:avLst/>
          </a:prstGeom>
          <a:noFill/>
        </p:spPr>
        <p:txBody>
          <a:bodyPr wrap="square" rtlCol="0">
            <a:spAutoFit/>
          </a:bodyPr>
          <a:p>
            <a:r>
              <a:rPr lang="en-US" sz="950">
                <a:solidFill>
                  <a:schemeClr val="bg1"/>
                </a:solidFill>
              </a:rPr>
              <a:t>TransformConv</a:t>
            </a:r>
            <a:endParaRPr lang="en-US" sz="950">
              <a:solidFill>
                <a:schemeClr val="bg1"/>
              </a:solidFill>
            </a:endParaRPr>
          </a:p>
          <a:p>
            <a:r>
              <a:rPr lang="en-US" sz="950">
                <a:solidFill>
                  <a:schemeClr val="bg1"/>
                </a:solidFill>
              </a:rPr>
              <a:t>     Layer </a:t>
            </a:r>
            <a:endParaRPr lang="en-US" sz="950">
              <a:solidFill>
                <a:schemeClr val="bg1"/>
              </a:solidFill>
            </a:endParaRPr>
          </a:p>
          <a:p>
            <a:r>
              <a:rPr lang="en-US" sz="950">
                <a:solidFill>
                  <a:schemeClr val="bg1"/>
                </a:solidFill>
              </a:rPr>
              <a:t>(heads =2)</a:t>
            </a:r>
            <a:endParaRPr lang="en-US" sz="950">
              <a:solidFill>
                <a:schemeClr val="bg1"/>
              </a:solidFill>
            </a:endParaRPr>
          </a:p>
        </p:txBody>
      </p:sp>
      <p:sp>
        <p:nvSpPr>
          <p:cNvPr id="13" name="Right Arrow 12"/>
          <p:cNvSpPr/>
          <p:nvPr/>
        </p:nvSpPr>
        <p:spPr>
          <a:xfrm>
            <a:off x="10989945" y="6160770"/>
            <a:ext cx="591820" cy="197485"/>
          </a:xfrm>
          <a:prstGeom prst="rightArrow">
            <a:avLst>
              <a:gd name="adj1" fmla="val 50000"/>
              <a:gd name="adj2" fmla="val 97106"/>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Text Box 13"/>
          <p:cNvSpPr txBox="1"/>
          <p:nvPr/>
        </p:nvSpPr>
        <p:spPr>
          <a:xfrm>
            <a:off x="10593705" y="5168265"/>
            <a:ext cx="1445895" cy="829945"/>
          </a:xfrm>
          <a:prstGeom prst="rect">
            <a:avLst/>
          </a:prstGeom>
          <a:noFill/>
        </p:spPr>
        <p:txBody>
          <a:bodyPr wrap="square" rtlCol="0">
            <a:spAutoFit/>
          </a:bodyPr>
          <a:p>
            <a:pPr algn="ctr"/>
            <a:r>
              <a:rPr lang="en-US" sz="1200" b="1">
                <a:solidFill>
                  <a:srgbClr val="0070C0"/>
                </a:solidFill>
                <a:latin typeface="PingFang SC Semibold" panose="020B0400000000000000" charset="-122"/>
                <a:ea typeface="PingFang SC Semibold" panose="020B0400000000000000" charset="-122"/>
                <a:sym typeface="+mn-ea"/>
              </a:rPr>
              <a:t>node embedding </a:t>
            </a:r>
            <a:endParaRPr lang="en-US" sz="1200" b="1">
              <a:solidFill>
                <a:srgbClr val="0070C0"/>
              </a:solidFill>
              <a:latin typeface="PingFang SC Semibold" panose="020B0400000000000000" charset="-122"/>
              <a:ea typeface="PingFang SC Semibold" panose="020B0400000000000000" charset="-122"/>
            </a:endParaRPr>
          </a:p>
          <a:p>
            <a:pPr algn="ctr"/>
            <a:r>
              <a:rPr lang="en-US" sz="1200">
                <a:solidFill>
                  <a:srgbClr val="0070C0"/>
                </a:solidFill>
              </a:rPr>
              <a:t>(spatial-temporal vector in higher dimension)</a:t>
            </a:r>
            <a:endParaRPr lang="en-US" sz="1200">
              <a:solidFill>
                <a:srgbClr val="0070C0"/>
              </a:solidFill>
            </a:endParaRPr>
          </a:p>
        </p:txBody>
      </p:sp>
      <p:sp>
        <p:nvSpPr>
          <p:cNvPr id="15" name="Text Box 14"/>
          <p:cNvSpPr txBox="1"/>
          <p:nvPr/>
        </p:nvSpPr>
        <p:spPr>
          <a:xfrm rot="18840000">
            <a:off x="9813290" y="6214745"/>
            <a:ext cx="1085215" cy="368300"/>
          </a:xfrm>
          <a:prstGeom prst="rect">
            <a:avLst/>
          </a:prstGeom>
          <a:noFill/>
        </p:spPr>
        <p:txBody>
          <a:bodyPr wrap="square" rtlCol="0">
            <a:spAutoFit/>
          </a:bodyPr>
          <a:p>
            <a:r>
              <a:rPr lang="en-US" sz="900">
                <a:solidFill>
                  <a:srgbClr val="0070C0"/>
                </a:solidFill>
              </a:rPr>
              <a:t>weighted by attention scores</a:t>
            </a:r>
            <a:endParaRPr lang="en-US" sz="900">
              <a:solidFill>
                <a:srgbClr val="0070C0"/>
              </a:solidFill>
            </a:endParaRPr>
          </a:p>
        </p:txBody>
      </p:sp>
      <p:sp>
        <p:nvSpPr>
          <p:cNvPr id="17" name="Rectangles 16"/>
          <p:cNvSpPr/>
          <p:nvPr/>
        </p:nvSpPr>
        <p:spPr>
          <a:xfrm>
            <a:off x="7625715" y="4108450"/>
            <a:ext cx="1604010" cy="92710"/>
          </a:xfrm>
          <a:prstGeom prst="rect">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rgbClr val="00B050"/>
              </a:solidFill>
            </a:endParaRPr>
          </a:p>
        </p:txBody>
      </p:sp>
      <p:sp>
        <p:nvSpPr>
          <p:cNvPr id="18" name="Text Box 17"/>
          <p:cNvSpPr txBox="1"/>
          <p:nvPr/>
        </p:nvSpPr>
        <p:spPr>
          <a:xfrm>
            <a:off x="9812020" y="3830320"/>
            <a:ext cx="1985010" cy="414020"/>
          </a:xfrm>
          <a:prstGeom prst="rect">
            <a:avLst/>
          </a:prstGeom>
          <a:noFill/>
        </p:spPr>
        <p:txBody>
          <a:bodyPr wrap="square" rtlCol="0">
            <a:spAutoFit/>
          </a:bodyPr>
          <a:p>
            <a:r>
              <a:rPr lang="en-US" altLang="en-US" sz="700">
                <a:solidFill>
                  <a:srgbClr val="92D050"/>
                </a:solidFill>
              </a:rPr>
              <a:t>perform attention-guided message propagation from neighbors, producing a spatiotemporal embedding for each node.</a:t>
            </a:r>
            <a:endParaRPr lang="en-US" altLang="en-US" sz="700">
              <a:solidFill>
                <a:srgbClr val="92D050"/>
              </a:solidFill>
            </a:endParaRPr>
          </a:p>
        </p:txBody>
      </p:sp>
      <p:cxnSp>
        <p:nvCxnSpPr>
          <p:cNvPr id="19" name="Straight Arrow Connector 18"/>
          <p:cNvCxnSpPr/>
          <p:nvPr/>
        </p:nvCxnSpPr>
        <p:spPr>
          <a:xfrm>
            <a:off x="9399270" y="4152265"/>
            <a:ext cx="412750" cy="0"/>
          </a:xfrm>
          <a:prstGeom prst="straightConnector1">
            <a:avLst/>
          </a:prstGeom>
          <a:ln>
            <a:solidFill>
              <a:srgbClr val="92D050"/>
            </a:solidFill>
            <a:tailEnd type="arrow"/>
          </a:ln>
        </p:spPr>
        <p:style>
          <a:lnRef idx="2">
            <a:schemeClr val="accent1"/>
          </a:lnRef>
          <a:fillRef idx="0">
            <a:srgbClr val="FFFFFF"/>
          </a:fillRef>
          <a:effectRef idx="0">
            <a:srgbClr val="FFFFFF"/>
          </a:effectRef>
          <a:fontRef idx="minor">
            <a:schemeClr val="tx1"/>
          </a:fontRef>
        </p:style>
      </p:cxnSp>
      <p:sp>
        <p:nvSpPr>
          <p:cNvPr id="20" name="Cube 19"/>
          <p:cNvSpPr/>
          <p:nvPr/>
        </p:nvSpPr>
        <p:spPr>
          <a:xfrm>
            <a:off x="7840980" y="4469130"/>
            <a:ext cx="592455" cy="1035685"/>
          </a:xfrm>
          <a:prstGeom prst="cube">
            <a:avLst>
              <a:gd name="adj" fmla="val 76330"/>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sz="1400"/>
          </a:p>
        </p:txBody>
      </p:sp>
      <p:sp>
        <p:nvSpPr>
          <p:cNvPr id="21" name="Text Box 20"/>
          <p:cNvSpPr txBox="1"/>
          <p:nvPr/>
        </p:nvSpPr>
        <p:spPr>
          <a:xfrm rot="18900000">
            <a:off x="7924800" y="4788535"/>
            <a:ext cx="546735" cy="247650"/>
          </a:xfrm>
          <a:prstGeom prst="rect">
            <a:avLst/>
          </a:prstGeom>
          <a:noFill/>
        </p:spPr>
        <p:txBody>
          <a:bodyPr wrap="square" rtlCol="0">
            <a:noAutofit/>
          </a:bodyPr>
          <a:p>
            <a:r>
              <a:rPr lang="en-US" sz="950">
                <a:solidFill>
                  <a:schemeClr val="bg1"/>
                </a:solidFill>
              </a:rPr>
              <a:t>Linear Layer</a:t>
            </a:r>
            <a:endParaRPr lang="en-US" sz="950">
              <a:solidFill>
                <a:schemeClr val="bg1"/>
              </a:solidFill>
            </a:endParaRPr>
          </a:p>
        </p:txBody>
      </p:sp>
      <p:sp>
        <p:nvSpPr>
          <p:cNvPr id="22" name="Right Arrow 21"/>
          <p:cNvSpPr/>
          <p:nvPr/>
        </p:nvSpPr>
        <p:spPr>
          <a:xfrm>
            <a:off x="8739505" y="4995545"/>
            <a:ext cx="699770" cy="197485"/>
          </a:xfrm>
          <a:prstGeom prst="rightArrow">
            <a:avLst>
              <a:gd name="adj1" fmla="val 50000"/>
              <a:gd name="adj2" fmla="val 97106"/>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3" name="Text Box 22"/>
          <p:cNvSpPr txBox="1"/>
          <p:nvPr/>
        </p:nvSpPr>
        <p:spPr>
          <a:xfrm>
            <a:off x="6697980" y="4439920"/>
            <a:ext cx="1161415" cy="429895"/>
          </a:xfrm>
          <a:prstGeom prst="rect">
            <a:avLst/>
          </a:prstGeom>
          <a:noFill/>
        </p:spPr>
        <p:txBody>
          <a:bodyPr wrap="square" rtlCol="0">
            <a:spAutoFit/>
          </a:bodyPr>
          <a:p>
            <a:pPr algn="ctr"/>
            <a:r>
              <a:rPr lang="en-US" sz="1100" b="1">
                <a:solidFill>
                  <a:srgbClr val="0070C0"/>
                </a:solidFill>
                <a:latin typeface="PingFang SC Semibold" panose="020B0400000000000000" charset="-122"/>
                <a:ea typeface="PingFang SC Semibold" panose="020B0400000000000000" charset="-122"/>
              </a:rPr>
              <a:t>edge features</a:t>
            </a:r>
            <a:endParaRPr lang="en-US" sz="1100">
              <a:solidFill>
                <a:srgbClr val="0070C0"/>
              </a:solidFill>
            </a:endParaRPr>
          </a:p>
          <a:p>
            <a:pPr algn="ctr"/>
            <a:r>
              <a:rPr lang="en-US" sz="1100">
                <a:solidFill>
                  <a:srgbClr val="0070C0"/>
                </a:solidFill>
              </a:rPr>
              <a:t>(1-d plv scalar)</a:t>
            </a:r>
            <a:endParaRPr lang="en-US" sz="1100">
              <a:solidFill>
                <a:srgbClr val="0070C0"/>
              </a:solidFill>
            </a:endParaRPr>
          </a:p>
        </p:txBody>
      </p:sp>
      <p:sp>
        <p:nvSpPr>
          <p:cNvPr id="24" name="Right Arrow 23"/>
          <p:cNvSpPr/>
          <p:nvPr/>
        </p:nvSpPr>
        <p:spPr>
          <a:xfrm>
            <a:off x="7056120" y="4995545"/>
            <a:ext cx="591820" cy="197485"/>
          </a:xfrm>
          <a:prstGeom prst="rightArrow">
            <a:avLst>
              <a:gd name="adj1" fmla="val 50000"/>
              <a:gd name="adj2" fmla="val 97106"/>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Text Box 24"/>
          <p:cNvSpPr txBox="1"/>
          <p:nvPr/>
        </p:nvSpPr>
        <p:spPr>
          <a:xfrm rot="18840000">
            <a:off x="7810500" y="5180330"/>
            <a:ext cx="1005840" cy="337185"/>
          </a:xfrm>
          <a:prstGeom prst="rect">
            <a:avLst/>
          </a:prstGeom>
          <a:noFill/>
        </p:spPr>
        <p:txBody>
          <a:bodyPr wrap="square" rtlCol="0">
            <a:spAutoFit/>
          </a:bodyPr>
          <a:p>
            <a:r>
              <a:rPr lang="en-US" sz="800">
                <a:solidFill>
                  <a:srgbClr val="0070C0"/>
                </a:solidFill>
              </a:rPr>
              <a:t>raw message + </a:t>
            </a:r>
            <a:r>
              <a:rPr lang="en-US" sz="800">
                <a:solidFill>
                  <a:srgbClr val="0070C0"/>
                </a:solidFill>
                <a:latin typeface="Apple LiGothic" charset="0"/>
                <a:cs typeface="Apple LiGothic" charset="0"/>
              </a:rPr>
              <a:t>Δ</a:t>
            </a:r>
            <a:r>
              <a:rPr lang="en-US" sz="800">
                <a:solidFill>
                  <a:srgbClr val="0070C0"/>
                </a:solidFill>
              </a:rPr>
              <a:t>t encoding</a:t>
            </a:r>
            <a:endParaRPr lang="en-US" sz="800">
              <a:solidFill>
                <a:srgbClr val="0070C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5487670" cy="705485"/>
          </a:xfrm>
        </p:spPr>
        <p:txBody>
          <a:bodyPr/>
          <a:p>
            <a:r>
              <a:rPr lang="en-US">
                <a:sym typeface="+mn-ea"/>
              </a:rPr>
              <a:t>TGN Model Overview</a:t>
            </a:r>
            <a:endParaRPr lang="en-US"/>
          </a:p>
        </p:txBody>
      </p:sp>
      <p:sp>
        <p:nvSpPr>
          <p:cNvPr id="3" name="Content Placeholder 2"/>
          <p:cNvSpPr>
            <a:spLocks noGrp="1"/>
          </p:cNvSpPr>
          <p:nvPr>
            <p:ph idx="1"/>
            <p:custDataLst>
              <p:tags r:id="rId2"/>
            </p:custDataLst>
          </p:nvPr>
        </p:nvSpPr>
        <p:spPr>
          <a:xfrm>
            <a:off x="608330" y="1490345"/>
            <a:ext cx="6269990" cy="5170805"/>
          </a:xfrm>
        </p:spPr>
        <p:txBody>
          <a:bodyPr>
            <a:normAutofit lnSpcReduction="10000"/>
          </a:bodyPr>
          <a:p>
            <a:r>
              <a:rPr lang="en-US" altLang="en-US">
                <a:solidFill>
                  <a:schemeClr val="tx1"/>
                </a:solidFill>
              </a:rPr>
              <a:t>‘TGNClassifier’ class</a:t>
            </a:r>
            <a:endParaRPr lang="en-US" altLang="en-US">
              <a:solidFill>
                <a:schemeClr val="tx1"/>
              </a:solidFill>
            </a:endParaRPr>
          </a:p>
          <a:p>
            <a:pPr marL="0" indent="0">
              <a:buFont typeface="Wingdings" panose="05000000000000000000" charset="0"/>
              <a:buNone/>
            </a:pPr>
            <a:r>
              <a:rPr lang="en-US" altLang="en-US">
                <a:sym typeface="+mn-ea"/>
              </a:rPr>
              <a:t>  -&gt; </a:t>
            </a:r>
            <a:r>
              <a:rPr lang="en-US" altLang="en-US">
                <a:sym typeface="+mn-ea"/>
              </a:rPr>
              <a:t>implement the top-level TGN model for motor imagery prediction based on EEG temporal graphs;</a:t>
            </a:r>
            <a:endParaRPr lang="en-US" altLang="en-US">
              <a:sym typeface="+mn-ea"/>
            </a:endParaRPr>
          </a:p>
          <a:p>
            <a:pPr marL="0" indent="0">
              <a:buFont typeface="Wingdings" panose="05000000000000000000" charset="0"/>
              <a:buNone/>
            </a:pPr>
            <a:r>
              <a:rPr lang="en-US" altLang="en-US">
                <a:sym typeface="+mn-ea"/>
              </a:rPr>
              <a:t>  -&gt; ‘__init__’ func: 1) set up the memory module to track temporal states of each node; 2) use GraphAttentionEmbedding module to encode node memory features into attention-based node embeddings; 3) add a linear classifier to map graph-level features to final graph predictions.</a:t>
            </a:r>
            <a:endParaRPr lang="en-US" altLang="en-US">
              <a:sym typeface="+mn-ea"/>
            </a:endParaRPr>
          </a:p>
          <a:p>
            <a:pPr marL="0" indent="0">
              <a:buFont typeface="Wingdings" panose="05000000000000000000" charset="0"/>
              <a:buNone/>
            </a:pPr>
            <a:r>
              <a:rPr lang="en-US" altLang="en-US">
                <a:sym typeface="+mn-ea"/>
              </a:rPr>
              <a:t>  -&gt; ‘forward’ func: 1) </a:t>
            </a:r>
            <a:r>
              <a:rPr lang="en-US" altLang="en-US">
                <a:solidFill>
                  <a:schemeClr val="tx1">
                    <a:lumMod val="65000"/>
                    <a:lumOff val="35000"/>
                  </a:schemeClr>
                </a:solidFill>
                <a:sym typeface="+mn-ea"/>
              </a:rPr>
              <a:t>apply global mean pooling to get a graph-level vector; 2) predict class ‘L’ or ‘R’ using the final linear layer.</a:t>
            </a:r>
            <a:endParaRPr lang="en-US" altLang="en-US">
              <a:solidFill>
                <a:schemeClr val="tx1">
                  <a:lumMod val="65000"/>
                  <a:lumOff val="35000"/>
                </a:schemeClr>
              </a:solidFill>
              <a:sym typeface="+mn-ea"/>
            </a:endParaRPr>
          </a:p>
        </p:txBody>
      </p:sp>
      <p:sp>
        <p:nvSpPr>
          <p:cNvPr id="8" name="Cube 7"/>
          <p:cNvSpPr/>
          <p:nvPr/>
        </p:nvSpPr>
        <p:spPr>
          <a:xfrm>
            <a:off x="7558405" y="3990340"/>
            <a:ext cx="901065" cy="2327910"/>
          </a:xfrm>
          <a:prstGeom prst="cube">
            <a:avLst>
              <a:gd name="adj" fmla="val 76330"/>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400"/>
              <a:t>        </a:t>
            </a:r>
            <a:endParaRPr lang="en-US" sz="1400"/>
          </a:p>
        </p:txBody>
      </p:sp>
      <p:sp>
        <p:nvSpPr>
          <p:cNvPr id="12" name="Text Box 11"/>
          <p:cNvSpPr txBox="1"/>
          <p:nvPr/>
        </p:nvSpPr>
        <p:spPr>
          <a:xfrm rot="18900000">
            <a:off x="7732395" y="4890770"/>
            <a:ext cx="935990" cy="553085"/>
          </a:xfrm>
          <a:prstGeom prst="rect">
            <a:avLst/>
          </a:prstGeom>
          <a:noFill/>
        </p:spPr>
        <p:txBody>
          <a:bodyPr wrap="square" rtlCol="0">
            <a:spAutoFit/>
          </a:bodyPr>
          <a:p>
            <a:pPr algn="ctr"/>
            <a:r>
              <a:rPr lang="en-US" sz="1000">
                <a:solidFill>
                  <a:schemeClr val="bg1"/>
                </a:solidFill>
              </a:rPr>
              <a:t>Global Mean </a:t>
            </a:r>
            <a:r>
              <a:rPr lang="en-US" sz="1000">
                <a:solidFill>
                  <a:schemeClr val="bg1"/>
                </a:solidFill>
              </a:rPr>
              <a:t>Pooling Layer </a:t>
            </a:r>
            <a:endParaRPr lang="en-US" sz="1000">
              <a:solidFill>
                <a:schemeClr val="bg1"/>
              </a:solidFill>
            </a:endParaRPr>
          </a:p>
        </p:txBody>
      </p:sp>
      <p:sp>
        <p:nvSpPr>
          <p:cNvPr id="5" name="Cube 4"/>
          <p:cNvSpPr/>
          <p:nvPr/>
        </p:nvSpPr>
        <p:spPr>
          <a:xfrm>
            <a:off x="9754870" y="3990340"/>
            <a:ext cx="901065" cy="2327910"/>
          </a:xfrm>
          <a:prstGeom prst="cube">
            <a:avLst>
              <a:gd name="adj" fmla="val 76330"/>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sz="1400"/>
          </a:p>
        </p:txBody>
      </p:sp>
      <p:sp>
        <p:nvSpPr>
          <p:cNvPr id="7" name="Text Box 6"/>
          <p:cNvSpPr txBox="1"/>
          <p:nvPr/>
        </p:nvSpPr>
        <p:spPr>
          <a:xfrm rot="18900000">
            <a:off x="9975850" y="4897120"/>
            <a:ext cx="771525" cy="553085"/>
          </a:xfrm>
          <a:prstGeom prst="rect">
            <a:avLst/>
          </a:prstGeom>
          <a:noFill/>
        </p:spPr>
        <p:txBody>
          <a:bodyPr wrap="square" rtlCol="0">
            <a:spAutoFit/>
          </a:bodyPr>
          <a:p>
            <a:pPr algn="ctr"/>
            <a:r>
              <a:rPr lang="en-US" sz="1000">
                <a:solidFill>
                  <a:schemeClr val="bg1"/>
                </a:solidFill>
              </a:rPr>
              <a:t>Linear Classifier Layer </a:t>
            </a:r>
            <a:endParaRPr lang="en-US" sz="1000">
              <a:solidFill>
                <a:schemeClr val="bg1"/>
              </a:solidFill>
            </a:endParaRPr>
          </a:p>
        </p:txBody>
      </p:sp>
      <p:sp>
        <p:nvSpPr>
          <p:cNvPr id="13" name="Right Arrow 12"/>
          <p:cNvSpPr/>
          <p:nvPr/>
        </p:nvSpPr>
        <p:spPr>
          <a:xfrm>
            <a:off x="6842760" y="5271135"/>
            <a:ext cx="591820" cy="197485"/>
          </a:xfrm>
          <a:prstGeom prst="rightArrow">
            <a:avLst>
              <a:gd name="adj1" fmla="val 50000"/>
              <a:gd name="adj2" fmla="val 97106"/>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Text Box 13"/>
          <p:cNvSpPr txBox="1"/>
          <p:nvPr/>
        </p:nvSpPr>
        <p:spPr>
          <a:xfrm>
            <a:off x="6330950" y="4785360"/>
            <a:ext cx="1445895" cy="460375"/>
          </a:xfrm>
          <a:prstGeom prst="rect">
            <a:avLst/>
          </a:prstGeom>
          <a:noFill/>
        </p:spPr>
        <p:txBody>
          <a:bodyPr wrap="square" rtlCol="0">
            <a:spAutoFit/>
          </a:bodyPr>
          <a:p>
            <a:pPr algn="ctr"/>
            <a:r>
              <a:rPr lang="en-US" sz="1200" b="1">
                <a:solidFill>
                  <a:srgbClr val="0070C0"/>
                </a:solidFill>
                <a:latin typeface="PingFang SC Semibold" panose="020B0400000000000000" charset="-122"/>
                <a:ea typeface="PingFang SC Semibold" panose="020B0400000000000000" charset="-122"/>
                <a:sym typeface="+mn-ea"/>
              </a:rPr>
              <a:t>node       embedding</a:t>
            </a:r>
            <a:endParaRPr lang="en-US" sz="1200">
              <a:solidFill>
                <a:srgbClr val="0070C0"/>
              </a:solidFill>
            </a:endParaRPr>
          </a:p>
        </p:txBody>
      </p:sp>
      <p:sp>
        <p:nvSpPr>
          <p:cNvPr id="9" name="Right Arrow 8"/>
          <p:cNvSpPr/>
          <p:nvPr/>
        </p:nvSpPr>
        <p:spPr>
          <a:xfrm>
            <a:off x="8849360" y="5247005"/>
            <a:ext cx="591820" cy="197485"/>
          </a:xfrm>
          <a:prstGeom prst="rightArrow">
            <a:avLst>
              <a:gd name="adj1" fmla="val 50000"/>
              <a:gd name="adj2" fmla="val 97106"/>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Text Box 9"/>
          <p:cNvSpPr txBox="1"/>
          <p:nvPr/>
        </p:nvSpPr>
        <p:spPr>
          <a:xfrm>
            <a:off x="8397875" y="4417060"/>
            <a:ext cx="1445895" cy="645160"/>
          </a:xfrm>
          <a:prstGeom prst="rect">
            <a:avLst/>
          </a:prstGeom>
          <a:noFill/>
        </p:spPr>
        <p:txBody>
          <a:bodyPr wrap="square" rtlCol="0">
            <a:spAutoFit/>
          </a:bodyPr>
          <a:p>
            <a:pPr algn="ctr"/>
            <a:r>
              <a:rPr lang="en-US" sz="1200" b="1">
                <a:solidFill>
                  <a:srgbClr val="0070C0"/>
                </a:solidFill>
                <a:latin typeface="PingFang SC Semibold" panose="020B0400000000000000" charset="-122"/>
                <a:ea typeface="PingFang SC Semibold" panose="020B0400000000000000" charset="-122"/>
                <a:sym typeface="+mn-ea"/>
              </a:rPr>
              <a:t>one graph-level representation (vector)</a:t>
            </a:r>
            <a:endParaRPr lang="en-US" sz="1200">
              <a:solidFill>
                <a:srgbClr val="0070C0"/>
              </a:solidFill>
            </a:endParaRPr>
          </a:p>
        </p:txBody>
      </p:sp>
      <p:sp>
        <p:nvSpPr>
          <p:cNvPr id="11" name="Right Arrow 10"/>
          <p:cNvSpPr/>
          <p:nvPr/>
        </p:nvSpPr>
        <p:spPr>
          <a:xfrm>
            <a:off x="11107420" y="5247005"/>
            <a:ext cx="591820" cy="197485"/>
          </a:xfrm>
          <a:prstGeom prst="rightArrow">
            <a:avLst>
              <a:gd name="adj1" fmla="val 50000"/>
              <a:gd name="adj2" fmla="val 97106"/>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Text Box 14"/>
          <p:cNvSpPr txBox="1"/>
          <p:nvPr/>
        </p:nvSpPr>
        <p:spPr>
          <a:xfrm>
            <a:off x="10655935" y="4443095"/>
            <a:ext cx="1445895" cy="645160"/>
          </a:xfrm>
          <a:prstGeom prst="rect">
            <a:avLst/>
          </a:prstGeom>
          <a:noFill/>
        </p:spPr>
        <p:txBody>
          <a:bodyPr wrap="square" rtlCol="0">
            <a:spAutoFit/>
          </a:bodyPr>
          <a:p>
            <a:pPr algn="ctr"/>
            <a:r>
              <a:rPr lang="en-US" sz="1200" b="1">
                <a:solidFill>
                  <a:srgbClr val="0070C0"/>
                </a:solidFill>
                <a:latin typeface="PingFang SC Semibold" panose="020B0400000000000000" charset="-122"/>
                <a:ea typeface="PingFang SC Semibold" panose="020B0400000000000000" charset="-122"/>
                <a:sym typeface="+mn-ea"/>
              </a:rPr>
              <a:t>binary prediction (‘L’ or ‘R’ motor imagery)</a:t>
            </a:r>
            <a:endParaRPr lang="en-US" sz="1200">
              <a:solidFill>
                <a:srgbClr val="0070C0"/>
              </a:solidFill>
            </a:endParaRPr>
          </a:p>
        </p:txBody>
      </p:sp>
      <p:pic>
        <p:nvPicPr>
          <p:cNvPr id="6" name="Picture 5" descr="Screenshot 2025-08-11 at 21.26.12"/>
          <p:cNvPicPr>
            <a:picLocks noChangeAspect="1"/>
          </p:cNvPicPr>
          <p:nvPr/>
        </p:nvPicPr>
        <p:blipFill>
          <a:blip r:embed="rId3"/>
          <a:stretch>
            <a:fillRect/>
          </a:stretch>
        </p:blipFill>
        <p:spPr>
          <a:xfrm>
            <a:off x="6894195" y="1490345"/>
            <a:ext cx="4906645" cy="23945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35" y="133305"/>
            <a:ext cx="12192000" cy="686694"/>
          </a:xfrm>
        </p:spPr>
        <p:txBody>
          <a:bodyPr>
            <a:noAutofit/>
          </a:bodyPr>
          <a:lstStyle/>
          <a:p>
            <a:pPr algn="l"/>
            <a:r>
              <a:rPr lang="en-US" altLang="en-US" sz="2800" i="0">
                <a:effectLst/>
                <a:latin typeface="+mn-lt"/>
              </a:rPr>
              <a:t>Auto-Adaptive Model for Longitudinal Motor Imagery Decoding in Amyotrophic Lateral Sclerosis</a:t>
            </a:r>
            <a:endParaRPr lang="en-US" altLang="en-US" sz="2800" i="0">
              <a:effectLst/>
              <a:latin typeface="+mn-lt"/>
            </a:endParaRPr>
          </a:p>
        </p:txBody>
      </p:sp>
      <p:sp>
        <p:nvSpPr>
          <p:cNvPr id="4" name="Slide Number Placeholder 3"/>
          <p:cNvSpPr>
            <a:spLocks noGrp="1"/>
          </p:cNvSpPr>
          <p:nvPr>
            <p:ph type="sldNum" sz="quarter" idx="12"/>
          </p:nvPr>
        </p:nvSpPr>
        <p:spPr/>
        <p:txBody>
          <a:bodyPr/>
          <a:lstStyle/>
          <a:p>
            <a:fld id="{07CE569E-9B7C-4CB9-AB80-C0841F922CFF}" type="slidenum">
              <a:rPr lang="en-US" smtClean="0"/>
            </a:fld>
            <a:endParaRPr lang="en-US"/>
          </a:p>
        </p:txBody>
      </p:sp>
      <p:graphicFrame>
        <p:nvGraphicFramePr>
          <p:cNvPr id="6" name="Table 6"/>
          <p:cNvGraphicFramePr>
            <a:graphicFrameLocks noGrp="1"/>
          </p:cNvGraphicFramePr>
          <p:nvPr/>
        </p:nvGraphicFramePr>
        <p:xfrm>
          <a:off x="198408" y="937846"/>
          <a:ext cx="11783695" cy="5398135"/>
        </p:xfrm>
        <a:graphic>
          <a:graphicData uri="http://schemas.openxmlformats.org/drawingml/2006/table">
            <a:tbl>
              <a:tblPr firstRow="1" bandRow="1">
                <a:tableStyleId>{5C22544A-7EE6-4342-B048-85BDC9FD1C3A}</a:tableStyleId>
              </a:tblPr>
              <a:tblGrid>
                <a:gridCol w="1301208"/>
                <a:gridCol w="10482475"/>
              </a:tblGrid>
              <a:tr h="669745">
                <a:tc>
                  <a:txBody>
                    <a:bodyPr/>
                    <a:lstStyle/>
                    <a:p>
                      <a:r>
                        <a:rPr lang="en-GB" sz="800" b="0"/>
                        <a:t>Research Questions/</a:t>
                      </a:r>
                      <a:endParaRPr lang="en-GB" sz="800" b="0"/>
                    </a:p>
                    <a:p>
                      <a:r>
                        <a:rPr lang="en-GB" sz="800" b="0"/>
                        <a:t>Gaps/</a:t>
                      </a:r>
                      <a:endParaRPr lang="en-GB" sz="800" b="0"/>
                    </a:p>
                    <a:p>
                      <a:r>
                        <a:rPr lang="en-GB" sz="800" b="0"/>
                        <a:t>Motivation</a:t>
                      </a:r>
                      <a:endParaRPr lang="en-GB" sz="800" b="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800" b="0"/>
                        <a:t>Because the ALS is a progressive neuromuscular disease, the motor neurons will gradually degenerate as the disease progesses, resulting in the cortical reconfiguration. The EEG non-stationarity is the key obstacle limiting BCIs development in clinical settings for ALS patients, because the covariate change in training and testing data will lead to a large reduction of prediction accuracy over time. </a:t>
                      </a:r>
                      <a:endParaRPr lang="en-US" altLang="en-US" sz="800" b="0"/>
                    </a:p>
                    <a:p>
                      <a:pPr marL="0" marR="0" indent="0" algn="l" defTabSz="914400" rtl="0" eaLnBrk="1" fontAlgn="auto" latinLnBrk="0" hangingPunct="1">
                        <a:lnSpc>
                          <a:spcPct val="100000"/>
                        </a:lnSpc>
                        <a:spcBef>
                          <a:spcPts val="0"/>
                        </a:spcBef>
                        <a:spcAft>
                          <a:spcPts val="0"/>
                        </a:spcAft>
                        <a:buClrTx/>
                        <a:buSzTx/>
                        <a:buFontTx/>
                        <a:buNone/>
                        <a:defRPr/>
                      </a:pPr>
                      <a:r>
                        <a:rPr lang="en-US" altLang="en-US" sz="800" b="0"/>
                        <a:t>Therefore, the models need to be </a:t>
                      </a:r>
                      <a:r>
                        <a:rPr lang="en-US" altLang="en-US" sz="800" b="0">
                          <a:solidFill>
                            <a:schemeClr val="bg1"/>
                          </a:solidFill>
                        </a:rPr>
                        <a:t>retrained </a:t>
                      </a:r>
                      <a:r>
                        <a:rPr lang="en-US" altLang="en-US" sz="800" b="0"/>
                        <a:t>upon every sessions, but the</a:t>
                      </a:r>
                      <a:r>
                        <a:rPr lang="en-US" altLang="en-US" sz="800" b="0">
                          <a:solidFill>
                            <a:schemeClr val="bg1"/>
                          </a:solidFill>
                        </a:rPr>
                        <a:t> training and recalibration</a:t>
                      </a:r>
                      <a:r>
                        <a:rPr lang="en-US" altLang="en-US" sz="800" b="0">
                          <a:solidFill>
                            <a:srgbClr val="00B050"/>
                          </a:solidFill>
                        </a:rPr>
                        <a:t> </a:t>
                      </a:r>
                      <a:r>
                        <a:rPr lang="en-US" altLang="en-US" sz="800" b="0"/>
                        <a:t>of these devices spent crucial time, making it impossible in uninterrupted, practical usage. </a:t>
                      </a:r>
                      <a:endParaRPr lang="en-US" altLang="en-US" sz="800" b="0"/>
                    </a:p>
                    <a:p>
                      <a:pPr marL="0" marR="0" indent="0" algn="l" defTabSz="914400" rtl="0" eaLnBrk="1" fontAlgn="auto" latinLnBrk="0" hangingPunct="1">
                        <a:lnSpc>
                          <a:spcPct val="100000"/>
                        </a:lnSpc>
                        <a:spcBef>
                          <a:spcPts val="0"/>
                        </a:spcBef>
                        <a:spcAft>
                          <a:spcPts val="0"/>
                        </a:spcAft>
                        <a:buClrTx/>
                        <a:buSzTx/>
                        <a:buFontTx/>
                        <a:buNone/>
                        <a:defRPr/>
                      </a:pPr>
                      <a:endParaRPr lang="en-US" altLang="en-US" sz="800" b="0"/>
                    </a:p>
                  </a:txBody>
                  <a:tcPr/>
                </a:tc>
              </a:tr>
              <a:tr h="480618">
                <a:tc>
                  <a:txBody>
                    <a:bodyPr/>
                    <a:lstStyle/>
                    <a:p>
                      <a:r>
                        <a:rPr lang="en-GB" sz="800"/>
                        <a:t>Approach to address the gap</a:t>
                      </a:r>
                      <a:endParaRPr lang="en-GB" sz="800"/>
                    </a:p>
                  </a:txBody>
                  <a:tcPr/>
                </a:tc>
                <a:tc>
                  <a:txBody>
                    <a:bodyPr/>
                    <a:lstStyle/>
                    <a:p>
                      <a:r>
                        <a:rPr lang="en-US" altLang="en-GB" sz="800"/>
                        <a:t>Regularization of parameter estimation has been wisely acknowledged to be essential in BCI research, so adaptive techniques for feature space adaptation become crucial especially when training and testing data diverge. Faller et al. had employed </a:t>
                      </a:r>
                      <a:r>
                        <a:rPr lang="en-US" altLang="en-GB" sz="800" u="sng"/>
                        <a:t>autocalibration and adaptation for ALS</a:t>
                      </a:r>
                      <a:r>
                        <a:rPr lang="en-US" altLang="en-GB" sz="800"/>
                        <a:t>, whose reserach emphasized the need for improved performance; In another study with six SCI patients, a 69.5% accuracy rate was achieved using a feedback loop for mutual learning, while the accuracy rate reduced slightly when more </a:t>
                      </a:r>
                      <a:r>
                        <a:rPr lang="en-US" altLang="en-GB" sz="800" u="sng"/>
                        <a:t>SCI patients joined in a coadaptive system</a:t>
                      </a:r>
                      <a:r>
                        <a:rPr lang="en-US" altLang="en-GB" sz="800"/>
                        <a:t>. These prior studies indicate the lack of coadaptive algorithms in ALS patients. Establishing feasibility of the coadaptive BCI in ALS patient data can contribute to the reduced expert intervention and simpler training in real world, longitudinal setting. </a:t>
                      </a:r>
                      <a:endParaRPr lang="en-US" altLang="en-GB" sz="800"/>
                    </a:p>
                  </a:txBody>
                  <a:tcPr/>
                </a:tc>
              </a:tr>
              <a:tr h="727710">
                <a:tc>
                  <a:txBody>
                    <a:bodyPr/>
                    <a:lstStyle/>
                    <a:p>
                      <a:r>
                        <a:rPr lang="en-GB" sz="800"/>
                        <a:t>Method</a:t>
                      </a:r>
                      <a:endParaRPr lang="en-GB" sz="8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GB" sz="800">
                          <a:solidFill>
                            <a:schemeClr val="tx1"/>
                          </a:solidFill>
                        </a:rPr>
                        <a:t>The Filter bank Common Spatial Pattern (FBCSP) algorithm separates the EEG signal into multiple bands. The Common Spatial Pattern extracts five optimal feature columns that maximize the separation between two classes (one vs. rest), wihch are then used to train three classifiers. The projection matrix W converts raw EEG data X into the new feature space Z, i.e. W * X -&gt; Z. </a:t>
                      </a:r>
                      <a:endParaRPr lang="en-US" altLang="en-GB"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GB" sz="800">
                          <a:solidFill>
                            <a:schemeClr val="tx1"/>
                          </a:solidFill>
                        </a:rPr>
                        <a:t>In order to adapt the non-stationarity, either the W or the classifier should be kept updating, using either the cumulative data retention method or the windowing. The overfitting caused by the increasing data complexity in </a:t>
                      </a:r>
                      <a:r>
                        <a:rPr lang="en-US" altLang="en-GB" sz="800">
                          <a:solidFill>
                            <a:schemeClr val="tx1"/>
                          </a:solidFill>
                          <a:sym typeface="+mn-ea"/>
                        </a:rPr>
                        <a:t>the cumulative data retention method can be mitigated by the windowing method. It maintains a constand data size E, and once the window is emptied, the W is retrained. A linear discriminant analysis (LDA) is used as the classifier for the windowing to separate the feature space. </a:t>
                      </a:r>
                      <a:endParaRPr lang="en-US" altLang="en-GB" sz="800">
                        <a:solidFill>
                          <a:schemeClr val="tx1"/>
                        </a:solidFill>
                      </a:endParaRPr>
                    </a:p>
                  </a:txBody>
                  <a:tcPr/>
                </a:tc>
              </a:tr>
              <a:tr h="645347">
                <a:tc>
                  <a:txBody>
                    <a:bodyPr/>
                    <a:lstStyle/>
                    <a:p>
                      <a:r>
                        <a:rPr lang="en-GB" sz="800">
                          <a:sym typeface="+mn-ea"/>
                        </a:rPr>
                        <a:t>Results</a:t>
                      </a:r>
                      <a:endParaRPr lang="en-GB" sz="800"/>
                    </a:p>
                    <a:p>
                      <a:endParaRPr lang="en-GB" sz="8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GB" sz="800" b="0">
                          <a:solidFill>
                            <a:schemeClr val="tx1"/>
                          </a:solidFill>
                          <a:latin typeface="PingFang SC" panose="020B0400000000000000" charset="-122"/>
                          <a:ea typeface="PingFang SC" panose="020B0400000000000000" charset="-122"/>
                        </a:rPr>
                        <a:t>The grid optimization process is employed to optimize the data size (E) and the window length (WL) parameters in the proposed model, ranging from 21 to 30. </a:t>
                      </a:r>
                      <a:endParaRPr lang="en-US" altLang="en-GB" sz="800" b="0">
                        <a:solidFill>
                          <a:schemeClr val="tx1"/>
                        </a:solidFill>
                        <a:latin typeface="PingFang SC" panose="020B0400000000000000" charset="-122"/>
                        <a:ea typeface="PingFang SC" panose="020B0400000000000000"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GB" sz="800" b="0">
                          <a:solidFill>
                            <a:schemeClr val="tx1"/>
                          </a:solidFill>
                          <a:latin typeface="PingFang SC" panose="020B0400000000000000" charset="-122"/>
                          <a:ea typeface="PingFang SC" panose="020B0400000000000000" charset="-122"/>
                        </a:rPr>
                        <a:t>Without updating the W or the classifier, the BCI performance decreases over time for the newer testing data. However, our adaptive model achieves classification accuracy &gt; 70% with constant performance, except two subjects, but still within reasonable bounds (4 - 9%). Eight ALS patients yield 72.6% accuracy on average, using the windowed data retention strategy. </a:t>
                      </a:r>
                      <a:endParaRPr lang="en-US" altLang="en-GB" sz="800" b="0">
                        <a:solidFill>
                          <a:schemeClr val="tx1"/>
                        </a:solidFill>
                        <a:latin typeface="PingFang SC" panose="020B0400000000000000" charset="-122"/>
                        <a:ea typeface="PingFang SC" panose="020B0400000000000000"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GB" sz="800" b="0">
                          <a:solidFill>
                            <a:schemeClr val="tx1"/>
                          </a:solidFill>
                          <a:latin typeface="PingFang SC" panose="020B0400000000000000" charset="-122"/>
                          <a:ea typeface="PingFang SC" panose="020B0400000000000000" charset="-122"/>
                        </a:rPr>
                        <a:t>The maximum mutual information suggests the top ten features can provide best classification. </a:t>
                      </a:r>
                      <a:endParaRPr lang="en-US" altLang="en-GB" sz="800" b="0">
                        <a:solidFill>
                          <a:schemeClr val="tx1"/>
                        </a:solidFill>
                        <a:latin typeface="PingFang SC" panose="020B0400000000000000" charset="-122"/>
                        <a:ea typeface="PingFang SC" panose="020B0400000000000000"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GB" sz="800">
                          <a:solidFill>
                            <a:schemeClr val="tx1"/>
                          </a:solidFill>
                          <a:latin typeface="PingFang SC" panose="020B0400000000000000" charset="-122"/>
                          <a:ea typeface="PingFang SC" panose="020B0400000000000000" charset="-122"/>
                          <a:sym typeface="+mn-ea"/>
                        </a:rPr>
                        <a:t>To simplify setup and reduce computational complexity, </a:t>
                      </a:r>
                      <a:r>
                        <a:rPr lang="en-US" altLang="en-GB" sz="800" b="0">
                          <a:solidFill>
                            <a:schemeClr val="tx1"/>
                          </a:solidFill>
                          <a:latin typeface="PingFang SC" panose="020B0400000000000000" charset="-122"/>
                          <a:ea typeface="PingFang SC" panose="020B0400000000000000" charset="-122"/>
                        </a:rPr>
                        <a:t>PCA is applied to select the top-informative electrodes to train classifiers in the adaptive model. The consistent 80% accuracy can be maintained for Subject 9 using only six electrodes among the total 22 ones. </a:t>
                      </a:r>
                      <a:endParaRPr lang="en-US" altLang="en-GB" sz="800" b="0">
                        <a:solidFill>
                          <a:schemeClr val="tx1"/>
                        </a:solidFill>
                        <a:latin typeface="PingFang SC" panose="020B0400000000000000" charset="-122"/>
                        <a:ea typeface="PingFang SC" panose="020B0400000000000000" charset="-122"/>
                      </a:endParaRPr>
                    </a:p>
                  </a:txBody>
                  <a:tcPr/>
                </a:tc>
              </a:tr>
              <a:tr h="863436">
                <a:tc>
                  <a:txBody>
                    <a:bodyPr/>
                    <a:lstStyle/>
                    <a:p>
                      <a:r>
                        <a:rPr lang="en-GB" sz="800">
                          <a:sym typeface="+mn-ea"/>
                        </a:rPr>
                        <a:t>Discussion</a:t>
                      </a:r>
                      <a:endParaRPr lang="en-GB" sz="8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Although electrode optimization does not consistently enhance optimal accuracies, and reducing electrodes may slightly decrease the overall accuracy, but </a:t>
                      </a:r>
                      <a:r>
                        <a:rPr lang="en-US" altLang="en-US" sz="800">
                          <a:solidFill>
                            <a:schemeClr val="tx1"/>
                          </a:solidFill>
                          <a:sym typeface="+mn-ea"/>
                        </a:rPr>
                        <a:t>it is still worth identifying optimal channels, because </a:t>
                      </a:r>
                      <a:r>
                        <a:rPr lang="en-US" altLang="en-US" sz="800">
                          <a:solidFill>
                            <a:schemeClr val="tx1"/>
                          </a:solidFill>
                        </a:rPr>
                        <a:t>it can improve the accuracy for lagging classes for most users and reduce complexity and setup requirements with minimal overall accuracy compormise. The electrode optimization further confirms that specific/different cortical areas are activated during different MI classes. </a:t>
                      </a:r>
                      <a:endParaRPr lang="en-US" altLang="en-US"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Compared to the state-of-the-art, our study is targeted for ALS patients, which is the only end-user group with progressive non-stationarity, leading to more robust and versatile models built in this paper. Using the popular FBCSP techniques, we provide a framework for online multi-class coadaptation </a:t>
                      </a:r>
                      <a:r>
                        <a:rPr lang="en-US" altLang="en-US" sz="800">
                          <a:solidFill>
                            <a:schemeClr val="tx1"/>
                          </a:solidFill>
                        </a:rPr>
                        <a:t>and introduce the windowing </a:t>
                      </a:r>
                      <a:r>
                        <a:rPr lang="en-US" altLang="en-GB" sz="800">
                          <a:solidFill>
                            <a:schemeClr val="tx1"/>
                          </a:solidFill>
                          <a:latin typeface="PingFang SC" panose="020B0400000000000000" charset="-122"/>
                          <a:ea typeface="PingFang SC" panose="020B0400000000000000" charset="-122"/>
                          <a:sym typeface="+mn-ea"/>
                        </a:rPr>
                        <a:t>data retention method to update Spatial Filter and Classifier. So it improves performance and robustness over time, making it possible for longitudinal clinical usage with ALS patients. </a:t>
                      </a:r>
                      <a:endParaRPr lang="en-US" altLang="en-GB" sz="800">
                        <a:solidFill>
                          <a:schemeClr val="tx1"/>
                        </a:solidFill>
                        <a:latin typeface="PingFang SC" panose="020B0400000000000000" charset="-122"/>
                        <a:ea typeface="PingFang SC" panose="020B0400000000000000" charset="-122"/>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The severity of ALS does not correlate with the classification accuracy, while the cognitive condition and age do affect SMR control and hence the </a:t>
                      </a:r>
                      <a:r>
                        <a:rPr lang="en-US" altLang="en-US" sz="800">
                          <a:solidFill>
                            <a:schemeClr val="tx1"/>
                          </a:solidFill>
                          <a:sym typeface="+mn-ea"/>
                        </a:rPr>
                        <a:t>BCI performance. </a:t>
                      </a:r>
                      <a:endParaRPr lang="en-US" altLang="en-US" sz="800">
                        <a:solidFill>
                          <a:schemeClr val="tx1"/>
                        </a:solidFill>
                      </a:endParaRPr>
                    </a:p>
                  </a:txBody>
                  <a:tcPr/>
                </a:tc>
              </a:tr>
              <a:tr h="587114">
                <a:tc>
                  <a:txBody>
                    <a:bodyPr/>
                    <a:lstStyle/>
                    <a:p>
                      <a:r>
                        <a:rPr lang="en-GB" sz="800">
                          <a:sym typeface="+mn-ea"/>
                        </a:rPr>
                        <a:t>Limitations/</a:t>
                      </a:r>
                      <a:endParaRPr lang="en-GB" sz="800"/>
                    </a:p>
                    <a:p>
                      <a:r>
                        <a:rPr lang="en-GB" sz="800">
                          <a:sym typeface="+mn-ea"/>
                        </a:rPr>
                        <a:t>Assumptions</a:t>
                      </a:r>
                      <a:endParaRPr lang="en-GB" sz="800"/>
                    </a:p>
                    <a:p>
                      <a:endParaRPr lang="en-GB" sz="8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GB" sz="800">
                          <a:latin typeface="+mn-lt"/>
                        </a:rPr>
                        <a:t>I. Online testing should be validated with ALS patients in real time. </a:t>
                      </a:r>
                      <a:endParaRPr lang="en-US" altLang="en-GB" sz="800">
                        <a:latin typeface="+mn-lt"/>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GB" sz="800">
                          <a:latin typeface="+mn-lt"/>
                        </a:rPr>
                        <a:t>II. This paper assumes that correct and incorrect trials can be identified, but could not always hold in reality. The Error Related Potentials and IMU’s can be the potential modalities to address it. </a:t>
                      </a:r>
                      <a:endParaRPr lang="en-US" altLang="en-GB" sz="800">
                        <a:latin typeface="+mn-lt"/>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GB" sz="800">
                          <a:latin typeface="+mn-lt"/>
                        </a:rPr>
                        <a:t>III. T</a:t>
                      </a:r>
                      <a:r>
                        <a:rPr lang="en-US" altLang="en-US" sz="800">
                          <a:sym typeface="+mn-ea"/>
                        </a:rPr>
                        <a:t>o drive more effective adaptation over time, t</a:t>
                      </a:r>
                      <a:r>
                        <a:rPr lang="en-US" altLang="en-US" sz="800">
                          <a:latin typeface="+mn-lt"/>
                        </a:rPr>
                        <a:t>racking Mutual Information between feature vector and correct label as an adaptation metric could be explored. </a:t>
                      </a:r>
                      <a:endParaRPr lang="en-US" altLang="en-US" sz="800">
                        <a:latin typeface="+mn-lt"/>
                      </a:endParaRPr>
                    </a:p>
                  </a:txBody>
                  <a:tcPr/>
                </a:tc>
              </a:tr>
              <a:tr h="759872">
                <a:tc>
                  <a:txBody>
                    <a:bodyPr/>
                    <a:lstStyle/>
                    <a:p>
                      <a:r>
                        <a:rPr lang="en-GB" sz="800" dirty="0"/>
                        <a:t>Conclusion</a:t>
                      </a:r>
                      <a:endParaRPr lang="en-GB" sz="800" dirty="0"/>
                    </a:p>
                  </a:txBody>
                  <a:tcPr/>
                </a:tc>
                <a:tc>
                  <a:txBody>
                    <a:bodyPr/>
                    <a:lstStyle/>
                    <a:p>
                      <a:r>
                        <a:rPr lang="en-US" altLang="en-GB" sz="800" dirty="0">
                          <a:solidFill>
                            <a:schemeClr val="tx1"/>
                          </a:solidFill>
                          <a:latin typeface="Century Gothic" panose="020B0502020202020204" pitchFamily="34" charset="0"/>
                        </a:rPr>
                        <a:t>The proposed </a:t>
                      </a:r>
                      <a:r>
                        <a:rPr lang="en-US" altLang="en-GB" sz="800" dirty="0">
                          <a:solidFill>
                            <a:schemeClr val="tx1"/>
                          </a:solidFill>
                          <a:latin typeface="Century Gothic" panose="020B0502020202020204" pitchFamily="34" charset="0"/>
                        </a:rPr>
                        <a:t>coadaptive model apply the </a:t>
                      </a:r>
                      <a:r>
                        <a:rPr lang="en-US" altLang="en-GB" sz="800" dirty="0">
                          <a:solidFill>
                            <a:srgbClr val="FF0000"/>
                          </a:solidFill>
                          <a:latin typeface="Century Gothic" panose="020B0502020202020204" pitchFamily="34" charset="0"/>
                        </a:rPr>
                        <a:t>automatic parameter tuning </a:t>
                      </a:r>
                      <a:r>
                        <a:rPr lang="en-US" altLang="en-GB" sz="800" dirty="0">
                          <a:solidFill>
                            <a:schemeClr val="tx1"/>
                          </a:solidFill>
                          <a:latin typeface="Century Gothic" panose="020B0502020202020204" pitchFamily="34" charset="0"/>
                        </a:rPr>
                        <a:t>to achieve the high performance in longitudinal use without expert recalibration, enhancing the clinical applicaiton of the BCIs for ALS patientis. </a:t>
                      </a:r>
                      <a:endParaRPr lang="en-US" altLang="en-GB" sz="800" dirty="0">
                        <a:solidFill>
                          <a:schemeClr val="tx1"/>
                        </a:solidFill>
                        <a:latin typeface="Century Gothic" panose="020B0502020202020204" pitchFamily="34" charset="0"/>
                      </a:endParaRPr>
                    </a:p>
                    <a:p>
                      <a:endParaRPr lang="en-US" altLang="en-GB" sz="800" dirty="0">
                        <a:solidFill>
                          <a:schemeClr val="tx1"/>
                        </a:solidFill>
                        <a:latin typeface="Century Gothic" panose="020B0502020202020204" pitchFamily="34" charset="0"/>
                      </a:endParaRPr>
                    </a:p>
                    <a:p>
                      <a:r>
                        <a:rPr lang="en-US" altLang="en-GB" sz="800" dirty="0">
                          <a:solidFill>
                            <a:schemeClr val="tx1"/>
                          </a:solidFill>
                          <a:latin typeface="Century Gothic" panose="020B0502020202020204" pitchFamily="34" charset="0"/>
                        </a:rPr>
                        <a:t>Two dimensions of redundancy in this model: </a:t>
                      </a:r>
                      <a:endParaRPr lang="en-US" altLang="en-GB" sz="800" dirty="0">
                        <a:solidFill>
                          <a:schemeClr val="tx1"/>
                        </a:solidFill>
                        <a:latin typeface="Century Gothic" panose="020B0502020202020204" pitchFamily="34" charset="0"/>
                      </a:endParaRPr>
                    </a:p>
                    <a:p>
                      <a:r>
                        <a:rPr lang="en-US" altLang="en-GB" sz="800" dirty="0">
                          <a:solidFill>
                            <a:schemeClr val="tx1"/>
                          </a:solidFill>
                          <a:latin typeface="Century Gothic" panose="020B0502020202020204" pitchFamily="34" charset="0"/>
                        </a:rPr>
                        <a:t>(1) remove less irrelevant frequency bands; (2) reduce the number of electrodes. </a:t>
                      </a:r>
                      <a:endParaRPr lang="en-US" altLang="en-GB" sz="800" dirty="0">
                        <a:solidFill>
                          <a:schemeClr val="tx1"/>
                        </a:solidFill>
                        <a:latin typeface="Century Gothic" panose="020B0502020202020204" pitchFamily="34" charset="0"/>
                      </a:endParaRPr>
                    </a:p>
                    <a:p>
                      <a:endParaRPr lang="en-US" altLang="en-GB" sz="800" dirty="0">
                        <a:solidFill>
                          <a:schemeClr val="tx1"/>
                        </a:solidFill>
                        <a:latin typeface="Century Gothic" panose="020B0502020202020204" pitchFamily="34" charset="0"/>
                      </a:endParaRPr>
                    </a:p>
                    <a:p>
                      <a:r>
                        <a:rPr lang="en-US" altLang="en-GB" sz="800" dirty="0">
                          <a:solidFill>
                            <a:schemeClr val="tx1"/>
                          </a:solidFill>
                          <a:latin typeface="Century Gothic" panose="020B0502020202020204" pitchFamily="34" charset="0"/>
                        </a:rPr>
                        <a:t>Three further work directions: </a:t>
                      </a:r>
                      <a:endParaRPr lang="en-US" altLang="en-GB" sz="800" dirty="0">
                        <a:solidFill>
                          <a:schemeClr val="tx1"/>
                        </a:solidFill>
                        <a:latin typeface="Century Gothic" panose="020B0502020202020204" pitchFamily="34" charset="0"/>
                      </a:endParaRPr>
                    </a:p>
                    <a:p>
                      <a:r>
                        <a:rPr lang="en-US" altLang="en-GB" sz="800" dirty="0">
                          <a:solidFill>
                            <a:schemeClr val="tx1"/>
                          </a:solidFill>
                          <a:latin typeface="Century Gothic" panose="020B0502020202020204" pitchFamily="34" charset="0"/>
                        </a:rPr>
                        <a:t>(1) hardware implementation; (2) investigate the declining ALSFRS scores -&gt; further enhance longitudinal robustness; (3) find some supplementary data enhancing methods </a:t>
                      </a:r>
                      <a:r>
                        <a:rPr lang="en-US" altLang="en-GB" sz="800" dirty="0">
                          <a:solidFill>
                            <a:schemeClr val="tx1"/>
                          </a:solidFill>
                          <a:latin typeface="Century Gothic" panose="020B0502020202020204" pitchFamily="34" charset="0"/>
                          <a:sym typeface="+mn-ea"/>
                        </a:rPr>
                        <a:t>-&gt; achieve higher BCI performance. </a:t>
                      </a:r>
                      <a:endParaRPr lang="en-US" altLang="en-GB" sz="800" dirty="0">
                        <a:solidFill>
                          <a:schemeClr val="tx1"/>
                        </a:solidFill>
                        <a:latin typeface="Century Gothic" panose="020B0502020202020204" pitchFamily="34" charset="0"/>
                      </a:endParaRPr>
                    </a:p>
                  </a:txBody>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 name="Can 73"/>
          <p:cNvSpPr/>
          <p:nvPr/>
        </p:nvSpPr>
        <p:spPr>
          <a:xfrm rot="5400000">
            <a:off x="8129270" y="1813560"/>
            <a:ext cx="587375" cy="1105535"/>
          </a:xfrm>
          <a:prstGeom prst="can">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3" name="Can 72"/>
          <p:cNvSpPr/>
          <p:nvPr/>
        </p:nvSpPr>
        <p:spPr>
          <a:xfrm rot="5400000">
            <a:off x="5556250" y="1657350"/>
            <a:ext cx="587375" cy="1054100"/>
          </a:xfrm>
          <a:prstGeom prst="can">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3" name="Can 52"/>
          <p:cNvSpPr/>
          <p:nvPr/>
        </p:nvSpPr>
        <p:spPr>
          <a:xfrm rot="5400000">
            <a:off x="2903220" y="1638300"/>
            <a:ext cx="587375" cy="1160780"/>
          </a:xfrm>
          <a:prstGeom prst="can">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itle 1"/>
          <p:cNvSpPr>
            <a:spLocks noGrp="1"/>
          </p:cNvSpPr>
          <p:nvPr>
            <p:ph type="title"/>
            <p:custDataLst>
              <p:tags r:id="rId1"/>
            </p:custDataLst>
          </p:nvPr>
        </p:nvSpPr>
        <p:spPr/>
        <p:txBody>
          <a:bodyPr/>
          <a:p>
            <a:r>
              <a:rPr lang="en-US">
                <a:sym typeface="+mn-ea"/>
              </a:rPr>
              <a:t>TGN Model Overview</a:t>
            </a:r>
            <a:endParaRPr lang="en-US"/>
          </a:p>
        </p:txBody>
      </p:sp>
      <p:sp>
        <p:nvSpPr>
          <p:cNvPr id="8" name="Cube 7"/>
          <p:cNvSpPr/>
          <p:nvPr/>
        </p:nvSpPr>
        <p:spPr>
          <a:xfrm>
            <a:off x="7111365" y="3143250"/>
            <a:ext cx="901065" cy="2327910"/>
          </a:xfrm>
          <a:prstGeom prst="cube">
            <a:avLst>
              <a:gd name="adj" fmla="val 76330"/>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sz="1400"/>
          </a:p>
        </p:txBody>
      </p:sp>
      <p:sp>
        <p:nvSpPr>
          <p:cNvPr id="9" name="Right Arrow 8"/>
          <p:cNvSpPr/>
          <p:nvPr/>
        </p:nvSpPr>
        <p:spPr>
          <a:xfrm rot="10800000">
            <a:off x="8439785" y="3329940"/>
            <a:ext cx="591820" cy="197485"/>
          </a:xfrm>
          <a:prstGeom prst="rightArrow">
            <a:avLst>
              <a:gd name="adj1" fmla="val 50000"/>
              <a:gd name="adj2" fmla="val 97106"/>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Text Box 9"/>
          <p:cNvSpPr txBox="1"/>
          <p:nvPr/>
        </p:nvSpPr>
        <p:spPr>
          <a:xfrm>
            <a:off x="9405620" y="3178810"/>
            <a:ext cx="1379855" cy="429895"/>
          </a:xfrm>
          <a:prstGeom prst="rect">
            <a:avLst/>
          </a:prstGeom>
          <a:noFill/>
        </p:spPr>
        <p:txBody>
          <a:bodyPr wrap="square" rtlCol="0">
            <a:spAutoFit/>
          </a:bodyPr>
          <a:p>
            <a:pPr algn="ctr"/>
            <a:r>
              <a:rPr lang="en-US" sz="1100" b="1">
                <a:solidFill>
                  <a:srgbClr val="0070C0"/>
                </a:solidFill>
                <a:latin typeface="PingFang SC Semibold" panose="020B0400000000000000" charset="-122"/>
                <a:ea typeface="PingFang SC Semibold" panose="020B0400000000000000" charset="-122"/>
              </a:rPr>
              <a:t>node features</a:t>
            </a:r>
            <a:endParaRPr lang="en-US" sz="1100" b="1">
              <a:solidFill>
                <a:srgbClr val="0070C0"/>
              </a:solidFill>
              <a:latin typeface="PingFang SC Semibold" panose="020B0400000000000000" charset="-122"/>
              <a:ea typeface="PingFang SC Semibold" panose="020B0400000000000000" charset="-122"/>
            </a:endParaRPr>
          </a:p>
          <a:p>
            <a:pPr algn="ctr"/>
            <a:r>
              <a:rPr lang="en-US" sz="1100">
                <a:solidFill>
                  <a:srgbClr val="0070C0"/>
                </a:solidFill>
              </a:rPr>
              <a:t>(memory vector)</a:t>
            </a:r>
            <a:endParaRPr lang="en-US" sz="1100">
              <a:solidFill>
                <a:srgbClr val="0070C0"/>
              </a:solidFill>
            </a:endParaRPr>
          </a:p>
        </p:txBody>
      </p:sp>
      <p:sp>
        <p:nvSpPr>
          <p:cNvPr id="11" name="Text Box 10"/>
          <p:cNvSpPr txBox="1"/>
          <p:nvPr/>
        </p:nvSpPr>
        <p:spPr>
          <a:xfrm>
            <a:off x="7945755" y="4053205"/>
            <a:ext cx="1446530" cy="598805"/>
          </a:xfrm>
          <a:prstGeom prst="rect">
            <a:avLst/>
          </a:prstGeom>
          <a:noFill/>
        </p:spPr>
        <p:txBody>
          <a:bodyPr wrap="square" rtlCol="0">
            <a:spAutoFit/>
          </a:bodyPr>
          <a:p>
            <a:pPr algn="ctr"/>
            <a:r>
              <a:rPr lang="en-US" sz="1100" b="1">
                <a:solidFill>
                  <a:srgbClr val="0070C0"/>
                </a:solidFill>
                <a:latin typeface="PingFang SC Semibold" panose="020B0400000000000000" charset="-122"/>
                <a:ea typeface="PingFang SC Semibold" panose="020B0400000000000000" charset="-122"/>
              </a:rPr>
              <a:t>edge features</a:t>
            </a:r>
            <a:endParaRPr lang="en-US" sz="1100">
              <a:solidFill>
                <a:srgbClr val="0070C0"/>
              </a:solidFill>
            </a:endParaRPr>
          </a:p>
          <a:p>
            <a:pPr algn="ctr"/>
            <a:r>
              <a:rPr lang="en-US" sz="1100">
                <a:solidFill>
                  <a:srgbClr val="0070C0"/>
                </a:solidFill>
              </a:rPr>
              <a:t>(high-dim vector: message+time)</a:t>
            </a:r>
            <a:endParaRPr lang="en-US" sz="1100">
              <a:solidFill>
                <a:srgbClr val="0070C0"/>
              </a:solidFill>
            </a:endParaRPr>
          </a:p>
        </p:txBody>
      </p:sp>
      <p:sp>
        <p:nvSpPr>
          <p:cNvPr id="12" name="Text Box 11"/>
          <p:cNvSpPr txBox="1"/>
          <p:nvPr/>
        </p:nvSpPr>
        <p:spPr>
          <a:xfrm rot="18900000">
            <a:off x="7233920" y="3924300"/>
            <a:ext cx="1112520" cy="529590"/>
          </a:xfrm>
          <a:prstGeom prst="rect">
            <a:avLst/>
          </a:prstGeom>
          <a:noFill/>
        </p:spPr>
        <p:txBody>
          <a:bodyPr wrap="square" rtlCol="0">
            <a:spAutoFit/>
          </a:bodyPr>
          <a:p>
            <a:r>
              <a:rPr lang="en-US" sz="950">
                <a:solidFill>
                  <a:schemeClr val="bg1"/>
                </a:solidFill>
              </a:rPr>
              <a:t>TransformConv</a:t>
            </a:r>
            <a:endParaRPr lang="en-US" sz="950">
              <a:solidFill>
                <a:schemeClr val="bg1"/>
              </a:solidFill>
            </a:endParaRPr>
          </a:p>
          <a:p>
            <a:r>
              <a:rPr lang="en-US" sz="950">
                <a:solidFill>
                  <a:schemeClr val="bg1"/>
                </a:solidFill>
              </a:rPr>
              <a:t>     Layer </a:t>
            </a:r>
            <a:endParaRPr lang="en-US" sz="950">
              <a:solidFill>
                <a:schemeClr val="bg1"/>
              </a:solidFill>
            </a:endParaRPr>
          </a:p>
          <a:p>
            <a:r>
              <a:rPr lang="en-US" sz="950">
                <a:solidFill>
                  <a:schemeClr val="bg1"/>
                </a:solidFill>
              </a:rPr>
              <a:t>(heads =2)</a:t>
            </a:r>
            <a:endParaRPr lang="en-US" sz="950">
              <a:solidFill>
                <a:schemeClr val="bg1"/>
              </a:solidFill>
            </a:endParaRPr>
          </a:p>
        </p:txBody>
      </p:sp>
      <p:sp>
        <p:nvSpPr>
          <p:cNvPr id="13" name="Right Arrow 12"/>
          <p:cNvSpPr/>
          <p:nvPr/>
        </p:nvSpPr>
        <p:spPr>
          <a:xfrm rot="10800000">
            <a:off x="6084570" y="4606925"/>
            <a:ext cx="591820" cy="197485"/>
          </a:xfrm>
          <a:prstGeom prst="rightArrow">
            <a:avLst>
              <a:gd name="adj1" fmla="val 50000"/>
              <a:gd name="adj2" fmla="val 97106"/>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Text Box 13"/>
          <p:cNvSpPr txBox="1"/>
          <p:nvPr/>
        </p:nvSpPr>
        <p:spPr>
          <a:xfrm>
            <a:off x="5688330" y="3692525"/>
            <a:ext cx="1445895" cy="768350"/>
          </a:xfrm>
          <a:prstGeom prst="rect">
            <a:avLst/>
          </a:prstGeom>
          <a:noFill/>
        </p:spPr>
        <p:txBody>
          <a:bodyPr wrap="square" rtlCol="0">
            <a:spAutoFit/>
          </a:bodyPr>
          <a:p>
            <a:pPr algn="ctr"/>
            <a:r>
              <a:rPr lang="en-US" sz="1100" b="1">
                <a:solidFill>
                  <a:srgbClr val="0070C0"/>
                </a:solidFill>
                <a:latin typeface="PingFang SC Semibold" panose="020B0400000000000000" charset="-122"/>
                <a:ea typeface="PingFang SC Semibold" panose="020B0400000000000000" charset="-122"/>
                <a:sym typeface="+mn-ea"/>
              </a:rPr>
              <a:t>node embedding </a:t>
            </a:r>
            <a:endParaRPr lang="en-US" sz="1100" b="1">
              <a:solidFill>
                <a:srgbClr val="0070C0"/>
              </a:solidFill>
              <a:latin typeface="PingFang SC Semibold" panose="020B0400000000000000" charset="-122"/>
              <a:ea typeface="PingFang SC Semibold" panose="020B0400000000000000" charset="-122"/>
            </a:endParaRPr>
          </a:p>
          <a:p>
            <a:pPr algn="ctr"/>
            <a:r>
              <a:rPr lang="en-US" sz="1100">
                <a:solidFill>
                  <a:srgbClr val="0070C0"/>
                </a:solidFill>
              </a:rPr>
              <a:t>(spatial-temporal vector in higher dimension)</a:t>
            </a:r>
            <a:endParaRPr lang="en-US" sz="1100">
              <a:solidFill>
                <a:srgbClr val="0070C0"/>
              </a:solidFill>
            </a:endParaRPr>
          </a:p>
        </p:txBody>
      </p:sp>
      <p:sp>
        <p:nvSpPr>
          <p:cNvPr id="15" name="Text Box 14"/>
          <p:cNvSpPr txBox="1"/>
          <p:nvPr/>
        </p:nvSpPr>
        <p:spPr>
          <a:xfrm rot="18840000">
            <a:off x="7319010" y="4954905"/>
            <a:ext cx="1085215" cy="368300"/>
          </a:xfrm>
          <a:prstGeom prst="rect">
            <a:avLst/>
          </a:prstGeom>
          <a:noFill/>
        </p:spPr>
        <p:txBody>
          <a:bodyPr wrap="square" rtlCol="0">
            <a:spAutoFit/>
          </a:bodyPr>
          <a:p>
            <a:r>
              <a:rPr lang="en-US" sz="900">
                <a:solidFill>
                  <a:srgbClr val="0070C0"/>
                </a:solidFill>
              </a:rPr>
              <a:t>weighted by attention scores</a:t>
            </a:r>
            <a:endParaRPr lang="en-US" sz="900">
              <a:solidFill>
                <a:srgbClr val="0070C0"/>
              </a:solidFill>
            </a:endParaRPr>
          </a:p>
        </p:txBody>
      </p:sp>
      <p:sp>
        <p:nvSpPr>
          <p:cNvPr id="20" name="Cube 19"/>
          <p:cNvSpPr/>
          <p:nvPr/>
        </p:nvSpPr>
        <p:spPr>
          <a:xfrm>
            <a:off x="9316085" y="4112895"/>
            <a:ext cx="592455" cy="1035685"/>
          </a:xfrm>
          <a:prstGeom prst="cube">
            <a:avLst>
              <a:gd name="adj" fmla="val 76330"/>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sz="1400"/>
          </a:p>
        </p:txBody>
      </p:sp>
      <p:sp>
        <p:nvSpPr>
          <p:cNvPr id="21" name="Text Box 20"/>
          <p:cNvSpPr txBox="1"/>
          <p:nvPr/>
        </p:nvSpPr>
        <p:spPr>
          <a:xfrm rot="18900000">
            <a:off x="9399905" y="4432300"/>
            <a:ext cx="546735" cy="247650"/>
          </a:xfrm>
          <a:prstGeom prst="rect">
            <a:avLst/>
          </a:prstGeom>
          <a:noFill/>
        </p:spPr>
        <p:txBody>
          <a:bodyPr wrap="square" rtlCol="0">
            <a:noAutofit/>
          </a:bodyPr>
          <a:p>
            <a:r>
              <a:rPr lang="en-US" sz="950">
                <a:solidFill>
                  <a:schemeClr val="bg1"/>
                </a:solidFill>
              </a:rPr>
              <a:t>Linear Layer</a:t>
            </a:r>
            <a:endParaRPr lang="en-US" sz="950">
              <a:solidFill>
                <a:schemeClr val="bg1"/>
              </a:solidFill>
            </a:endParaRPr>
          </a:p>
        </p:txBody>
      </p:sp>
      <p:sp>
        <p:nvSpPr>
          <p:cNvPr id="22" name="Right Arrow 21"/>
          <p:cNvSpPr/>
          <p:nvPr/>
        </p:nvSpPr>
        <p:spPr>
          <a:xfrm rot="10800000">
            <a:off x="10130790" y="4639310"/>
            <a:ext cx="699770" cy="197485"/>
          </a:xfrm>
          <a:prstGeom prst="rightArrow">
            <a:avLst>
              <a:gd name="adj1" fmla="val 50000"/>
              <a:gd name="adj2" fmla="val 97106"/>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3" name="Text Box 22"/>
          <p:cNvSpPr txBox="1"/>
          <p:nvPr/>
        </p:nvSpPr>
        <p:spPr>
          <a:xfrm>
            <a:off x="9815830" y="4222115"/>
            <a:ext cx="1529080" cy="429895"/>
          </a:xfrm>
          <a:prstGeom prst="rect">
            <a:avLst/>
          </a:prstGeom>
          <a:noFill/>
        </p:spPr>
        <p:txBody>
          <a:bodyPr wrap="square" rtlCol="0">
            <a:spAutoFit/>
          </a:bodyPr>
          <a:p>
            <a:pPr algn="ctr"/>
            <a:r>
              <a:rPr lang="en-US" sz="1100" b="1">
                <a:solidFill>
                  <a:srgbClr val="0070C0"/>
                </a:solidFill>
                <a:latin typeface="PingFang SC Semibold" panose="020B0400000000000000" charset="-122"/>
                <a:ea typeface="PingFang SC Semibold" panose="020B0400000000000000" charset="-122"/>
              </a:rPr>
              <a:t>edge features</a:t>
            </a:r>
            <a:endParaRPr lang="en-US" sz="1100">
              <a:solidFill>
                <a:srgbClr val="0070C0"/>
              </a:solidFill>
            </a:endParaRPr>
          </a:p>
          <a:p>
            <a:pPr algn="ctr"/>
            <a:r>
              <a:rPr lang="en-US" sz="1100">
                <a:solidFill>
                  <a:srgbClr val="0070C0"/>
                </a:solidFill>
              </a:rPr>
              <a:t>(1-d plv scalar)</a:t>
            </a:r>
            <a:endParaRPr lang="en-US" sz="1100">
              <a:solidFill>
                <a:srgbClr val="0070C0"/>
              </a:solidFill>
            </a:endParaRPr>
          </a:p>
        </p:txBody>
      </p:sp>
      <p:sp>
        <p:nvSpPr>
          <p:cNvPr id="24" name="Right Arrow 23"/>
          <p:cNvSpPr/>
          <p:nvPr/>
        </p:nvSpPr>
        <p:spPr>
          <a:xfrm rot="10800000">
            <a:off x="8439785" y="4652010"/>
            <a:ext cx="591820" cy="197485"/>
          </a:xfrm>
          <a:prstGeom prst="rightArrow">
            <a:avLst>
              <a:gd name="adj1" fmla="val 50000"/>
              <a:gd name="adj2" fmla="val 97106"/>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Text Box 24"/>
          <p:cNvSpPr txBox="1"/>
          <p:nvPr/>
        </p:nvSpPr>
        <p:spPr>
          <a:xfrm rot="18840000">
            <a:off x="9285605" y="4824095"/>
            <a:ext cx="1005840" cy="337185"/>
          </a:xfrm>
          <a:prstGeom prst="rect">
            <a:avLst/>
          </a:prstGeom>
          <a:noFill/>
        </p:spPr>
        <p:txBody>
          <a:bodyPr wrap="square" rtlCol="0">
            <a:spAutoFit/>
          </a:bodyPr>
          <a:p>
            <a:r>
              <a:rPr lang="en-US" sz="800">
                <a:solidFill>
                  <a:srgbClr val="0070C0"/>
                </a:solidFill>
              </a:rPr>
              <a:t>raw message + </a:t>
            </a:r>
            <a:r>
              <a:rPr lang="en-US" sz="800">
                <a:solidFill>
                  <a:srgbClr val="0070C0"/>
                </a:solidFill>
                <a:latin typeface="Apple LiGothic" charset="0"/>
                <a:cs typeface="Apple LiGothic" charset="0"/>
              </a:rPr>
              <a:t>Δ</a:t>
            </a:r>
            <a:r>
              <a:rPr lang="en-US" sz="800">
                <a:solidFill>
                  <a:srgbClr val="0070C0"/>
                </a:solidFill>
              </a:rPr>
              <a:t>t encoding</a:t>
            </a:r>
            <a:endParaRPr lang="en-US" sz="800">
              <a:solidFill>
                <a:srgbClr val="0070C0"/>
              </a:solidFill>
            </a:endParaRPr>
          </a:p>
        </p:txBody>
      </p:sp>
      <p:sp>
        <p:nvSpPr>
          <p:cNvPr id="3" name="Cube 2"/>
          <p:cNvSpPr/>
          <p:nvPr/>
        </p:nvSpPr>
        <p:spPr>
          <a:xfrm>
            <a:off x="4652010" y="3143250"/>
            <a:ext cx="901065" cy="2327910"/>
          </a:xfrm>
          <a:prstGeom prst="cube">
            <a:avLst>
              <a:gd name="adj" fmla="val 76330"/>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sz="1400"/>
          </a:p>
        </p:txBody>
      </p:sp>
      <p:sp>
        <p:nvSpPr>
          <p:cNvPr id="4" name="Text Box 3"/>
          <p:cNvSpPr txBox="1"/>
          <p:nvPr/>
        </p:nvSpPr>
        <p:spPr>
          <a:xfrm rot="18900000">
            <a:off x="4824730" y="4048125"/>
            <a:ext cx="935990" cy="553085"/>
          </a:xfrm>
          <a:prstGeom prst="rect">
            <a:avLst/>
          </a:prstGeom>
          <a:noFill/>
        </p:spPr>
        <p:txBody>
          <a:bodyPr wrap="square" rtlCol="0">
            <a:spAutoFit/>
          </a:bodyPr>
          <a:p>
            <a:pPr algn="ctr"/>
            <a:r>
              <a:rPr lang="en-US" sz="1000">
                <a:solidFill>
                  <a:schemeClr val="bg1"/>
                </a:solidFill>
              </a:rPr>
              <a:t>Global Mean </a:t>
            </a:r>
            <a:r>
              <a:rPr lang="en-US" sz="1000">
                <a:solidFill>
                  <a:schemeClr val="bg1"/>
                </a:solidFill>
              </a:rPr>
              <a:t>Pooling Layer </a:t>
            </a:r>
            <a:endParaRPr lang="en-US" sz="1000">
              <a:solidFill>
                <a:schemeClr val="bg1"/>
              </a:solidFill>
            </a:endParaRPr>
          </a:p>
        </p:txBody>
      </p:sp>
      <p:sp>
        <p:nvSpPr>
          <p:cNvPr id="5" name="Cube 4"/>
          <p:cNvSpPr/>
          <p:nvPr/>
        </p:nvSpPr>
        <p:spPr>
          <a:xfrm>
            <a:off x="2266950" y="3143885"/>
            <a:ext cx="901065" cy="2327910"/>
          </a:xfrm>
          <a:prstGeom prst="cube">
            <a:avLst>
              <a:gd name="adj" fmla="val 76330"/>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sz="1400"/>
          </a:p>
        </p:txBody>
      </p:sp>
      <p:sp>
        <p:nvSpPr>
          <p:cNvPr id="7" name="Text Box 6"/>
          <p:cNvSpPr txBox="1"/>
          <p:nvPr/>
        </p:nvSpPr>
        <p:spPr>
          <a:xfrm rot="18900000">
            <a:off x="2487930" y="4050665"/>
            <a:ext cx="771525" cy="553085"/>
          </a:xfrm>
          <a:prstGeom prst="rect">
            <a:avLst/>
          </a:prstGeom>
          <a:noFill/>
        </p:spPr>
        <p:txBody>
          <a:bodyPr wrap="square" rtlCol="0">
            <a:spAutoFit/>
          </a:bodyPr>
          <a:p>
            <a:pPr algn="ctr"/>
            <a:r>
              <a:rPr lang="en-US" sz="1000">
                <a:solidFill>
                  <a:schemeClr val="bg1"/>
                </a:solidFill>
              </a:rPr>
              <a:t>Linear Classifier Layer </a:t>
            </a:r>
            <a:endParaRPr lang="en-US" sz="1000">
              <a:solidFill>
                <a:schemeClr val="bg1"/>
              </a:solidFill>
            </a:endParaRPr>
          </a:p>
        </p:txBody>
      </p:sp>
      <p:sp>
        <p:nvSpPr>
          <p:cNvPr id="6" name="Right Arrow 5"/>
          <p:cNvSpPr/>
          <p:nvPr/>
        </p:nvSpPr>
        <p:spPr>
          <a:xfrm rot="10800000">
            <a:off x="3652520" y="4606925"/>
            <a:ext cx="591820" cy="197485"/>
          </a:xfrm>
          <a:prstGeom prst="rightArrow">
            <a:avLst>
              <a:gd name="adj1" fmla="val 50000"/>
              <a:gd name="adj2" fmla="val 97106"/>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Text Box 15"/>
          <p:cNvSpPr txBox="1"/>
          <p:nvPr/>
        </p:nvSpPr>
        <p:spPr>
          <a:xfrm>
            <a:off x="3201035" y="4022090"/>
            <a:ext cx="1445895" cy="598805"/>
          </a:xfrm>
          <a:prstGeom prst="rect">
            <a:avLst/>
          </a:prstGeom>
          <a:noFill/>
        </p:spPr>
        <p:txBody>
          <a:bodyPr wrap="square" rtlCol="0">
            <a:spAutoFit/>
          </a:bodyPr>
          <a:p>
            <a:pPr algn="ctr"/>
            <a:r>
              <a:rPr lang="en-US" sz="1100" b="1">
                <a:solidFill>
                  <a:srgbClr val="0070C0"/>
                </a:solidFill>
                <a:latin typeface="PingFang SC Semibold" panose="020B0400000000000000" charset="-122"/>
                <a:ea typeface="PingFang SC Semibold" panose="020B0400000000000000" charset="-122"/>
                <a:sym typeface="+mn-ea"/>
              </a:rPr>
              <a:t>one graph-level representation </a:t>
            </a:r>
            <a:r>
              <a:rPr lang="en-US" sz="1100">
                <a:solidFill>
                  <a:srgbClr val="0070C0"/>
                </a:solidFill>
                <a:latin typeface="PingFang SC" panose="020B0400000000000000" charset="-122"/>
                <a:ea typeface="PingFang SC" panose="020B0400000000000000" charset="-122"/>
                <a:sym typeface="+mn-ea"/>
              </a:rPr>
              <a:t>(vector)</a:t>
            </a:r>
            <a:endParaRPr lang="en-US" sz="1100">
              <a:solidFill>
                <a:srgbClr val="0070C0"/>
              </a:solidFill>
              <a:latin typeface="PingFang SC" panose="020B0400000000000000" charset="-122"/>
              <a:ea typeface="PingFang SC" panose="020B0400000000000000" charset="-122"/>
              <a:sym typeface="+mn-ea"/>
            </a:endParaRPr>
          </a:p>
        </p:txBody>
      </p:sp>
      <p:sp>
        <p:nvSpPr>
          <p:cNvPr id="17" name="Right Arrow 16"/>
          <p:cNvSpPr/>
          <p:nvPr/>
        </p:nvSpPr>
        <p:spPr>
          <a:xfrm rot="10800000">
            <a:off x="1162685" y="4598035"/>
            <a:ext cx="591820" cy="197485"/>
          </a:xfrm>
          <a:prstGeom prst="rightArrow">
            <a:avLst>
              <a:gd name="adj1" fmla="val 50000"/>
              <a:gd name="adj2" fmla="val 97106"/>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Text Box 17"/>
          <p:cNvSpPr txBox="1"/>
          <p:nvPr/>
        </p:nvSpPr>
        <p:spPr>
          <a:xfrm>
            <a:off x="441325" y="3999230"/>
            <a:ext cx="1811655" cy="598805"/>
          </a:xfrm>
          <a:prstGeom prst="rect">
            <a:avLst/>
          </a:prstGeom>
          <a:noFill/>
        </p:spPr>
        <p:txBody>
          <a:bodyPr wrap="square" rtlCol="0">
            <a:spAutoFit/>
          </a:bodyPr>
          <a:p>
            <a:pPr algn="ctr"/>
            <a:r>
              <a:rPr lang="en-US" sz="1100" b="1">
                <a:solidFill>
                  <a:srgbClr val="0070C0"/>
                </a:solidFill>
                <a:latin typeface="PingFang SC Semibold" panose="020B0400000000000000" charset="-122"/>
                <a:ea typeface="PingFang SC Semibold" panose="020B0400000000000000" charset="-122"/>
                <a:sym typeface="+mn-ea"/>
              </a:rPr>
              <a:t>binary prediction </a:t>
            </a:r>
            <a:r>
              <a:rPr lang="en-US" sz="1100">
                <a:solidFill>
                  <a:srgbClr val="0070C0"/>
                </a:solidFill>
                <a:latin typeface="PingFang SC" panose="020B0400000000000000" charset="-122"/>
                <a:ea typeface="PingFang SC" panose="020B0400000000000000" charset="-122"/>
                <a:cs typeface="PingFang SC" panose="020B0400000000000000" charset="-122"/>
                <a:sym typeface="+mn-ea"/>
              </a:rPr>
              <a:t>(‘L’or ‘R’ motor imagery)</a:t>
            </a:r>
            <a:endParaRPr lang="en-US" sz="1100">
              <a:solidFill>
                <a:srgbClr val="0070C0"/>
              </a:solidFill>
              <a:latin typeface="PingFang SC" panose="020B0400000000000000" charset="-122"/>
              <a:ea typeface="PingFang SC" panose="020B0400000000000000" charset="-122"/>
              <a:cs typeface="PingFang SC" panose="020B0400000000000000" charset="-122"/>
              <a:sym typeface="+mn-ea"/>
            </a:endParaRPr>
          </a:p>
        </p:txBody>
      </p:sp>
      <p:sp>
        <p:nvSpPr>
          <p:cNvPr id="26" name="Text Box 25"/>
          <p:cNvSpPr txBox="1"/>
          <p:nvPr/>
        </p:nvSpPr>
        <p:spPr>
          <a:xfrm>
            <a:off x="520700" y="1896745"/>
            <a:ext cx="1884680" cy="260350"/>
          </a:xfrm>
          <a:prstGeom prst="rect">
            <a:avLst/>
          </a:prstGeom>
          <a:noFill/>
        </p:spPr>
        <p:txBody>
          <a:bodyPr wrap="square" rtlCol="0">
            <a:spAutoFit/>
          </a:bodyPr>
          <a:p>
            <a:r>
              <a:rPr lang="en-US" sz="1100" b="1">
                <a:solidFill>
                  <a:srgbClr val="0070C0"/>
                </a:solidFill>
              </a:rPr>
              <a:t>new event </a:t>
            </a:r>
            <a:r>
              <a:rPr lang="en-US" sz="1100" b="1">
                <a:solidFill>
                  <a:srgbClr val="0070C0"/>
                </a:solidFill>
                <a:latin typeface="PingFang SC Semibold" panose="020B0400000000000000" charset="-122"/>
                <a:ea typeface="PingFang SC Semibold" panose="020B0400000000000000" charset="-122"/>
              </a:rPr>
              <a:t>e</a:t>
            </a:r>
            <a:r>
              <a:rPr lang="en-US" sz="1100" b="1" baseline="-25000">
                <a:solidFill>
                  <a:srgbClr val="0070C0"/>
                </a:solidFill>
                <a:latin typeface="PingFang SC Semibold" panose="020B0400000000000000" charset="-122"/>
                <a:ea typeface="PingFang SC Semibold" panose="020B0400000000000000" charset="-122"/>
              </a:rPr>
              <a:t>ij</a:t>
            </a:r>
            <a:r>
              <a:rPr lang="en-US" sz="1100" b="1">
                <a:solidFill>
                  <a:srgbClr val="0070C0"/>
                </a:solidFill>
                <a:latin typeface="PingFang SC Semibold" panose="020B0400000000000000" charset="-122"/>
                <a:ea typeface="PingFang SC Semibold" panose="020B0400000000000000" charset="-122"/>
              </a:rPr>
              <a:t>(t)</a:t>
            </a:r>
            <a:r>
              <a:rPr lang="en-US" sz="1100" b="1">
                <a:solidFill>
                  <a:srgbClr val="0070C0"/>
                </a:solidFill>
              </a:rPr>
              <a:t> or </a:t>
            </a:r>
            <a:r>
              <a:rPr lang="en-US" sz="1100" b="1">
                <a:solidFill>
                  <a:srgbClr val="0070C0"/>
                </a:solidFill>
                <a:latin typeface="PingFang SC Semibold" panose="020B0400000000000000" charset="-122"/>
                <a:ea typeface="PingFang SC Semibold" panose="020B0400000000000000" charset="-122"/>
              </a:rPr>
              <a:t>v</a:t>
            </a:r>
            <a:r>
              <a:rPr lang="en-US" sz="1100" b="1" baseline="-25000">
                <a:solidFill>
                  <a:srgbClr val="0070C0"/>
                </a:solidFill>
                <a:latin typeface="PingFang SC Semibold" panose="020B0400000000000000" charset="-122"/>
                <a:ea typeface="PingFang SC Semibold" panose="020B0400000000000000" charset="-122"/>
              </a:rPr>
              <a:t>i</a:t>
            </a:r>
            <a:r>
              <a:rPr lang="en-US" sz="1100" b="1">
                <a:solidFill>
                  <a:srgbClr val="0070C0"/>
                </a:solidFill>
                <a:latin typeface="PingFang SC Semibold" panose="020B0400000000000000" charset="-122"/>
                <a:ea typeface="PingFang SC Semibold" panose="020B0400000000000000" charset="-122"/>
              </a:rPr>
              <a:t>(t)</a:t>
            </a:r>
            <a:endParaRPr lang="en-US" sz="1100" b="1">
              <a:solidFill>
                <a:srgbClr val="0070C0"/>
              </a:solidFill>
              <a:latin typeface="PingFang SC Semibold" panose="020B0400000000000000" charset="-122"/>
              <a:ea typeface="PingFang SC Semibold" panose="020B0400000000000000" charset="-122"/>
            </a:endParaRPr>
          </a:p>
        </p:txBody>
      </p:sp>
      <p:sp>
        <p:nvSpPr>
          <p:cNvPr id="27" name="Text Box 26"/>
          <p:cNvSpPr txBox="1"/>
          <p:nvPr/>
        </p:nvSpPr>
        <p:spPr>
          <a:xfrm>
            <a:off x="673100" y="2157095"/>
            <a:ext cx="1445895" cy="260350"/>
          </a:xfrm>
          <a:prstGeom prst="rect">
            <a:avLst/>
          </a:prstGeom>
          <a:noFill/>
        </p:spPr>
        <p:txBody>
          <a:bodyPr wrap="square" rtlCol="0">
            <a:spAutoFit/>
          </a:bodyPr>
          <a:p>
            <a:r>
              <a:rPr lang="en-US" sz="1100" b="1">
                <a:solidFill>
                  <a:srgbClr val="0070C0"/>
                </a:solidFill>
              </a:rPr>
              <a:t>past memory </a:t>
            </a:r>
            <a:r>
              <a:rPr lang="en-US" sz="1100" b="1">
                <a:solidFill>
                  <a:srgbClr val="0070C0"/>
                </a:solidFill>
                <a:latin typeface="PingFang SC Semibold" panose="020B0400000000000000" charset="-122"/>
                <a:ea typeface="PingFang SC Semibold" panose="020B0400000000000000" charset="-122"/>
              </a:rPr>
              <a:t>s</a:t>
            </a:r>
            <a:r>
              <a:rPr lang="en-US" sz="1100" b="1" baseline="-25000">
                <a:solidFill>
                  <a:srgbClr val="0070C0"/>
                </a:solidFill>
                <a:latin typeface="PingFang SC Semibold" panose="020B0400000000000000" charset="-122"/>
                <a:ea typeface="PingFang SC Semibold" panose="020B0400000000000000" charset="-122"/>
              </a:rPr>
              <a:t>i</a:t>
            </a:r>
            <a:r>
              <a:rPr lang="en-US" sz="1100" b="1">
                <a:solidFill>
                  <a:srgbClr val="0070C0"/>
                </a:solidFill>
                <a:latin typeface="PingFang SC Semibold" panose="020B0400000000000000" charset="-122"/>
                <a:ea typeface="PingFang SC Semibold" panose="020B0400000000000000" charset="-122"/>
              </a:rPr>
              <a:t>(t</a:t>
            </a:r>
            <a:r>
              <a:rPr lang="en-US" sz="1100" b="1" baseline="30000">
                <a:solidFill>
                  <a:srgbClr val="0070C0"/>
                </a:solidFill>
                <a:latin typeface="PingFang SC Semibold" panose="020B0400000000000000" charset="-122"/>
                <a:ea typeface="PingFang SC Semibold" panose="020B0400000000000000" charset="-122"/>
              </a:rPr>
              <a:t>-</a:t>
            </a:r>
            <a:r>
              <a:rPr lang="en-US" sz="1100" b="1">
                <a:solidFill>
                  <a:srgbClr val="0070C0"/>
                </a:solidFill>
                <a:latin typeface="PingFang SC Semibold" panose="020B0400000000000000" charset="-122"/>
                <a:ea typeface="PingFang SC Semibold" panose="020B0400000000000000" charset="-122"/>
              </a:rPr>
              <a:t>)</a:t>
            </a:r>
            <a:endParaRPr lang="en-US" sz="1100" b="1">
              <a:solidFill>
                <a:srgbClr val="0070C0"/>
              </a:solidFill>
              <a:latin typeface="PingFang SC Semibold" panose="020B0400000000000000" charset="-122"/>
              <a:ea typeface="PingFang SC Semibold" panose="020B0400000000000000" charset="-122"/>
            </a:endParaRPr>
          </a:p>
        </p:txBody>
      </p:sp>
      <p:sp>
        <p:nvSpPr>
          <p:cNvPr id="30" name="Text Box 29"/>
          <p:cNvSpPr txBox="1"/>
          <p:nvPr/>
        </p:nvSpPr>
        <p:spPr>
          <a:xfrm>
            <a:off x="2632710" y="1925320"/>
            <a:ext cx="1249045" cy="415925"/>
          </a:xfrm>
          <a:prstGeom prst="rect">
            <a:avLst/>
          </a:prstGeom>
          <a:noFill/>
        </p:spPr>
        <p:txBody>
          <a:bodyPr wrap="square" rtlCol="0">
            <a:noAutofit/>
          </a:bodyPr>
          <a:p>
            <a:r>
              <a:rPr lang="en-US" sz="1100">
                <a:solidFill>
                  <a:schemeClr val="bg1"/>
                </a:solidFill>
              </a:rPr>
              <a:t>learnable message function msg</a:t>
            </a:r>
            <a:endParaRPr lang="en-US" sz="1100">
              <a:solidFill>
                <a:schemeClr val="bg1"/>
              </a:solidFill>
            </a:endParaRPr>
          </a:p>
        </p:txBody>
      </p:sp>
      <p:sp>
        <p:nvSpPr>
          <p:cNvPr id="32" name="Text Box 31"/>
          <p:cNvSpPr txBox="1"/>
          <p:nvPr/>
        </p:nvSpPr>
        <p:spPr>
          <a:xfrm>
            <a:off x="4286250" y="1891030"/>
            <a:ext cx="598170" cy="598805"/>
          </a:xfrm>
          <a:prstGeom prst="rect">
            <a:avLst/>
          </a:prstGeom>
          <a:noFill/>
        </p:spPr>
        <p:txBody>
          <a:bodyPr wrap="square" rtlCol="0">
            <a:spAutoFit/>
          </a:bodyPr>
          <a:p>
            <a:r>
              <a:rPr lang="en-US" sz="1100" b="1">
                <a:solidFill>
                  <a:srgbClr val="0070C0"/>
                </a:solidFill>
                <a:latin typeface="PingFang SC Semibold" panose="020B0400000000000000" charset="-122"/>
                <a:ea typeface="PingFang SC Semibold" panose="020B0400000000000000" charset="-122"/>
              </a:rPr>
              <a:t>m</a:t>
            </a:r>
            <a:r>
              <a:rPr lang="en-US" sz="1100" b="1" baseline="-25000">
                <a:solidFill>
                  <a:srgbClr val="0070C0"/>
                </a:solidFill>
                <a:latin typeface="PingFang SC Semibold" panose="020B0400000000000000" charset="-122"/>
                <a:ea typeface="PingFang SC Semibold" panose="020B0400000000000000" charset="-122"/>
              </a:rPr>
              <a:t>i</a:t>
            </a:r>
            <a:r>
              <a:rPr lang="en-US" sz="1100" b="1">
                <a:solidFill>
                  <a:srgbClr val="0070C0"/>
                </a:solidFill>
                <a:latin typeface="PingFang SC Semibold" panose="020B0400000000000000" charset="-122"/>
                <a:ea typeface="PingFang SC Semibold" panose="020B0400000000000000" charset="-122"/>
              </a:rPr>
              <a:t>(t)</a:t>
            </a:r>
            <a:endParaRPr lang="en-US" sz="1100" b="1">
              <a:solidFill>
                <a:srgbClr val="0070C0"/>
              </a:solidFill>
              <a:latin typeface="PingFang SC Semibold" panose="020B0400000000000000" charset="-122"/>
              <a:ea typeface="PingFang SC Semibold" panose="020B0400000000000000" charset="-122"/>
            </a:endParaRPr>
          </a:p>
          <a:p>
            <a:pPr algn="ctr"/>
            <a:r>
              <a:rPr lang="en-US" sz="1100" b="1">
                <a:solidFill>
                  <a:srgbClr val="0070C0"/>
                </a:solidFill>
                <a:latin typeface="PingFang SC Semibold" panose="020B0400000000000000" charset="-122"/>
                <a:ea typeface="PingFang SC Semibold" panose="020B0400000000000000" charset="-122"/>
              </a:rPr>
              <a:t>...</a:t>
            </a:r>
            <a:endParaRPr lang="en-US" sz="1100" b="1">
              <a:solidFill>
                <a:srgbClr val="0070C0"/>
              </a:solidFill>
              <a:latin typeface="PingFang SC Semibold" panose="020B0400000000000000" charset="-122"/>
              <a:ea typeface="PingFang SC Semibold" panose="020B0400000000000000" charset="-122"/>
            </a:endParaRPr>
          </a:p>
          <a:p>
            <a:pPr algn="ctr"/>
            <a:r>
              <a:rPr lang="en-US" sz="1100" b="1">
                <a:solidFill>
                  <a:srgbClr val="0070C0"/>
                </a:solidFill>
                <a:latin typeface="PingFang SC Semibold" panose="020B0400000000000000" charset="-122"/>
                <a:ea typeface="PingFang SC Semibold" panose="020B0400000000000000" charset="-122"/>
                <a:sym typeface="+mn-ea"/>
              </a:rPr>
              <a:t>...</a:t>
            </a:r>
            <a:endParaRPr lang="en-US" sz="1100" b="1">
              <a:solidFill>
                <a:srgbClr val="0070C0"/>
              </a:solidFill>
              <a:latin typeface="PingFang SC Semibold" panose="020B0400000000000000" charset="-122"/>
              <a:ea typeface="PingFang SC Semibold" panose="020B0400000000000000" charset="-122"/>
              <a:sym typeface="+mn-ea"/>
            </a:endParaRPr>
          </a:p>
        </p:txBody>
      </p:sp>
      <p:sp>
        <p:nvSpPr>
          <p:cNvPr id="34" name="Text Box 33"/>
          <p:cNvSpPr txBox="1"/>
          <p:nvPr/>
        </p:nvSpPr>
        <p:spPr>
          <a:xfrm>
            <a:off x="3829685" y="1924685"/>
            <a:ext cx="508635" cy="213995"/>
          </a:xfrm>
          <a:prstGeom prst="rect">
            <a:avLst/>
          </a:prstGeom>
          <a:noFill/>
        </p:spPr>
        <p:txBody>
          <a:bodyPr wrap="square" rtlCol="0">
            <a:spAutoFit/>
          </a:bodyPr>
          <a:p>
            <a:r>
              <a:rPr lang="en-US" sz="800">
                <a:solidFill>
                  <a:srgbClr val="0070C0"/>
                </a:solidFill>
              </a:rPr>
              <a:t>output</a:t>
            </a:r>
            <a:endParaRPr lang="en-US" sz="800">
              <a:solidFill>
                <a:srgbClr val="0070C0"/>
              </a:solidFill>
            </a:endParaRPr>
          </a:p>
        </p:txBody>
      </p:sp>
      <p:sp>
        <p:nvSpPr>
          <p:cNvPr id="35" name="Text Box 34"/>
          <p:cNvSpPr txBox="1"/>
          <p:nvPr/>
        </p:nvSpPr>
        <p:spPr>
          <a:xfrm>
            <a:off x="5290185" y="1995170"/>
            <a:ext cx="1053465" cy="376555"/>
          </a:xfrm>
          <a:prstGeom prst="rect">
            <a:avLst/>
          </a:prstGeom>
          <a:noFill/>
        </p:spPr>
        <p:txBody>
          <a:bodyPr wrap="square" rtlCol="0">
            <a:noAutofit/>
          </a:bodyPr>
          <a:p>
            <a:r>
              <a:rPr lang="en-US" sz="1100">
                <a:solidFill>
                  <a:schemeClr val="bg1"/>
                </a:solidFill>
              </a:rPr>
              <a:t>aggregation </a:t>
            </a:r>
            <a:endParaRPr lang="en-US" sz="1100">
              <a:solidFill>
                <a:schemeClr val="bg1"/>
              </a:solidFill>
            </a:endParaRPr>
          </a:p>
          <a:p>
            <a:r>
              <a:rPr lang="en-US" sz="1100">
                <a:solidFill>
                  <a:schemeClr val="bg1"/>
                </a:solidFill>
              </a:rPr>
              <a:t>function agg</a:t>
            </a:r>
            <a:endParaRPr lang="en-US" sz="1100">
              <a:solidFill>
                <a:schemeClr val="bg1"/>
              </a:solidFill>
            </a:endParaRPr>
          </a:p>
          <a:p>
            <a:endParaRPr lang="en-US" sz="1100">
              <a:solidFill>
                <a:schemeClr val="bg1"/>
              </a:solidFill>
            </a:endParaRPr>
          </a:p>
        </p:txBody>
      </p:sp>
      <p:sp>
        <p:nvSpPr>
          <p:cNvPr id="39" name="Text Box 38"/>
          <p:cNvSpPr txBox="1"/>
          <p:nvPr/>
        </p:nvSpPr>
        <p:spPr>
          <a:xfrm>
            <a:off x="6955155" y="2032635"/>
            <a:ext cx="591820" cy="260350"/>
          </a:xfrm>
          <a:prstGeom prst="rect">
            <a:avLst/>
          </a:prstGeom>
          <a:noFill/>
        </p:spPr>
        <p:txBody>
          <a:bodyPr wrap="square" rtlCol="0">
            <a:spAutoFit/>
          </a:bodyPr>
          <a:p>
            <a:r>
              <a:rPr lang="en-US" sz="1100" b="1">
                <a:solidFill>
                  <a:srgbClr val="0070C0"/>
                </a:solidFill>
                <a:latin typeface="PingFang SC Semibold" panose="020B0400000000000000" charset="-122"/>
                <a:ea typeface="PingFang SC Semibold" panose="020B0400000000000000" charset="-122"/>
              </a:rPr>
              <a:t>m</a:t>
            </a:r>
            <a:r>
              <a:rPr lang="en-US" sz="1100" b="1" baseline="-25000">
                <a:solidFill>
                  <a:srgbClr val="0070C0"/>
                </a:solidFill>
                <a:latin typeface="PingFang SC Semibold" panose="020B0400000000000000" charset="-122"/>
                <a:ea typeface="PingFang SC Semibold" panose="020B0400000000000000" charset="-122"/>
              </a:rPr>
              <a:t>i</a:t>
            </a:r>
            <a:r>
              <a:rPr lang="en-US" sz="1100" b="1">
                <a:solidFill>
                  <a:srgbClr val="0070C0"/>
                </a:solidFill>
                <a:latin typeface="PingFang SC Semibold" panose="020B0400000000000000" charset="-122"/>
                <a:ea typeface="PingFang SC Semibold" panose="020B0400000000000000" charset="-122"/>
              </a:rPr>
              <a:t>(t)</a:t>
            </a:r>
            <a:endParaRPr lang="en-US" sz="1100" b="1">
              <a:solidFill>
                <a:srgbClr val="0070C0"/>
              </a:solidFill>
              <a:latin typeface="PingFang SC Semibold" panose="020B0400000000000000" charset="-122"/>
              <a:ea typeface="PingFang SC Semibold" panose="020B0400000000000000" charset="-122"/>
            </a:endParaRPr>
          </a:p>
        </p:txBody>
      </p:sp>
      <p:sp>
        <p:nvSpPr>
          <p:cNvPr id="40" name="Text Box 39"/>
          <p:cNvSpPr txBox="1"/>
          <p:nvPr/>
        </p:nvSpPr>
        <p:spPr>
          <a:xfrm>
            <a:off x="4951095" y="2482215"/>
            <a:ext cx="1811020" cy="337185"/>
          </a:xfrm>
          <a:prstGeom prst="rect">
            <a:avLst/>
          </a:prstGeom>
          <a:noFill/>
        </p:spPr>
        <p:txBody>
          <a:bodyPr wrap="square" rtlCol="0" anchor="t">
            <a:spAutoFit/>
          </a:bodyPr>
          <a:p>
            <a:r>
              <a:rPr lang="en-US" sz="800" i="1">
                <a:solidFill>
                  <a:srgbClr val="0070C0"/>
                </a:solidFill>
                <a:latin typeface="PingFang SC" panose="020B0400000000000000" charset="-122"/>
                <a:ea typeface="PingFang SC" panose="020B0400000000000000" charset="-122"/>
                <a:sym typeface="+mn-ea"/>
              </a:rPr>
              <a:t>for multiple events involving the same node i in the same batch</a:t>
            </a:r>
            <a:endParaRPr lang="en-US" sz="800" i="1">
              <a:solidFill>
                <a:srgbClr val="0070C0"/>
              </a:solidFill>
              <a:latin typeface="PingFang SC" panose="020B0400000000000000" charset="-122"/>
              <a:ea typeface="PingFang SC" panose="020B0400000000000000" charset="-122"/>
              <a:sym typeface="+mn-ea"/>
            </a:endParaRPr>
          </a:p>
        </p:txBody>
      </p:sp>
      <p:sp>
        <p:nvSpPr>
          <p:cNvPr id="41" name="Text Box 40"/>
          <p:cNvSpPr txBox="1"/>
          <p:nvPr/>
        </p:nvSpPr>
        <p:spPr>
          <a:xfrm>
            <a:off x="6955155" y="2399665"/>
            <a:ext cx="561975" cy="260350"/>
          </a:xfrm>
          <a:prstGeom prst="rect">
            <a:avLst/>
          </a:prstGeom>
          <a:noFill/>
        </p:spPr>
        <p:txBody>
          <a:bodyPr wrap="square" rtlCol="0" anchor="t">
            <a:spAutoFit/>
          </a:bodyPr>
          <a:p>
            <a:r>
              <a:rPr lang="en-US" sz="1100" b="1">
                <a:solidFill>
                  <a:srgbClr val="0070C0"/>
                </a:solidFill>
                <a:latin typeface="PingFang SC Semibold" panose="020B0400000000000000" charset="-122"/>
                <a:ea typeface="PingFang SC Semibold" panose="020B0400000000000000" charset="-122"/>
                <a:sym typeface="+mn-ea"/>
              </a:rPr>
              <a:t>s</a:t>
            </a:r>
            <a:r>
              <a:rPr lang="en-US" sz="1100" b="1" baseline="-25000">
                <a:solidFill>
                  <a:srgbClr val="0070C0"/>
                </a:solidFill>
                <a:latin typeface="PingFang SC Semibold" panose="020B0400000000000000" charset="-122"/>
                <a:ea typeface="PingFang SC Semibold" panose="020B0400000000000000" charset="-122"/>
                <a:sym typeface="+mn-ea"/>
              </a:rPr>
              <a:t>i</a:t>
            </a:r>
            <a:r>
              <a:rPr lang="en-US" sz="1100" b="1">
                <a:solidFill>
                  <a:srgbClr val="0070C0"/>
                </a:solidFill>
                <a:latin typeface="PingFang SC Semibold" panose="020B0400000000000000" charset="-122"/>
                <a:ea typeface="PingFang SC Semibold" panose="020B0400000000000000" charset="-122"/>
                <a:sym typeface="+mn-ea"/>
              </a:rPr>
              <a:t>(t</a:t>
            </a:r>
            <a:r>
              <a:rPr lang="en-US" sz="1100" b="1" baseline="30000">
                <a:solidFill>
                  <a:srgbClr val="0070C0"/>
                </a:solidFill>
                <a:latin typeface="PingFang SC Semibold" panose="020B0400000000000000" charset="-122"/>
                <a:ea typeface="PingFang SC Semibold" panose="020B0400000000000000" charset="-122"/>
                <a:sym typeface="+mn-ea"/>
              </a:rPr>
              <a:t>-</a:t>
            </a:r>
            <a:r>
              <a:rPr lang="en-US" sz="1100" b="1">
                <a:solidFill>
                  <a:srgbClr val="0070C0"/>
                </a:solidFill>
                <a:latin typeface="PingFang SC Semibold" panose="020B0400000000000000" charset="-122"/>
                <a:ea typeface="PingFang SC Semibold" panose="020B0400000000000000" charset="-122"/>
                <a:sym typeface="+mn-ea"/>
              </a:rPr>
              <a:t>)</a:t>
            </a:r>
            <a:endParaRPr lang="en-US" sz="1100" b="1">
              <a:solidFill>
                <a:srgbClr val="0070C0"/>
              </a:solidFill>
              <a:latin typeface="PingFang SC Semibold" panose="020B0400000000000000" charset="-122"/>
              <a:ea typeface="PingFang SC Semibold" panose="020B0400000000000000" charset="-122"/>
              <a:sym typeface="+mn-ea"/>
            </a:endParaRPr>
          </a:p>
        </p:txBody>
      </p:sp>
      <p:sp>
        <p:nvSpPr>
          <p:cNvPr id="44" name="Text Box 43"/>
          <p:cNvSpPr txBox="1"/>
          <p:nvPr/>
        </p:nvSpPr>
        <p:spPr>
          <a:xfrm>
            <a:off x="7792085" y="2162175"/>
            <a:ext cx="1183640" cy="429895"/>
          </a:xfrm>
          <a:prstGeom prst="rect">
            <a:avLst/>
          </a:prstGeom>
          <a:noFill/>
        </p:spPr>
        <p:txBody>
          <a:bodyPr wrap="square" rtlCol="0">
            <a:spAutoFit/>
          </a:bodyPr>
          <a:p>
            <a:r>
              <a:rPr lang="en-US" sz="1100">
                <a:solidFill>
                  <a:schemeClr val="bg1"/>
                </a:solidFill>
                <a:latin typeface="PingFang SC" panose="020B0400000000000000" charset="-122"/>
                <a:ea typeface="PingFang SC" panose="020B0400000000000000" charset="-122"/>
              </a:rPr>
              <a:t>memory updator mem</a:t>
            </a:r>
            <a:endParaRPr lang="en-US" sz="1100">
              <a:solidFill>
                <a:schemeClr val="bg1"/>
              </a:solidFill>
              <a:latin typeface="PingFang SC" panose="020B0400000000000000" charset="-122"/>
              <a:ea typeface="PingFang SC" panose="020B0400000000000000" charset="-122"/>
            </a:endParaRPr>
          </a:p>
        </p:txBody>
      </p:sp>
      <p:sp>
        <p:nvSpPr>
          <p:cNvPr id="47" name="Text Box 46"/>
          <p:cNvSpPr txBox="1"/>
          <p:nvPr/>
        </p:nvSpPr>
        <p:spPr>
          <a:xfrm>
            <a:off x="9536430" y="2199005"/>
            <a:ext cx="1811020" cy="429895"/>
          </a:xfrm>
          <a:prstGeom prst="rect">
            <a:avLst/>
          </a:prstGeom>
          <a:noFill/>
        </p:spPr>
        <p:txBody>
          <a:bodyPr wrap="square" rtlCol="0">
            <a:spAutoFit/>
          </a:bodyPr>
          <a:p>
            <a:pPr algn="l"/>
            <a:r>
              <a:rPr lang="en-US" sz="1100" b="1">
                <a:solidFill>
                  <a:srgbClr val="0070C0"/>
                </a:solidFill>
                <a:latin typeface="PingFang SC Semibold" panose="020B0400000000000000" charset="-122"/>
                <a:ea typeface="PingFang SC Semibold" panose="020B0400000000000000" charset="-122"/>
              </a:rPr>
              <a:t>updated memory s</a:t>
            </a:r>
            <a:r>
              <a:rPr lang="en-US" sz="1100" b="1" baseline="-25000">
                <a:solidFill>
                  <a:srgbClr val="0070C0"/>
                </a:solidFill>
                <a:latin typeface="PingFang SC Semibold" panose="020B0400000000000000" charset="-122"/>
                <a:ea typeface="PingFang SC Semibold" panose="020B0400000000000000" charset="-122"/>
              </a:rPr>
              <a:t>i</a:t>
            </a:r>
            <a:r>
              <a:rPr lang="en-US" sz="1100" b="1">
                <a:solidFill>
                  <a:srgbClr val="0070C0"/>
                </a:solidFill>
                <a:latin typeface="PingFang SC Semibold" panose="020B0400000000000000" charset="-122"/>
                <a:ea typeface="PingFang SC Semibold" panose="020B0400000000000000" charset="-122"/>
              </a:rPr>
              <a:t>(t)</a:t>
            </a:r>
            <a:endParaRPr lang="en-US" sz="1100" b="1">
              <a:solidFill>
                <a:srgbClr val="0070C0"/>
              </a:solidFill>
              <a:latin typeface="PingFang SC Semibold" panose="020B0400000000000000" charset="-122"/>
              <a:ea typeface="PingFang SC Semibold" panose="020B0400000000000000" charset="-122"/>
            </a:endParaRPr>
          </a:p>
        </p:txBody>
      </p:sp>
      <p:sp>
        <p:nvSpPr>
          <p:cNvPr id="51" name="Right Arrow 50"/>
          <p:cNvSpPr/>
          <p:nvPr/>
        </p:nvSpPr>
        <p:spPr>
          <a:xfrm>
            <a:off x="2115185" y="2103120"/>
            <a:ext cx="456565" cy="135890"/>
          </a:xfrm>
          <a:prstGeom prst="rightArrow">
            <a:avLst>
              <a:gd name="adj1" fmla="val 48594"/>
              <a:gd name="adj2" fmla="val 126168"/>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4" name="Right Arrow 53"/>
          <p:cNvSpPr/>
          <p:nvPr/>
        </p:nvSpPr>
        <p:spPr>
          <a:xfrm>
            <a:off x="3881755" y="2103120"/>
            <a:ext cx="456565" cy="135890"/>
          </a:xfrm>
          <a:prstGeom prst="rightArrow">
            <a:avLst>
              <a:gd name="adj1" fmla="val 48594"/>
              <a:gd name="adj2" fmla="val 126168"/>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5" name="Text Box 54"/>
          <p:cNvSpPr txBox="1"/>
          <p:nvPr/>
        </p:nvSpPr>
        <p:spPr>
          <a:xfrm>
            <a:off x="2701290" y="2512695"/>
            <a:ext cx="1106170" cy="337185"/>
          </a:xfrm>
          <a:prstGeom prst="rect">
            <a:avLst/>
          </a:prstGeom>
          <a:noFill/>
        </p:spPr>
        <p:txBody>
          <a:bodyPr wrap="square" rtlCol="0" anchor="t">
            <a:spAutoFit/>
          </a:bodyPr>
          <a:p>
            <a:r>
              <a:rPr lang="en-US" sz="800" i="1">
                <a:solidFill>
                  <a:srgbClr val="0070C0"/>
                </a:solidFill>
                <a:latin typeface="PingFang SC" panose="020B0400000000000000" charset="-122"/>
                <a:ea typeface="PingFang SC" panose="020B0400000000000000" charset="-122"/>
                <a:cs typeface="PingFang SC" panose="020B0400000000000000" charset="-122"/>
                <a:sym typeface="+mn-ea"/>
              </a:rPr>
              <a:t>used to update node i’s memory</a:t>
            </a:r>
            <a:endParaRPr lang="en-US" sz="800" i="1">
              <a:solidFill>
                <a:srgbClr val="0070C0"/>
              </a:solidFill>
              <a:latin typeface="PingFang SC" panose="020B0400000000000000" charset="-122"/>
              <a:ea typeface="PingFang SC" panose="020B0400000000000000" charset="-122"/>
              <a:cs typeface="PingFang SC" panose="020B0400000000000000" charset="-122"/>
              <a:sym typeface="+mn-ea"/>
            </a:endParaRPr>
          </a:p>
        </p:txBody>
      </p:sp>
      <p:sp>
        <p:nvSpPr>
          <p:cNvPr id="57" name="Right Arrow 56"/>
          <p:cNvSpPr/>
          <p:nvPr/>
        </p:nvSpPr>
        <p:spPr>
          <a:xfrm>
            <a:off x="4805680" y="2108200"/>
            <a:ext cx="456565" cy="135890"/>
          </a:xfrm>
          <a:prstGeom prst="rightArrow">
            <a:avLst>
              <a:gd name="adj1" fmla="val 48594"/>
              <a:gd name="adj2" fmla="val 126168"/>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9" name="Text Box 58"/>
          <p:cNvSpPr txBox="1"/>
          <p:nvPr/>
        </p:nvSpPr>
        <p:spPr>
          <a:xfrm>
            <a:off x="6446520" y="1915795"/>
            <a:ext cx="508635" cy="213995"/>
          </a:xfrm>
          <a:prstGeom prst="rect">
            <a:avLst/>
          </a:prstGeom>
          <a:noFill/>
        </p:spPr>
        <p:txBody>
          <a:bodyPr wrap="square" rtlCol="0">
            <a:spAutoFit/>
          </a:bodyPr>
          <a:p>
            <a:r>
              <a:rPr lang="en-US" sz="800">
                <a:solidFill>
                  <a:srgbClr val="0070C0"/>
                </a:solidFill>
              </a:rPr>
              <a:t>output</a:t>
            </a:r>
            <a:endParaRPr lang="en-US" sz="800">
              <a:solidFill>
                <a:srgbClr val="0070C0"/>
              </a:solidFill>
            </a:endParaRPr>
          </a:p>
        </p:txBody>
      </p:sp>
      <p:sp>
        <p:nvSpPr>
          <p:cNvPr id="60" name="Right Arrow 59"/>
          <p:cNvSpPr/>
          <p:nvPr/>
        </p:nvSpPr>
        <p:spPr>
          <a:xfrm>
            <a:off x="6498590" y="2094230"/>
            <a:ext cx="456565" cy="135890"/>
          </a:xfrm>
          <a:prstGeom prst="rightArrow">
            <a:avLst>
              <a:gd name="adj1" fmla="val 48594"/>
              <a:gd name="adj2" fmla="val 126168"/>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61" name="Straight Connector 60"/>
          <p:cNvCxnSpPr/>
          <p:nvPr/>
        </p:nvCxnSpPr>
        <p:spPr>
          <a:xfrm>
            <a:off x="7051040" y="2094230"/>
            <a:ext cx="135890" cy="0"/>
          </a:xfrm>
          <a:prstGeom prst="line">
            <a:avLst/>
          </a:prstGeom>
        </p:spPr>
        <p:style>
          <a:lnRef idx="2">
            <a:schemeClr val="accent1"/>
          </a:lnRef>
          <a:fillRef idx="0">
            <a:srgbClr val="FFFFFF"/>
          </a:fillRef>
          <a:effectRef idx="0">
            <a:srgbClr val="FFFFFF"/>
          </a:effectRef>
          <a:fontRef idx="minor">
            <a:schemeClr val="tx1"/>
          </a:fontRef>
        </p:style>
      </p:cxnSp>
      <p:sp>
        <p:nvSpPr>
          <p:cNvPr id="63" name="Right Arrow 62"/>
          <p:cNvSpPr/>
          <p:nvPr/>
        </p:nvSpPr>
        <p:spPr>
          <a:xfrm>
            <a:off x="7352030" y="2286635"/>
            <a:ext cx="456565" cy="135890"/>
          </a:xfrm>
          <a:prstGeom prst="rightArrow">
            <a:avLst>
              <a:gd name="adj1" fmla="val 48594"/>
              <a:gd name="adj2" fmla="val 126168"/>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4" name="Text Box 63"/>
          <p:cNvSpPr txBox="1"/>
          <p:nvPr/>
        </p:nvSpPr>
        <p:spPr>
          <a:xfrm>
            <a:off x="9027795" y="2103120"/>
            <a:ext cx="508635" cy="213995"/>
          </a:xfrm>
          <a:prstGeom prst="rect">
            <a:avLst/>
          </a:prstGeom>
          <a:noFill/>
        </p:spPr>
        <p:txBody>
          <a:bodyPr wrap="square" rtlCol="0">
            <a:spAutoFit/>
          </a:bodyPr>
          <a:p>
            <a:r>
              <a:rPr lang="en-US" sz="800">
                <a:solidFill>
                  <a:srgbClr val="0070C0"/>
                </a:solidFill>
              </a:rPr>
              <a:t>output</a:t>
            </a:r>
            <a:endParaRPr lang="en-US" sz="800">
              <a:solidFill>
                <a:srgbClr val="0070C0"/>
              </a:solidFill>
            </a:endParaRPr>
          </a:p>
        </p:txBody>
      </p:sp>
      <p:sp>
        <p:nvSpPr>
          <p:cNvPr id="65" name="Right Arrow 64"/>
          <p:cNvSpPr/>
          <p:nvPr/>
        </p:nvSpPr>
        <p:spPr>
          <a:xfrm>
            <a:off x="9079865" y="2281555"/>
            <a:ext cx="456565" cy="135890"/>
          </a:xfrm>
          <a:prstGeom prst="rightArrow">
            <a:avLst>
              <a:gd name="adj1" fmla="val 48594"/>
              <a:gd name="adj2" fmla="val 126168"/>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66" name="Straight Connector 65"/>
          <p:cNvCxnSpPr/>
          <p:nvPr/>
        </p:nvCxnSpPr>
        <p:spPr>
          <a:xfrm>
            <a:off x="10077450" y="2590165"/>
            <a:ext cx="0" cy="305435"/>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cxnSp>
        <p:nvCxnSpPr>
          <p:cNvPr id="68" name="Straight Connector 67"/>
          <p:cNvCxnSpPr/>
          <p:nvPr/>
        </p:nvCxnSpPr>
        <p:spPr>
          <a:xfrm>
            <a:off x="10161270" y="2592070"/>
            <a:ext cx="0" cy="305435"/>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pic>
        <p:nvPicPr>
          <p:cNvPr id="69" name="Picture 68" descr="Screenshot 2025-07-27 at 15.16.14"/>
          <p:cNvPicPr>
            <a:picLocks noChangeAspect="1"/>
          </p:cNvPicPr>
          <p:nvPr/>
        </p:nvPicPr>
        <p:blipFill>
          <a:blip r:embed="rId2"/>
          <a:stretch>
            <a:fillRect/>
          </a:stretch>
        </p:blipFill>
        <p:spPr>
          <a:xfrm>
            <a:off x="2176145" y="1498600"/>
            <a:ext cx="2231390" cy="207645"/>
          </a:xfrm>
          <a:prstGeom prst="rect">
            <a:avLst/>
          </a:prstGeom>
        </p:spPr>
      </p:pic>
      <p:pic>
        <p:nvPicPr>
          <p:cNvPr id="70" name="Picture 69" descr="Screenshot 2025-07-27 at 15.16.24"/>
          <p:cNvPicPr>
            <a:picLocks noChangeAspect="1"/>
          </p:cNvPicPr>
          <p:nvPr/>
        </p:nvPicPr>
        <p:blipFill>
          <a:blip r:embed="rId3"/>
          <a:srcRect r="290"/>
          <a:stretch>
            <a:fillRect/>
          </a:stretch>
        </p:blipFill>
        <p:spPr>
          <a:xfrm>
            <a:off x="2176145" y="1677670"/>
            <a:ext cx="2231390" cy="213360"/>
          </a:xfrm>
          <a:prstGeom prst="rect">
            <a:avLst/>
          </a:prstGeom>
        </p:spPr>
      </p:pic>
      <p:pic>
        <p:nvPicPr>
          <p:cNvPr id="71" name="Picture 70" descr="Screenshot 2025-07-27 at 15.19.43"/>
          <p:cNvPicPr>
            <a:picLocks noChangeAspect="1"/>
          </p:cNvPicPr>
          <p:nvPr/>
        </p:nvPicPr>
        <p:blipFill>
          <a:blip r:embed="rId4"/>
          <a:stretch>
            <a:fillRect/>
          </a:stretch>
        </p:blipFill>
        <p:spPr>
          <a:xfrm>
            <a:off x="4923790" y="1621155"/>
            <a:ext cx="2064385" cy="175260"/>
          </a:xfrm>
          <a:prstGeom prst="rect">
            <a:avLst/>
          </a:prstGeom>
        </p:spPr>
      </p:pic>
      <p:pic>
        <p:nvPicPr>
          <p:cNvPr id="72" name="Picture 71" descr="Screenshot 2025-07-27 at 15.20.14"/>
          <p:cNvPicPr>
            <a:picLocks noChangeAspect="1"/>
          </p:cNvPicPr>
          <p:nvPr/>
        </p:nvPicPr>
        <p:blipFill>
          <a:blip r:embed="rId5"/>
          <a:srcRect l="2223" t="4615" b="8000"/>
          <a:stretch>
            <a:fillRect/>
          </a:stretch>
        </p:blipFill>
        <p:spPr>
          <a:xfrm>
            <a:off x="7630160" y="1844675"/>
            <a:ext cx="1685925" cy="187960"/>
          </a:xfrm>
          <a:prstGeom prst="rect">
            <a:avLst/>
          </a:prstGeom>
        </p:spPr>
      </p:pic>
      <p:sp>
        <p:nvSpPr>
          <p:cNvPr id="75" name="Rectangles 74"/>
          <p:cNvSpPr/>
          <p:nvPr/>
        </p:nvSpPr>
        <p:spPr>
          <a:xfrm>
            <a:off x="458470" y="1287145"/>
            <a:ext cx="10696575" cy="173482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6" name="Text Box 75"/>
          <p:cNvSpPr txBox="1"/>
          <p:nvPr/>
        </p:nvSpPr>
        <p:spPr>
          <a:xfrm>
            <a:off x="8090535" y="918845"/>
            <a:ext cx="2406650" cy="368300"/>
          </a:xfrm>
          <a:prstGeom prst="rect">
            <a:avLst/>
          </a:prstGeom>
          <a:noFill/>
        </p:spPr>
        <p:txBody>
          <a:bodyPr wrap="square" rtlCol="0">
            <a:spAutoFit/>
          </a:bodyPr>
          <a:p>
            <a:r>
              <a:rPr lang="en-US"/>
              <a:t>CustomTGNMemory</a:t>
            </a:r>
            <a:endParaRPr lang="en-US"/>
          </a:p>
        </p:txBody>
      </p:sp>
      <p:sp>
        <p:nvSpPr>
          <p:cNvPr id="77" name="Rectangles 76"/>
          <p:cNvSpPr/>
          <p:nvPr/>
        </p:nvSpPr>
        <p:spPr>
          <a:xfrm>
            <a:off x="5794375" y="3072765"/>
            <a:ext cx="5360670" cy="249174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8" name="Text Box 77"/>
          <p:cNvSpPr txBox="1"/>
          <p:nvPr/>
        </p:nvSpPr>
        <p:spPr>
          <a:xfrm>
            <a:off x="7741920" y="5564505"/>
            <a:ext cx="3104515" cy="368300"/>
          </a:xfrm>
          <a:prstGeom prst="rect">
            <a:avLst/>
          </a:prstGeom>
          <a:noFill/>
        </p:spPr>
        <p:txBody>
          <a:bodyPr wrap="square" rtlCol="0">
            <a:spAutoFit/>
          </a:bodyPr>
          <a:p>
            <a:r>
              <a:rPr lang="en-US" altLang="en-US">
                <a:sym typeface="+mn-ea"/>
              </a:rPr>
              <a:t>GraphAttentionEmbedding</a:t>
            </a:r>
            <a:endParaRPr lang="en-US"/>
          </a:p>
        </p:txBody>
      </p:sp>
      <p:sp>
        <p:nvSpPr>
          <p:cNvPr id="79" name="Rectangles 78"/>
          <p:cNvSpPr/>
          <p:nvPr/>
        </p:nvSpPr>
        <p:spPr>
          <a:xfrm>
            <a:off x="458470" y="3072765"/>
            <a:ext cx="5229860" cy="249174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0" name="Text Box 79"/>
          <p:cNvSpPr txBox="1"/>
          <p:nvPr/>
        </p:nvSpPr>
        <p:spPr>
          <a:xfrm>
            <a:off x="935355" y="5564505"/>
            <a:ext cx="2406650" cy="368300"/>
          </a:xfrm>
          <a:prstGeom prst="rect">
            <a:avLst/>
          </a:prstGeom>
          <a:noFill/>
        </p:spPr>
        <p:txBody>
          <a:bodyPr wrap="square" rtlCol="0">
            <a:spAutoFit/>
          </a:bodyPr>
          <a:p>
            <a:r>
              <a:rPr lang="en-US" altLang="en-US">
                <a:sym typeface="+mn-ea"/>
              </a:rPr>
              <a:t>TGNClassifier</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5487670" cy="705485"/>
          </a:xfrm>
        </p:spPr>
        <p:txBody>
          <a:bodyPr/>
          <a:p>
            <a:r>
              <a:rPr lang="en-US">
                <a:sym typeface="+mn-ea"/>
              </a:rPr>
              <a:t>TGN Model Overview</a:t>
            </a:r>
            <a:endParaRPr lang="en-US"/>
          </a:p>
        </p:txBody>
      </p:sp>
      <p:sp>
        <p:nvSpPr>
          <p:cNvPr id="3" name="Content Placeholder 2"/>
          <p:cNvSpPr>
            <a:spLocks noGrp="1"/>
          </p:cNvSpPr>
          <p:nvPr>
            <p:ph idx="1"/>
            <p:custDataLst>
              <p:tags r:id="rId2"/>
            </p:custDataLst>
          </p:nvPr>
        </p:nvSpPr>
        <p:spPr>
          <a:xfrm>
            <a:off x="608330" y="1490345"/>
            <a:ext cx="6269990" cy="5170805"/>
          </a:xfrm>
        </p:spPr>
        <p:txBody>
          <a:bodyPr>
            <a:normAutofit fontScale="90000"/>
          </a:bodyPr>
          <a:p>
            <a:r>
              <a:rPr lang="en-US" altLang="en-US">
                <a:solidFill>
                  <a:schemeClr val="tx1"/>
                </a:solidFill>
              </a:rPr>
              <a:t>‘CustomMessageModule’ class</a:t>
            </a:r>
            <a:endParaRPr lang="en-US" altLang="en-US">
              <a:solidFill>
                <a:schemeClr val="tx1"/>
              </a:solidFill>
            </a:endParaRPr>
          </a:p>
          <a:p>
            <a:pPr marL="0" indent="0">
              <a:buFont typeface="Wingdings" panose="05000000000000000000" charset="0"/>
              <a:buNone/>
            </a:pPr>
            <a:r>
              <a:rPr lang="en-US" altLang="en-US">
                <a:sym typeface="+mn-ea"/>
              </a:rPr>
              <a:t>  -&gt; </a:t>
            </a:r>
            <a:r>
              <a:rPr lang="en-US" altLang="en-US">
                <a:sym typeface="+mn-ea"/>
              </a:rPr>
              <a:t>implement the TGN message module, responsible for constructing temporal messages by combining node memories, raw features, and time encodings;</a:t>
            </a:r>
            <a:endParaRPr lang="en-US" altLang="en-US">
              <a:sym typeface="+mn-ea"/>
            </a:endParaRPr>
          </a:p>
          <a:p>
            <a:pPr marL="0" indent="0">
              <a:buFont typeface="Wingdings" panose="05000000000000000000" charset="0"/>
              <a:buNone/>
            </a:pPr>
            <a:r>
              <a:rPr lang="en-US" altLang="en-US">
                <a:sym typeface="+mn-ea"/>
              </a:rPr>
              <a:t>  -&gt; ‘__init__’ func: define a linear transformation layer that maps the concatenated message input (source memory, destination memory, raw message, and encoded Δt) into a fixed-size message vector of the same dimensionality as the memory;</a:t>
            </a:r>
            <a:endParaRPr lang="en-US" altLang="en-US">
              <a:sym typeface="+mn-ea"/>
            </a:endParaRPr>
          </a:p>
          <a:p>
            <a:pPr marL="0" indent="0">
              <a:buFont typeface="Wingdings" panose="05000000000000000000" charset="0"/>
              <a:buNone/>
            </a:pPr>
            <a:r>
              <a:rPr lang="en-US" altLang="en-US">
                <a:sym typeface="+mn-ea"/>
              </a:rPr>
              <a:t>  -&gt; ‘forward’ func: </a:t>
            </a:r>
            <a:r>
              <a:rPr lang="en-US" altLang="en-US">
                <a:solidFill>
                  <a:schemeClr val="tx1">
                    <a:lumMod val="65000"/>
                    <a:lumOff val="35000"/>
                  </a:schemeClr>
                </a:solidFill>
                <a:sym typeface="+mn-ea"/>
              </a:rPr>
              <a:t>concatenate mem_src, mem_dst, raw_msg, and dt_enc along the feature dimension, then apply the linear layer to output the final message vector for memory update.</a:t>
            </a:r>
            <a:endParaRPr lang="en-US" altLang="en-US">
              <a:solidFill>
                <a:schemeClr val="tx1">
                  <a:lumMod val="65000"/>
                  <a:lumOff val="35000"/>
                </a:schemeClr>
              </a:solidFill>
              <a:sym typeface="+mn-ea"/>
            </a:endParaRPr>
          </a:p>
        </p:txBody>
      </p:sp>
      <p:pic>
        <p:nvPicPr>
          <p:cNvPr id="4" name="Picture 3" descr="Screenshot 2025-08-11 at 21.27.15"/>
          <p:cNvPicPr>
            <a:picLocks noChangeAspect="1"/>
          </p:cNvPicPr>
          <p:nvPr/>
        </p:nvPicPr>
        <p:blipFill>
          <a:blip r:embed="rId3"/>
          <a:stretch>
            <a:fillRect/>
          </a:stretch>
        </p:blipFill>
        <p:spPr>
          <a:xfrm>
            <a:off x="6878320" y="1490345"/>
            <a:ext cx="4904105" cy="19773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5487670" cy="705485"/>
          </a:xfrm>
        </p:spPr>
        <p:txBody>
          <a:bodyPr/>
          <a:p>
            <a:r>
              <a:rPr lang="en-US">
                <a:sym typeface="+mn-ea"/>
              </a:rPr>
              <a:t>TGN Model Overview</a:t>
            </a:r>
            <a:endParaRPr lang="en-US"/>
          </a:p>
        </p:txBody>
      </p:sp>
      <p:sp>
        <p:nvSpPr>
          <p:cNvPr id="3" name="Content Placeholder 2"/>
          <p:cNvSpPr>
            <a:spLocks noGrp="1"/>
          </p:cNvSpPr>
          <p:nvPr>
            <p:ph idx="1"/>
            <p:custDataLst>
              <p:tags r:id="rId2"/>
            </p:custDataLst>
          </p:nvPr>
        </p:nvSpPr>
        <p:spPr>
          <a:xfrm>
            <a:off x="608330" y="1490345"/>
            <a:ext cx="6269990" cy="5367655"/>
          </a:xfrm>
        </p:spPr>
        <p:txBody>
          <a:bodyPr>
            <a:normAutofit fontScale="60000"/>
          </a:bodyPr>
          <a:p>
            <a:r>
              <a:rPr lang="en-US" altLang="en-US">
                <a:solidFill>
                  <a:schemeClr val="tx1"/>
                </a:solidFill>
              </a:rPr>
              <a:t>Hyperparameter settings</a:t>
            </a:r>
            <a:endParaRPr lang="en-US" altLang="en-US">
              <a:solidFill>
                <a:schemeClr val="tx1"/>
              </a:solidFill>
            </a:endParaRPr>
          </a:p>
          <a:p>
            <a:pPr marL="0" indent="0">
              <a:buFont typeface="Wingdings" panose="05000000000000000000" charset="0"/>
              <a:buNone/>
            </a:pPr>
            <a:r>
              <a:rPr lang="en-US" altLang="en-US">
                <a:solidFill>
                  <a:schemeClr val="tx1">
                    <a:lumMod val="65000"/>
                    <a:lumOff val="35000"/>
                  </a:schemeClr>
                </a:solidFill>
              </a:rPr>
              <a:t>  -&gt; memory vector of each node</a:t>
            </a:r>
            <a:endParaRPr lang="en-US" altLang="en-US">
              <a:solidFill>
                <a:schemeClr val="tx1">
                  <a:lumMod val="65000"/>
                  <a:lumOff val="35000"/>
                </a:schemeClr>
              </a:solidFill>
            </a:endParaRPr>
          </a:p>
          <a:p>
            <a:pPr marL="0" indent="0">
              <a:buFont typeface="Wingdings" panose="05000000000000000000" charset="0"/>
              <a:buNone/>
            </a:pPr>
            <a:r>
              <a:rPr lang="en-US" altLang="en-US">
                <a:solidFill>
                  <a:schemeClr val="tx1">
                    <a:lumMod val="65000"/>
                    <a:lumOff val="35000"/>
                  </a:schemeClr>
                </a:solidFill>
              </a:rPr>
              <a:t>      = time encoding vector </a:t>
            </a:r>
            <a:endParaRPr lang="en-US" altLang="en-US">
              <a:solidFill>
                <a:schemeClr val="tx1">
                  <a:lumMod val="65000"/>
                  <a:lumOff val="35000"/>
                </a:schemeClr>
              </a:solidFill>
            </a:endParaRPr>
          </a:p>
          <a:p>
            <a:pPr marL="0" indent="0">
              <a:buFont typeface="Wingdings" panose="05000000000000000000" charset="0"/>
              <a:buNone/>
            </a:pPr>
            <a:r>
              <a:rPr lang="en-US" altLang="en-US">
                <a:sym typeface="+mn-ea"/>
              </a:rPr>
              <a:t>      = input edge feature vector </a:t>
            </a:r>
            <a:endParaRPr lang="en-US" altLang="en-US">
              <a:solidFill>
                <a:schemeClr val="tx1">
                  <a:lumMod val="65000"/>
                  <a:lumOff val="35000"/>
                </a:schemeClr>
              </a:solidFill>
            </a:endParaRPr>
          </a:p>
          <a:p>
            <a:pPr marL="0" indent="0">
              <a:buFont typeface="Wingdings" panose="05000000000000000000" charset="0"/>
              <a:buNone/>
            </a:pPr>
            <a:r>
              <a:rPr lang="en-US" altLang="en-US">
                <a:solidFill>
                  <a:schemeClr val="tx1">
                    <a:lumMod val="65000"/>
                    <a:lumOff val="35000"/>
                  </a:schemeClr>
                </a:solidFill>
              </a:rPr>
              <a:t>      = hidden channel/layer = 32;</a:t>
            </a:r>
            <a:endParaRPr lang="en-US" altLang="en-US">
              <a:solidFill>
                <a:schemeClr val="tx1">
                  <a:lumMod val="65000"/>
                  <a:lumOff val="35000"/>
                </a:schemeClr>
              </a:solidFill>
            </a:endParaRPr>
          </a:p>
          <a:p>
            <a:r>
              <a:rPr lang="en-US" altLang="en-US">
                <a:solidFill>
                  <a:schemeClr val="tx1"/>
                </a:solidFill>
                <a:sym typeface="+mn-ea"/>
              </a:rPr>
              <a:t>Model - </a:t>
            </a:r>
            <a:r>
              <a:rPr lang="en-US" altLang="en-US">
                <a:solidFill>
                  <a:schemeClr val="tx1"/>
                </a:solidFill>
                <a:sym typeface="+mn-ea"/>
              </a:rPr>
              <a:t>‘TGNClassifier’ </a:t>
            </a:r>
            <a:endParaRPr lang="en-US" altLang="en-US">
              <a:solidFill>
                <a:schemeClr val="tx1"/>
              </a:solidFill>
            </a:endParaRPr>
          </a:p>
          <a:p>
            <a:pPr marL="0" indent="0">
              <a:buFont typeface="Wingdings" panose="05000000000000000000" charset="0"/>
              <a:buNone/>
            </a:pPr>
            <a:r>
              <a:rPr lang="en-US" altLang="en-US">
                <a:sym typeface="+mn-ea"/>
              </a:rPr>
              <a:t>  -&gt; build the complete TGN architecture for EEG motor imagery classification;</a:t>
            </a:r>
            <a:endParaRPr lang="en-US" altLang="en-US">
              <a:sym typeface="+mn-ea"/>
            </a:endParaRPr>
          </a:p>
          <a:p>
            <a:pPr marL="0" indent="0">
              <a:buFont typeface="Wingdings" panose="05000000000000000000" charset="0"/>
              <a:buNone/>
            </a:pPr>
            <a:r>
              <a:rPr lang="en-US" altLang="en-US">
                <a:sym typeface="+mn-ea"/>
              </a:rPr>
              <a:t>  -&gt; use CustomMessageModule (defined </a:t>
            </a:r>
            <a:r>
              <a:rPr lang="en-US" altLang="en-US">
                <a:sym typeface="+mn-ea"/>
              </a:rPr>
              <a:t>previously</a:t>
            </a:r>
            <a:r>
              <a:rPr lang="en-US" altLang="en-US">
                <a:sym typeface="+mn-ea"/>
              </a:rPr>
              <a:t>) to encode raw messages;</a:t>
            </a:r>
            <a:endParaRPr lang="en-US" altLang="en-US">
              <a:sym typeface="+mn-ea"/>
            </a:endParaRPr>
          </a:p>
          <a:p>
            <a:pPr marL="0" indent="0">
              <a:buFont typeface="Wingdings" panose="05000000000000000000" charset="0"/>
              <a:buNone/>
            </a:pPr>
            <a:r>
              <a:rPr lang="en-US" altLang="en-US">
                <a:sym typeface="+mn-ea"/>
              </a:rPr>
              <a:t>  -&gt; apply </a:t>
            </a:r>
            <a:r>
              <a:rPr lang="en-US" altLang="en-US">
                <a:sym typeface="+mn-ea"/>
              </a:rPr>
              <a:t>LastAggregator to select the latest message for each node;</a:t>
            </a:r>
            <a:endParaRPr lang="en-US" altLang="en-US">
              <a:sym typeface="+mn-ea"/>
            </a:endParaRPr>
          </a:p>
          <a:p>
            <a:r>
              <a:rPr lang="en-US" altLang="en-US">
                <a:solidFill>
                  <a:schemeClr val="tx1"/>
                </a:solidFill>
                <a:sym typeface="+mn-ea"/>
              </a:rPr>
              <a:t>Optimizer - ‘</a:t>
            </a:r>
            <a:r>
              <a:rPr lang="en-US" altLang="en-US">
                <a:solidFill>
                  <a:schemeClr val="tx1"/>
                </a:solidFill>
                <a:sym typeface="+mn-ea"/>
              </a:rPr>
              <a:t>Adam optimizer’ </a:t>
            </a:r>
            <a:endParaRPr lang="en-US" altLang="en-US">
              <a:solidFill>
                <a:schemeClr val="tx1"/>
              </a:solidFill>
            </a:endParaRPr>
          </a:p>
          <a:p>
            <a:pPr marL="0" indent="0">
              <a:buFont typeface="Wingdings" panose="05000000000000000000" charset="0"/>
              <a:buNone/>
            </a:pPr>
            <a:r>
              <a:rPr lang="en-US" altLang="en-US">
                <a:sym typeface="+mn-ea"/>
              </a:rPr>
              <a:t>  -&gt; update model parameters, with learning rate 0.0001;</a:t>
            </a:r>
            <a:endParaRPr lang="en-US" altLang="en-US">
              <a:solidFill>
                <a:schemeClr val="tx1">
                  <a:lumMod val="65000"/>
                  <a:lumOff val="35000"/>
                </a:schemeClr>
              </a:solidFill>
            </a:endParaRPr>
          </a:p>
          <a:p>
            <a:r>
              <a:rPr lang="en-US" altLang="en-US">
                <a:solidFill>
                  <a:schemeClr val="tx1"/>
                </a:solidFill>
                <a:sym typeface="+mn-ea"/>
              </a:rPr>
              <a:t>Criterion - ‘cross entropy loss function’ </a:t>
            </a:r>
            <a:endParaRPr lang="en-US" altLang="en-US">
              <a:solidFill>
                <a:schemeClr val="tx1"/>
              </a:solidFill>
            </a:endParaRPr>
          </a:p>
          <a:p>
            <a:pPr marL="0" indent="0">
              <a:buFont typeface="Wingdings" panose="05000000000000000000" charset="0"/>
              <a:buNone/>
            </a:pPr>
            <a:r>
              <a:rPr lang="en-US" altLang="en-US">
                <a:sym typeface="+mn-ea"/>
              </a:rPr>
              <a:t>  -&gt; compute the difference between predicted probability distribution and true class labels, to drive gradient descent during training and guide parameter updates through backpropagation.</a:t>
            </a:r>
            <a:endParaRPr lang="en-US" altLang="en-US" i="1">
              <a:solidFill>
                <a:schemeClr val="tx1">
                  <a:lumMod val="65000"/>
                  <a:lumOff val="35000"/>
                </a:schemeClr>
              </a:solidFill>
              <a:latin typeface="PingFang SC" panose="020B0400000000000000" charset="-122"/>
              <a:ea typeface="PingFang SC" panose="020B0400000000000000" charset="-122"/>
            </a:endParaRPr>
          </a:p>
        </p:txBody>
      </p:sp>
      <p:sp>
        <p:nvSpPr>
          <p:cNvPr id="10" name="Left Brace 9"/>
          <p:cNvSpPr/>
          <p:nvPr/>
        </p:nvSpPr>
        <p:spPr>
          <a:xfrm rot="10800000">
            <a:off x="3515360" y="1951355"/>
            <a:ext cx="129540" cy="1104900"/>
          </a:xfrm>
          <a:prstGeom prst="leftBrace">
            <a:avLst>
              <a:gd name="adj1" fmla="val 78921"/>
              <a:gd name="adj2" fmla="val 50000"/>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txBody>
          <a:bodyPr rtlCol="0" anchor="ctr"/>
          <a:p>
            <a:pPr algn="ctr"/>
            <a:endParaRPr lang="en-US"/>
          </a:p>
        </p:txBody>
      </p:sp>
      <p:sp>
        <p:nvSpPr>
          <p:cNvPr id="11" name="Text Box 10"/>
          <p:cNvSpPr txBox="1"/>
          <p:nvPr/>
        </p:nvSpPr>
        <p:spPr>
          <a:xfrm>
            <a:off x="3708400" y="2105660"/>
            <a:ext cx="1863725" cy="368300"/>
          </a:xfrm>
          <a:prstGeom prst="rect">
            <a:avLst/>
          </a:prstGeom>
          <a:noFill/>
        </p:spPr>
        <p:txBody>
          <a:bodyPr wrap="square" rtlCol="0">
            <a:spAutoFit/>
          </a:bodyPr>
          <a:p>
            <a:r>
              <a:rPr lang="en-US" sz="900" b="1">
                <a:solidFill>
                  <a:srgbClr val="0070C0"/>
                </a:solidFill>
                <a:latin typeface="PingFang SC Semibold" panose="020B0400000000000000" charset="-122"/>
                <a:ea typeface="PingFang SC Semibold" panose="020B0400000000000000" charset="-122"/>
              </a:rPr>
              <a:t>simplify the architecture &amp; avoid extra projection layers </a:t>
            </a:r>
            <a:endParaRPr lang="en-US" sz="900" b="1">
              <a:solidFill>
                <a:srgbClr val="0070C0"/>
              </a:solidFill>
              <a:latin typeface="PingFang SC Semibold" panose="020B0400000000000000" charset="-122"/>
              <a:ea typeface="PingFang SC Semibold" panose="020B0400000000000000" charset="-122"/>
            </a:endParaRPr>
          </a:p>
        </p:txBody>
      </p:sp>
      <p:sp>
        <p:nvSpPr>
          <p:cNvPr id="12" name="Text Box 11"/>
          <p:cNvSpPr txBox="1"/>
          <p:nvPr/>
        </p:nvSpPr>
        <p:spPr>
          <a:xfrm>
            <a:off x="3708400" y="2491105"/>
            <a:ext cx="2099310" cy="368300"/>
          </a:xfrm>
          <a:prstGeom prst="rect">
            <a:avLst/>
          </a:prstGeom>
          <a:noFill/>
        </p:spPr>
        <p:txBody>
          <a:bodyPr wrap="square" rtlCol="0">
            <a:spAutoFit/>
          </a:bodyPr>
          <a:p>
            <a:r>
              <a:rPr lang="en-US" sz="900" b="1">
                <a:solidFill>
                  <a:srgbClr val="0070C0"/>
                </a:solidFill>
                <a:latin typeface="PingFang SC Semibold" panose="020B0400000000000000" charset="-122"/>
                <a:ea typeface="PingFang SC Semibold" panose="020B0400000000000000" charset="-122"/>
              </a:rPr>
              <a:t>be manually set and tuned based on model performance</a:t>
            </a:r>
            <a:endParaRPr lang="en-US" sz="900" b="1">
              <a:solidFill>
                <a:srgbClr val="0070C0"/>
              </a:solidFill>
              <a:latin typeface="PingFang SC Semibold" panose="020B0400000000000000" charset="-122"/>
              <a:ea typeface="PingFang SC Semibold" panose="020B0400000000000000" charset="-122"/>
            </a:endParaRPr>
          </a:p>
        </p:txBody>
      </p:sp>
      <p:sp>
        <p:nvSpPr>
          <p:cNvPr id="13" name="Oval 12"/>
          <p:cNvSpPr/>
          <p:nvPr/>
        </p:nvSpPr>
        <p:spPr>
          <a:xfrm>
            <a:off x="3020695" y="2892425"/>
            <a:ext cx="340995" cy="330200"/>
          </a:xfrm>
          <a:prstGeom prst="ellipse">
            <a:avLst/>
          </a:prstGeom>
          <a:noFill/>
          <a:ln w="31750">
            <a:solidFill>
              <a:srgbClr val="7030A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14" name="Straight Arrow Connector 13"/>
          <p:cNvCxnSpPr>
            <a:stCxn id="13" idx="5"/>
          </p:cNvCxnSpPr>
          <p:nvPr/>
        </p:nvCxnSpPr>
        <p:spPr>
          <a:xfrm>
            <a:off x="3311525" y="3174365"/>
            <a:ext cx="292100" cy="0"/>
          </a:xfrm>
          <a:prstGeom prst="straightConnector1">
            <a:avLst/>
          </a:prstGeom>
          <a:ln w="31750">
            <a:solidFill>
              <a:srgbClr val="7030A0"/>
            </a:solidFill>
            <a:tailEnd type="arrow"/>
          </a:ln>
        </p:spPr>
        <p:style>
          <a:lnRef idx="2">
            <a:schemeClr val="accent1"/>
          </a:lnRef>
          <a:fillRef idx="0">
            <a:srgbClr val="FFFFFF"/>
          </a:fillRef>
          <a:effectRef idx="0">
            <a:srgbClr val="FFFFFF"/>
          </a:effectRef>
          <a:fontRef idx="minor">
            <a:schemeClr val="tx1"/>
          </a:fontRef>
        </p:style>
      </p:cxnSp>
      <p:sp>
        <p:nvSpPr>
          <p:cNvPr id="15" name="Text Box 14"/>
          <p:cNvSpPr txBox="1"/>
          <p:nvPr/>
        </p:nvSpPr>
        <p:spPr>
          <a:xfrm>
            <a:off x="3728720" y="2892425"/>
            <a:ext cx="2317750" cy="506730"/>
          </a:xfrm>
          <a:prstGeom prst="rect">
            <a:avLst/>
          </a:prstGeom>
          <a:noFill/>
        </p:spPr>
        <p:txBody>
          <a:bodyPr wrap="square" rtlCol="0">
            <a:spAutoFit/>
          </a:bodyPr>
          <a:p>
            <a:r>
              <a:rPr lang="en-US" sz="900" b="1">
                <a:solidFill>
                  <a:srgbClr val="7030A0"/>
                </a:solidFill>
                <a:latin typeface="PingFang SC Semibold" panose="020B0400000000000000" charset="-122"/>
                <a:ea typeface="PingFang SC Semibold" panose="020B0400000000000000" charset="-122"/>
              </a:rPr>
              <a:t>large enough to capture rich temporal features, but small enough </a:t>
            </a:r>
            <a:r>
              <a:rPr lang="en-US" altLang="en-US" sz="900" b="1">
                <a:solidFill>
                  <a:srgbClr val="7030A0"/>
                </a:solidFill>
                <a:latin typeface="PingFang SC Semibold" panose="020B0400000000000000" charset="-122"/>
                <a:ea typeface="PingFang SC Semibold" panose="020B0400000000000000" charset="-122"/>
              </a:rPr>
              <a:t>to avoid overfitting and heavy computation</a:t>
            </a:r>
            <a:endParaRPr lang="en-US" altLang="en-US" sz="900" b="1">
              <a:solidFill>
                <a:srgbClr val="7030A0"/>
              </a:solidFill>
              <a:latin typeface="PingFang SC Semibold" panose="020B0400000000000000" charset="-122"/>
              <a:ea typeface="PingFang SC Semibold" panose="020B0400000000000000" charset="-122"/>
            </a:endParaRPr>
          </a:p>
        </p:txBody>
      </p:sp>
      <p:cxnSp>
        <p:nvCxnSpPr>
          <p:cNvPr id="16" name="Straight Arrow Connector 15"/>
          <p:cNvCxnSpPr/>
          <p:nvPr/>
        </p:nvCxnSpPr>
        <p:spPr>
          <a:xfrm>
            <a:off x="6477635" y="6412865"/>
            <a:ext cx="47815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17" name="Text Box 16"/>
              <p:cNvSpPr txBox="1"/>
              <p:nvPr/>
            </p:nvSpPr>
            <p:spPr>
              <a:xfrm>
                <a:off x="6878320" y="6257925"/>
                <a:ext cx="5027295" cy="309245"/>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sz="1400" i="1">
                          <a:solidFill>
                            <a:srgbClr val="0070C0"/>
                          </a:solidFill>
                          <a:latin typeface="DejaVu Math TeX Gyre" panose="02000503000000000000" charset="0"/>
                          <a:cs typeface="DejaVu Math TeX Gyre" panose="02000503000000000000" charset="0"/>
                        </a:rPr>
                        <m:t>𝐶𝑟𝑜𝑠𝑠</m:t>
                      </m:r>
                      <m:r>
                        <a:rPr lang="en-US" sz="1400" i="1">
                          <a:solidFill>
                            <a:srgbClr val="0070C0"/>
                          </a:solidFill>
                          <a:latin typeface="DejaVu Math TeX Gyre" panose="02000503000000000000" charset="0"/>
                          <a:cs typeface="DejaVu Math TeX Gyre" panose="02000503000000000000" charset="0"/>
                        </a:rPr>
                        <m:t> </m:t>
                      </m:r>
                      <m:r>
                        <a:rPr lang="en-US" sz="1400" i="1">
                          <a:solidFill>
                            <a:srgbClr val="0070C0"/>
                          </a:solidFill>
                          <a:latin typeface="DejaVu Math TeX Gyre" panose="02000503000000000000" charset="0"/>
                          <a:cs typeface="DejaVu Math TeX Gyre" panose="02000503000000000000" charset="0"/>
                        </a:rPr>
                        <m:t>𝐸𝑛𝑡𝑟𝑜𝑝𝑦</m:t>
                      </m:r>
                      <m:r>
                        <a:rPr lang="en-US" sz="1400" i="1">
                          <a:solidFill>
                            <a:srgbClr val="0070C0"/>
                          </a:solidFill>
                          <a:latin typeface="DejaVu Math TeX Gyre" panose="02000503000000000000" charset="0"/>
                          <a:cs typeface="DejaVu Math TeX Gyre" panose="02000503000000000000" charset="0"/>
                        </a:rPr>
                        <m:t> </m:t>
                      </m:r>
                      <m:r>
                        <a:rPr lang="en-US" sz="1400" i="1" baseline="-25000">
                          <a:solidFill>
                            <a:srgbClr val="0070C0"/>
                          </a:solidFill>
                          <a:latin typeface="DejaVu Math TeX Gyre" panose="02000503000000000000" charset="0"/>
                          <a:cs typeface="DejaVu Math TeX Gyre" panose="02000503000000000000" charset="0"/>
                        </a:rPr>
                        <m:t>𝐿</m:t>
                      </m:r>
                      <m:r>
                        <a:rPr lang="en-US" sz="1400" i="1">
                          <a:solidFill>
                            <a:srgbClr val="0070C0"/>
                          </a:solidFill>
                          <a:latin typeface="DejaVu Math TeX Gyre" panose="02000503000000000000" charset="0"/>
                          <a:cs typeface="DejaVu Math TeX Gyre" panose="02000503000000000000" charset="0"/>
                        </a:rPr>
                        <m:t> = </m:t>
                      </m:r>
                      <m:r>
                        <a:rPr lang="en-US" sz="1400" i="1">
                          <a:solidFill>
                            <a:srgbClr val="0070C0"/>
                          </a:solidFill>
                          <a:latin typeface="DejaVu Math TeX Gyre" panose="02000503000000000000" charset="0"/>
                          <a:cs typeface="DejaVu Math TeX Gyre" panose="02000503000000000000" charset="0"/>
                        </a:rPr>
                        <m:t>−</m:t>
                      </m:r>
                      <m:r>
                        <a:rPr lang="en-US" sz="1400" i="1">
                          <a:solidFill>
                            <a:srgbClr val="0070C0"/>
                          </a:solidFill>
                          <a:latin typeface="DejaVu Math TeX Gyre" panose="02000503000000000000" charset="0"/>
                          <a:cs typeface="DejaVu Math TeX Gyre" panose="02000503000000000000" charset="0"/>
                        </a:rPr>
                        <m:t>𝑙𝑜𝑔</m:t>
                      </m:r>
                      <m:r>
                        <a:rPr lang="en-US" sz="1400" i="1">
                          <a:solidFill>
                            <a:srgbClr val="0070C0"/>
                          </a:solidFill>
                          <a:latin typeface="DejaVu Math TeX Gyre" panose="02000503000000000000" charset="0"/>
                          <a:cs typeface="DejaVu Math TeX Gyre" panose="02000503000000000000" charset="0"/>
                        </a:rPr>
                        <m:t>(‘</m:t>
                      </m:r>
                      <m:r>
                        <a:rPr lang="en-US" sz="1400" i="1">
                          <a:solidFill>
                            <a:srgbClr val="0070C0"/>
                          </a:solidFill>
                          <a:latin typeface="DejaVu Math TeX Gyre" panose="02000503000000000000" charset="0"/>
                          <a:cs typeface="DejaVu Math TeX Gyre" panose="02000503000000000000" charset="0"/>
                        </a:rPr>
                        <m:t>𝑃𝑟𝑒𝑑𝑖𝑐𝑡𝑒𝑑</m:t>
                      </m:r>
                      <m:r>
                        <a:rPr lang="en-US" sz="1400" i="1">
                          <a:solidFill>
                            <a:srgbClr val="0070C0"/>
                          </a:solidFill>
                          <a:latin typeface="DejaVu Math TeX Gyre" panose="02000503000000000000" charset="0"/>
                          <a:cs typeface="DejaVu Math TeX Gyre" panose="02000503000000000000" charset="0"/>
                        </a:rPr>
                        <m:t>’ </m:t>
                      </m:r>
                      <m:r>
                        <a:rPr lang="en-US" sz="1400" i="1">
                          <a:solidFill>
                            <a:srgbClr val="0070C0"/>
                          </a:solidFill>
                          <a:latin typeface="DejaVu Math TeX Gyre" panose="02000503000000000000" charset="0"/>
                          <a:cs typeface="DejaVu Math TeX Gyre" panose="02000503000000000000" charset="0"/>
                        </a:rPr>
                        <m:t>𝑃𝑟𝑜𝑏</m:t>
                      </m:r>
                      <m:r>
                        <a:rPr lang="en-US" sz="1400" i="1">
                          <a:solidFill>
                            <a:srgbClr val="0070C0"/>
                          </a:solidFill>
                          <a:latin typeface="DejaVu Math TeX Gyre" panose="02000503000000000000" charset="0"/>
                          <a:cs typeface="DejaVu Math TeX Gyre" panose="02000503000000000000" charset="0"/>
                        </a:rPr>
                        <m:t> </m:t>
                      </m:r>
                      <m:r>
                        <a:rPr lang="en-US" sz="1400" i="1" baseline="-25000">
                          <a:solidFill>
                            <a:srgbClr val="0070C0"/>
                          </a:solidFill>
                          <a:latin typeface="DejaVu Math TeX Gyre" panose="02000503000000000000" charset="0"/>
                          <a:cs typeface="DejaVu Math TeX Gyre" panose="02000503000000000000" charset="0"/>
                        </a:rPr>
                        <m:t>𝐿</m:t>
                      </m:r>
                      <m:r>
                        <a:rPr lang="en-US" sz="1400" i="1">
                          <a:solidFill>
                            <a:srgbClr val="0070C0"/>
                          </a:solidFill>
                          <a:latin typeface="DejaVu Math TeX Gyre" panose="02000503000000000000" charset="0"/>
                          <a:ea typeface="宋体" charset="0"/>
                          <a:cs typeface="DejaVu Math TeX Gyre" panose="02000503000000000000" charset="0"/>
                        </a:rPr>
                        <m:t>)</m:t>
                      </m:r>
                    </m:oMath>
                  </m:oMathPara>
                </a14:m>
                <a:endParaRPr lang="en-US" sz="1400" i="1">
                  <a:solidFill>
                    <a:srgbClr val="0070C0"/>
                  </a:solidFill>
                  <a:latin typeface="DejaVu Math TeX Gyre" panose="02000503000000000000" charset="0"/>
                  <a:ea typeface="宋体" charset="0"/>
                  <a:cs typeface="DejaVu Math TeX Gyre" panose="02000503000000000000" charset="0"/>
                </a:endParaRPr>
              </a:p>
            </p:txBody>
          </p:sp>
        </mc:Choice>
        <mc:Fallback>
          <p:sp>
            <p:nvSpPr>
              <p:cNvPr id="17" name="Text Box 16"/>
              <p:cNvSpPr txBox="1">
                <a:spLocks noRot="1" noChangeAspect="1" noMove="1" noResize="1" noEditPoints="1" noAdjustHandles="1" noChangeArrowheads="1" noChangeShapeType="1" noTextEdit="1"/>
              </p:cNvSpPr>
              <p:nvPr/>
            </p:nvSpPr>
            <p:spPr>
              <a:xfrm>
                <a:off x="6878320" y="6257925"/>
                <a:ext cx="5027295" cy="309245"/>
              </a:xfrm>
              <a:prstGeom prst="rect">
                <a:avLst/>
              </a:prstGeom>
              <a:blipFill rotWithShape="1">
                <a:blip r:embed="rId3"/>
                <a:stretch>
                  <a:fillRect/>
                </a:stretch>
              </a:blipFill>
            </p:spPr>
            <p:txBody>
              <a:bodyPr/>
              <a:lstStyle/>
              <a:p>
                <a:r>
                  <a:rPr lang="en-US" altLang="en-US">
                    <a:noFill/>
                  </a:rPr>
                  <a:t> </a:t>
                </a:r>
              </a:p>
            </p:txBody>
          </p:sp>
        </mc:Fallback>
      </mc:AlternateContent>
      <p:pic>
        <p:nvPicPr>
          <p:cNvPr id="6" name="Picture 5" descr="Screenshot 2025-08-11 at 21.32.00"/>
          <p:cNvPicPr>
            <a:picLocks noChangeAspect="1"/>
          </p:cNvPicPr>
          <p:nvPr/>
        </p:nvPicPr>
        <p:blipFill>
          <a:blip r:embed="rId4"/>
          <a:stretch>
            <a:fillRect/>
          </a:stretch>
        </p:blipFill>
        <p:spPr>
          <a:xfrm>
            <a:off x="6893560" y="1490345"/>
            <a:ext cx="4891405" cy="40576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5487670" cy="705485"/>
          </a:xfrm>
        </p:spPr>
        <p:txBody>
          <a:bodyPr/>
          <a:p>
            <a:r>
              <a:rPr lang="en-US">
                <a:sym typeface="+mn-ea"/>
              </a:rPr>
              <a:t>TGN Model Overview</a:t>
            </a:r>
            <a:endParaRPr lang="en-US"/>
          </a:p>
        </p:txBody>
      </p:sp>
      <p:sp>
        <p:nvSpPr>
          <p:cNvPr id="3" name="Content Placeholder 2"/>
          <p:cNvSpPr>
            <a:spLocks noGrp="1"/>
          </p:cNvSpPr>
          <p:nvPr>
            <p:ph idx="1"/>
            <p:custDataLst>
              <p:tags r:id="rId2"/>
            </p:custDataLst>
          </p:nvPr>
        </p:nvSpPr>
        <p:spPr>
          <a:xfrm>
            <a:off x="608330" y="1490345"/>
            <a:ext cx="6269990" cy="5368290"/>
          </a:xfrm>
        </p:spPr>
        <p:txBody>
          <a:bodyPr>
            <a:normAutofit/>
          </a:bodyPr>
          <a:p>
            <a:r>
              <a:rPr lang="en-US" altLang="en-US">
                <a:solidFill>
                  <a:schemeClr val="tx1"/>
                </a:solidFill>
                <a:sym typeface="+mn-ea"/>
              </a:rPr>
              <a:t>‘train’ function</a:t>
            </a:r>
            <a:endParaRPr lang="en-US" altLang="en-US">
              <a:solidFill>
                <a:schemeClr val="tx1"/>
              </a:solidFill>
            </a:endParaRPr>
          </a:p>
          <a:p>
            <a:pPr marL="0" indent="0">
              <a:buFont typeface="Wingdings" panose="05000000000000000000" charset="0"/>
              <a:buNone/>
            </a:pPr>
            <a:r>
              <a:rPr lang="en-US" altLang="en-US">
                <a:sym typeface="+mn-ea"/>
              </a:rPr>
              <a:t>  -&gt; put model in training mode;</a:t>
            </a:r>
            <a:endParaRPr lang="en-US" altLang="en-US">
              <a:solidFill>
                <a:schemeClr val="tx1">
                  <a:lumMod val="65000"/>
                  <a:lumOff val="35000"/>
                </a:schemeClr>
              </a:solidFill>
            </a:endParaRPr>
          </a:p>
          <a:p>
            <a:pPr marL="0" indent="0">
              <a:buFont typeface="Wingdings" panose="05000000000000000000" charset="0"/>
              <a:buNone/>
            </a:pPr>
            <a:r>
              <a:rPr lang="en-US" altLang="en-US">
                <a:sym typeface="+mn-ea"/>
              </a:rPr>
              <a:t>  -&gt; </a:t>
            </a:r>
            <a:r>
              <a:rPr lang="en-US" altLang="en-US">
                <a:solidFill>
                  <a:schemeClr val="tx1">
                    <a:lumMod val="65000"/>
                    <a:lumOff val="35000"/>
                  </a:schemeClr>
                </a:solidFill>
              </a:rPr>
              <a:t>convert a list of TemporalData into a single batched graph;</a:t>
            </a:r>
            <a:endParaRPr lang="en-US" altLang="en-US">
              <a:solidFill>
                <a:schemeClr val="tx1">
                  <a:lumMod val="65000"/>
                  <a:lumOff val="35000"/>
                </a:schemeClr>
              </a:solidFill>
            </a:endParaRPr>
          </a:p>
          <a:p>
            <a:pPr marL="0" indent="0">
              <a:buFont typeface="Wingdings" panose="05000000000000000000" charset="0"/>
              <a:buNone/>
            </a:pPr>
            <a:r>
              <a:rPr lang="en-US" altLang="en-US">
                <a:sym typeface="+mn-ea"/>
              </a:rPr>
              <a:t>  -&gt; perform forward pass to obtain logits for binary classification;</a:t>
            </a:r>
            <a:endParaRPr lang="en-US" altLang="en-US">
              <a:sym typeface="+mn-ea"/>
            </a:endParaRPr>
          </a:p>
          <a:p>
            <a:pPr marL="0" indent="0">
              <a:buFont typeface="Wingdings" panose="05000000000000000000" charset="0"/>
              <a:buNone/>
            </a:pPr>
            <a:r>
              <a:rPr lang="en-US" altLang="en-US">
                <a:sym typeface="+mn-ea"/>
              </a:rPr>
              <a:t>  -&gt; compute loss using cross entropy function, quantifying the difference between predicted logits and ground truth labels;</a:t>
            </a:r>
            <a:endParaRPr lang="en-US" altLang="en-US">
              <a:sym typeface="+mn-ea"/>
            </a:endParaRPr>
          </a:p>
          <a:p>
            <a:pPr marL="0" indent="0">
              <a:buFont typeface="Wingdings" panose="05000000000000000000" charset="0"/>
              <a:buNone/>
            </a:pPr>
            <a:r>
              <a:rPr lang="en-US" altLang="en-US">
                <a:sym typeface="+mn-ea"/>
              </a:rPr>
              <a:t>  -&gt; </a:t>
            </a:r>
            <a:r>
              <a:rPr lang="en-US" altLang="en-US">
                <a:solidFill>
                  <a:schemeClr val="tx1">
                    <a:lumMod val="65000"/>
                    <a:lumOff val="35000"/>
                  </a:schemeClr>
                </a:solidFill>
              </a:rPr>
              <a:t>compute gradients; </a:t>
            </a:r>
            <a:endParaRPr lang="en-US" altLang="en-US">
              <a:solidFill>
                <a:schemeClr val="tx1">
                  <a:lumMod val="65000"/>
                  <a:lumOff val="35000"/>
                </a:schemeClr>
              </a:solidFill>
            </a:endParaRPr>
          </a:p>
          <a:p>
            <a:pPr marL="0" indent="0">
              <a:buFont typeface="Wingdings" panose="05000000000000000000" charset="0"/>
              <a:buNone/>
            </a:pPr>
            <a:r>
              <a:rPr lang="en-US" altLang="en-US">
                <a:sym typeface="+mn-ea"/>
              </a:rPr>
              <a:t>  -&gt; </a:t>
            </a:r>
            <a:r>
              <a:rPr lang="en-US" altLang="en-US">
                <a:solidFill>
                  <a:schemeClr val="tx1">
                    <a:lumMod val="65000"/>
                    <a:lumOff val="35000"/>
                  </a:schemeClr>
                </a:solidFill>
              </a:rPr>
              <a:t>update weights;</a:t>
            </a:r>
            <a:endParaRPr lang="en-US" altLang="en-US">
              <a:solidFill>
                <a:schemeClr val="tx1">
                  <a:lumMod val="65000"/>
                  <a:lumOff val="35000"/>
                </a:schemeClr>
              </a:solidFill>
            </a:endParaRPr>
          </a:p>
          <a:p>
            <a:pPr marL="0" indent="0">
              <a:buFont typeface="Wingdings" panose="05000000000000000000" charset="0"/>
              <a:buNone/>
            </a:pPr>
            <a:r>
              <a:rPr lang="en-US" altLang="en-US">
                <a:sym typeface="+mn-ea"/>
              </a:rPr>
              <a:t>  -&gt; </a:t>
            </a:r>
            <a:r>
              <a:rPr lang="en-US" altLang="en-US">
                <a:solidFill>
                  <a:schemeClr val="tx1">
                    <a:lumMod val="65000"/>
                    <a:lumOff val="35000"/>
                  </a:schemeClr>
                </a:solidFill>
              </a:rPr>
              <a:t>reset gradients before next batch.</a:t>
            </a:r>
            <a:endParaRPr lang="en-US" altLang="en-US" i="1">
              <a:solidFill>
                <a:schemeClr val="tx1">
                  <a:lumMod val="65000"/>
                  <a:lumOff val="35000"/>
                </a:schemeClr>
              </a:solidFill>
              <a:latin typeface="PingFang SC" panose="020B0400000000000000" charset="-122"/>
              <a:ea typeface="PingFang SC" panose="020B0400000000000000" charset="-122"/>
            </a:endParaRPr>
          </a:p>
        </p:txBody>
      </p:sp>
      <p:sp>
        <p:nvSpPr>
          <p:cNvPr id="9" name="Right Brace 8"/>
          <p:cNvSpPr/>
          <p:nvPr/>
        </p:nvSpPr>
        <p:spPr>
          <a:xfrm>
            <a:off x="6628130" y="3529330"/>
            <a:ext cx="306070" cy="3095625"/>
          </a:xfrm>
          <a:prstGeom prst="rightBrace">
            <a:avLst>
              <a:gd name="adj1" fmla="val 74712"/>
              <a:gd name="adj2" fmla="val 50227"/>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txBody>
          <a:bodyPr rtlCol="0" anchor="ctr"/>
          <a:p>
            <a:pPr algn="ctr"/>
            <a:endParaRPr lang="en-US"/>
          </a:p>
        </p:txBody>
      </p:sp>
      <p:sp>
        <p:nvSpPr>
          <p:cNvPr id="10" name="Text Box 9"/>
          <p:cNvSpPr txBox="1"/>
          <p:nvPr/>
        </p:nvSpPr>
        <p:spPr>
          <a:xfrm>
            <a:off x="7112635" y="4474210"/>
            <a:ext cx="4464050" cy="1753235"/>
          </a:xfrm>
          <a:prstGeom prst="rect">
            <a:avLst/>
          </a:prstGeom>
          <a:noFill/>
        </p:spPr>
        <p:txBody>
          <a:bodyPr wrap="square" rtlCol="0">
            <a:spAutoFit/>
          </a:bodyPr>
          <a:p>
            <a:r>
              <a:rPr lang="en-US" b="1">
                <a:solidFill>
                  <a:srgbClr val="0070C0"/>
                </a:solidFill>
                <a:latin typeface="PingFang SC Semibold" panose="020B0400000000000000" charset="-122"/>
                <a:ea typeface="PingFang SC Semibold" panose="020B0400000000000000" charset="-122"/>
              </a:rPr>
              <a:t>Backpropagation:</a:t>
            </a:r>
            <a:endParaRPr lang="en-US" b="1">
              <a:solidFill>
                <a:srgbClr val="0070C0"/>
              </a:solidFill>
              <a:latin typeface="PingFang SC Semibold" panose="020B0400000000000000" charset="-122"/>
              <a:ea typeface="PingFang SC Semibold" panose="020B0400000000000000" charset="-122"/>
            </a:endParaRPr>
          </a:p>
          <a:p>
            <a:r>
              <a:rPr lang="en-US" b="1">
                <a:solidFill>
                  <a:srgbClr val="0070C0"/>
                </a:solidFill>
                <a:latin typeface="PingFang SC Semibold" panose="020B0400000000000000" charset="-122"/>
                <a:ea typeface="PingFang SC Semibold" panose="020B0400000000000000" charset="-122"/>
              </a:rPr>
              <a:t>1. f</a:t>
            </a:r>
            <a:r>
              <a:rPr lang="en-US" altLang="en-US" b="1">
                <a:solidFill>
                  <a:srgbClr val="0070C0"/>
                </a:solidFill>
                <a:latin typeface="PingFang SC Semibold" panose="020B0400000000000000" charset="-122"/>
                <a:ea typeface="PingFang SC Semibold" panose="020B0400000000000000" charset="-122"/>
              </a:rPr>
              <a:t>orward pass - obtain model output;</a:t>
            </a:r>
            <a:endParaRPr lang="en-US" altLang="en-US" b="1">
              <a:solidFill>
                <a:srgbClr val="0070C0"/>
              </a:solidFill>
              <a:latin typeface="PingFang SC Semibold" panose="020B0400000000000000" charset="-122"/>
              <a:ea typeface="PingFang SC Semibold" panose="020B0400000000000000" charset="-122"/>
            </a:endParaRPr>
          </a:p>
          <a:p>
            <a:r>
              <a:rPr lang="en-US" altLang="en-US" b="1">
                <a:solidFill>
                  <a:srgbClr val="0070C0"/>
                </a:solidFill>
                <a:latin typeface="PingFang SC Semibold" panose="020B0400000000000000" charset="-122"/>
                <a:ea typeface="PingFang SC Semibold" panose="020B0400000000000000" charset="-122"/>
              </a:rPr>
              <a:t>2. loss computation;</a:t>
            </a:r>
            <a:endParaRPr lang="en-US" altLang="en-US" b="1">
              <a:solidFill>
                <a:srgbClr val="0070C0"/>
              </a:solidFill>
              <a:latin typeface="PingFang SC Semibold" panose="020B0400000000000000" charset="-122"/>
              <a:ea typeface="PingFang SC Semibold" panose="020B0400000000000000" charset="-122"/>
            </a:endParaRPr>
          </a:p>
          <a:p>
            <a:r>
              <a:rPr lang="en-US" altLang="en-US" b="1">
                <a:solidFill>
                  <a:srgbClr val="0070C0"/>
                </a:solidFill>
                <a:latin typeface="PingFang SC Semibold" panose="020B0400000000000000" charset="-122"/>
                <a:ea typeface="PingFang SC Semibold" panose="020B0400000000000000" charset="-122"/>
              </a:rPr>
              <a:t>3. backward pass - compute loss;</a:t>
            </a:r>
            <a:endParaRPr lang="en-US" altLang="en-US" b="1">
              <a:solidFill>
                <a:srgbClr val="0070C0"/>
              </a:solidFill>
              <a:latin typeface="PingFang SC Semibold" panose="020B0400000000000000" charset="-122"/>
              <a:ea typeface="PingFang SC Semibold" panose="020B0400000000000000" charset="-122"/>
            </a:endParaRPr>
          </a:p>
          <a:p>
            <a:r>
              <a:rPr lang="en-US" altLang="en-US" b="1">
                <a:solidFill>
                  <a:srgbClr val="0070C0"/>
                </a:solidFill>
                <a:latin typeface="PingFang SC Semibold" panose="020B0400000000000000" charset="-122"/>
                <a:ea typeface="PingFang SC Semibold" panose="020B0400000000000000" charset="-122"/>
              </a:rPr>
              <a:t>4. weights update;</a:t>
            </a:r>
            <a:endParaRPr lang="en-US" altLang="en-US" b="1">
              <a:solidFill>
                <a:srgbClr val="0070C0"/>
              </a:solidFill>
              <a:latin typeface="PingFang SC Semibold" panose="020B0400000000000000" charset="-122"/>
              <a:ea typeface="PingFang SC Semibold" panose="020B0400000000000000" charset="-122"/>
            </a:endParaRPr>
          </a:p>
          <a:p>
            <a:r>
              <a:rPr lang="en-US" altLang="en-US" b="1">
                <a:solidFill>
                  <a:srgbClr val="0070C0"/>
                </a:solidFill>
                <a:latin typeface="PingFang SC Semibold" panose="020B0400000000000000" charset="-122"/>
                <a:ea typeface="PingFang SC Semibold" panose="020B0400000000000000" charset="-122"/>
              </a:rPr>
              <a:t>5. zero gradients. </a:t>
            </a:r>
            <a:endParaRPr lang="en-US" altLang="en-US" b="1">
              <a:solidFill>
                <a:srgbClr val="0070C0"/>
              </a:solidFill>
              <a:latin typeface="PingFang SC Semibold" panose="020B0400000000000000" charset="-122"/>
              <a:ea typeface="PingFang SC Semibold" panose="020B0400000000000000" charset="-122"/>
            </a:endParaRPr>
          </a:p>
        </p:txBody>
      </p:sp>
      <p:pic>
        <p:nvPicPr>
          <p:cNvPr id="4" name="Picture 3" descr="Screenshot 2025-08-16 at 11.14.44"/>
          <p:cNvPicPr>
            <a:picLocks noChangeAspect="1"/>
          </p:cNvPicPr>
          <p:nvPr/>
        </p:nvPicPr>
        <p:blipFill>
          <a:blip r:embed="rId3"/>
          <a:stretch>
            <a:fillRect/>
          </a:stretch>
        </p:blipFill>
        <p:spPr>
          <a:xfrm>
            <a:off x="6898640" y="1490345"/>
            <a:ext cx="4883785" cy="2406650"/>
          </a:xfrm>
          <a:prstGeom prst="rect">
            <a:avLst/>
          </a:prstGeom>
        </p:spPr>
      </p:pic>
      <p:sp>
        <p:nvSpPr>
          <p:cNvPr id="6" name="Rectangles 5"/>
          <p:cNvSpPr/>
          <p:nvPr/>
        </p:nvSpPr>
        <p:spPr>
          <a:xfrm>
            <a:off x="7388860" y="2992755"/>
            <a:ext cx="4111625" cy="151765"/>
          </a:xfrm>
          <a:prstGeom prst="rect">
            <a:avLst/>
          </a:prstGeom>
          <a:noFill/>
          <a:ln w="19050">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Text Box 17"/>
          <p:cNvSpPr txBox="1"/>
          <p:nvPr/>
        </p:nvSpPr>
        <p:spPr>
          <a:xfrm>
            <a:off x="9911715" y="3529330"/>
            <a:ext cx="1870710" cy="229870"/>
          </a:xfrm>
          <a:prstGeom prst="rect">
            <a:avLst/>
          </a:prstGeom>
          <a:noFill/>
        </p:spPr>
        <p:txBody>
          <a:bodyPr wrap="square" rtlCol="0">
            <a:spAutoFit/>
          </a:bodyPr>
          <a:p>
            <a:r>
              <a:rPr lang="en-US" altLang="en-US" sz="900">
                <a:solidFill>
                  <a:srgbClr val="92D050"/>
                </a:solidFill>
              </a:rPr>
              <a:t>update memory for each batch</a:t>
            </a:r>
            <a:endParaRPr lang="en-US" altLang="en-US" sz="900">
              <a:solidFill>
                <a:srgbClr val="92D050"/>
              </a:solidFill>
            </a:endParaRPr>
          </a:p>
        </p:txBody>
      </p:sp>
      <p:cxnSp>
        <p:nvCxnSpPr>
          <p:cNvPr id="19" name="Straight Arrow Connector 18"/>
          <p:cNvCxnSpPr/>
          <p:nvPr/>
        </p:nvCxnSpPr>
        <p:spPr>
          <a:xfrm>
            <a:off x="11392535" y="3163570"/>
            <a:ext cx="0" cy="345440"/>
          </a:xfrm>
          <a:prstGeom prst="straightConnector1">
            <a:avLst/>
          </a:prstGeom>
          <a:ln>
            <a:solidFill>
              <a:srgbClr val="92D05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5487670" cy="705485"/>
          </a:xfrm>
        </p:spPr>
        <p:txBody>
          <a:bodyPr/>
          <a:p>
            <a:r>
              <a:rPr lang="en-US">
                <a:sym typeface="+mn-ea"/>
              </a:rPr>
              <a:t>TGN Model Overview</a:t>
            </a:r>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idx="1"/>
                <p:custDataLst>
                  <p:tags r:id="rId2"/>
                </p:custDataLst>
              </p:nvPr>
            </p:nvSpPr>
            <p:spPr>
              <a:xfrm>
                <a:off x="608330" y="1490345"/>
                <a:ext cx="6269990" cy="5581650"/>
              </a:xfrm>
            </p:spPr>
            <p:txBody>
              <a:bodyPr/>
              <a:p>
                <a:r>
                  <a:rPr lang="en-US" altLang="en-US" sz="1950">
                    <a:solidFill>
                      <a:schemeClr val="tx1"/>
                    </a:solidFill>
                    <a:sym typeface="+mn-ea"/>
                  </a:rPr>
                  <a:t>‘test’ function </a:t>
                </a:r>
                <a:endParaRPr lang="en-US" altLang="en-US" sz="1950">
                  <a:solidFill>
                    <a:schemeClr val="tx1"/>
                  </a:solidFill>
                </a:endParaRPr>
              </a:p>
              <a:p>
                <a:pPr marL="0" indent="0">
                  <a:buFont typeface="Wingdings" panose="05000000000000000000" charset="0"/>
                  <a:buNone/>
                </a:pPr>
                <a:r>
                  <a:rPr lang="en-US" altLang="en-US" sz="1950">
                    <a:sym typeface="+mn-ea"/>
                  </a:rPr>
                  <a:t>  -&gt; set model in evaluation mode;</a:t>
                </a:r>
                <a:endParaRPr lang="en-US" altLang="en-US" sz="1950">
                  <a:sym typeface="+mn-ea"/>
                </a:endParaRPr>
              </a:p>
              <a:p>
                <a:pPr marL="0" indent="0">
                  <a:buFont typeface="Wingdings" panose="05000000000000000000" charset="0"/>
                  <a:buNone/>
                </a:pPr>
                <a:r>
                  <a:rPr lang="en-US" altLang="en-US" sz="1950">
                    <a:sym typeface="+mn-ea"/>
                  </a:rPr>
                  <a:t>  -&gt; </a:t>
                </a:r>
                <a:r>
                  <a:rPr lang="en-US" altLang="en-US" sz="1950">
                    <a:solidFill>
                      <a:schemeClr val="tx1">
                        <a:lumMod val="65000"/>
                        <a:lumOff val="35000"/>
                      </a:schemeClr>
                    </a:solidFill>
                  </a:rPr>
                  <a:t>disable gradient calculation to speed up inference (no backpropagation to optimize model weights)</a:t>
                </a:r>
                <a:r>
                  <a:rPr lang="en-US" altLang="en-US" sz="1950">
                    <a:sym typeface="+mn-ea"/>
                  </a:rPr>
                  <a:t>; </a:t>
                </a:r>
                <a:endParaRPr lang="en-US" altLang="en-US" sz="1950">
                  <a:sym typeface="+mn-ea"/>
                </a:endParaRPr>
              </a:p>
              <a:p>
                <a:pPr marL="0" indent="0">
                  <a:buFont typeface="Wingdings" panose="05000000000000000000" charset="0"/>
                  <a:buNone/>
                </a:pPr>
                <a:r>
                  <a:rPr lang="en-US" altLang="en-US" sz="1950">
                    <a:sym typeface="+mn-ea"/>
                  </a:rPr>
                  <a:t>  -&gt; </a:t>
                </a:r>
                <a:r>
                  <a:rPr lang="en-US" altLang="en-US" sz="1950">
                    <a:solidFill>
                      <a:schemeClr val="tx1">
                        <a:lumMod val="65000"/>
                        <a:lumOff val="35000"/>
                      </a:schemeClr>
                    </a:solidFill>
                  </a:rPr>
                  <a:t>run forward pass to get model output and predicted class ‘L’ or ‘R’;</a:t>
                </a:r>
                <a:endParaRPr lang="en-US" altLang="en-US" sz="1950">
                  <a:solidFill>
                    <a:schemeClr val="tx1">
                      <a:lumMod val="65000"/>
                      <a:lumOff val="35000"/>
                    </a:schemeClr>
                  </a:solidFill>
                </a:endParaRPr>
              </a:p>
              <a:p>
                <a:pPr marL="0" indent="0">
                  <a:buFont typeface="Wingdings" panose="05000000000000000000" charset="0"/>
                  <a:buNone/>
                </a:pPr>
                <a:r>
                  <a:rPr lang="en-US" altLang="en-US" sz="1950">
                    <a:sym typeface="+mn-ea"/>
                  </a:rPr>
                  <a:t>  -&gt; </a:t>
                </a:r>
                <a:r>
                  <a:rPr lang="en-US" altLang="en-US" sz="1950">
                    <a:solidFill>
                      <a:schemeClr val="tx1">
                        <a:lumMod val="65000"/>
                        <a:lumOff val="35000"/>
                      </a:schemeClr>
                    </a:solidFill>
                  </a:rPr>
                  <a:t>compare predicted class to ground truth labels y and count correct predictions;</a:t>
                </a:r>
                <a:endParaRPr lang="en-US" altLang="en-US" sz="1950">
                  <a:solidFill>
                    <a:schemeClr val="tx1">
                      <a:lumMod val="65000"/>
                      <a:lumOff val="35000"/>
                    </a:schemeClr>
                  </a:solidFill>
                </a:endParaRPr>
              </a:p>
              <a:p>
                <a:pPr marL="0" indent="0">
                  <a:buFont typeface="Wingdings" panose="05000000000000000000" charset="0"/>
                  <a:buNone/>
                </a:pPr>
                <a:r>
                  <a:rPr lang="en-US" altLang="en-US" sz="1950">
                    <a:sym typeface="+mn-ea"/>
                  </a:rPr>
                  <a:t>  -&gt; </a:t>
                </a:r>
                <a:r>
                  <a:rPr lang="en-US" altLang="en-US" sz="1950">
                    <a:solidFill>
                      <a:schemeClr val="tx1">
                        <a:lumMod val="65000"/>
                        <a:lumOff val="35000"/>
                      </a:schemeClr>
                    </a:solidFill>
                  </a:rPr>
                  <a:t>compute the overall accuracy percentage </a:t>
                </a:r>
                <a14:m>
                  <m:oMath xmlns:m="http://schemas.openxmlformats.org/officeDocument/2006/math">
                    <m:f>
                      <m:fPr>
                        <m:ctrlPr>
                          <a:rPr lang="en-US" altLang="en-US" sz="1950" i="1">
                            <a:solidFill>
                              <a:schemeClr val="tx1">
                                <a:lumMod val="65000"/>
                                <a:lumOff val="35000"/>
                              </a:schemeClr>
                            </a:solidFill>
                            <a:latin typeface="DejaVu Math TeX Gyre" panose="02000503000000000000" charset="0"/>
                            <a:cs typeface="DejaVu Math TeX Gyre" panose="02000503000000000000" charset="0"/>
                          </a:rPr>
                        </m:ctrlPr>
                      </m:fPr>
                      <m:num>
                        <m:r>
                          <a:rPr lang="en-US" altLang="en-US" sz="1950" i="1">
                            <a:solidFill>
                              <a:schemeClr val="tx1">
                                <a:lumMod val="65000"/>
                                <a:lumOff val="35000"/>
                              </a:schemeClr>
                            </a:solidFill>
                            <a:latin typeface="DejaVu Math TeX Gyre" panose="02000503000000000000" charset="0"/>
                            <a:cs typeface="DejaVu Math TeX Gyre" panose="02000503000000000000" charset="0"/>
                          </a:rPr>
                          <m:t>𝑐𝑜𝑟𝑟𝑒𝑐𝑡</m:t>
                        </m:r>
                      </m:num>
                      <m:den>
                        <m:r>
                          <a:rPr lang="en-US" altLang="en-US" sz="1950" i="1">
                            <a:solidFill>
                              <a:schemeClr val="tx1">
                                <a:lumMod val="65000"/>
                                <a:lumOff val="35000"/>
                              </a:schemeClr>
                            </a:solidFill>
                            <a:latin typeface="DejaVu Math TeX Gyre" panose="02000503000000000000" charset="0"/>
                            <a:cs typeface="DejaVu Math TeX Gyre" panose="02000503000000000000" charset="0"/>
                          </a:rPr>
                          <m:t>𝑡𝑜𝑡𝑎𝑙</m:t>
                        </m:r>
                      </m:den>
                    </m:f>
                  </m:oMath>
                </a14:m>
                <a:r>
                  <a:rPr lang="en-US" altLang="en-US" sz="1950">
                    <a:solidFill>
                      <a:schemeClr val="tx1">
                        <a:lumMod val="65000"/>
                        <a:lumOff val="35000"/>
                      </a:schemeClr>
                    </a:solidFill>
                  </a:rPr>
                  <a:t>. </a:t>
                </a:r>
                <a:endParaRPr lang="en-US" altLang="en-US" sz="1950">
                  <a:solidFill>
                    <a:schemeClr val="tx1">
                      <a:lumMod val="65000"/>
                      <a:lumOff val="35000"/>
                    </a:schemeClr>
                  </a:solidFill>
                </a:endParaRPr>
              </a:p>
              <a:p>
                <a:pPr marL="0" indent="0">
                  <a:buFont typeface="Wingdings" panose="05000000000000000000" charset="0"/>
                  <a:buNone/>
                </a:pPr>
                <a:endParaRPr lang="en-US" altLang="en-US" sz="1950" i="1">
                  <a:solidFill>
                    <a:schemeClr val="tx1">
                      <a:lumMod val="65000"/>
                      <a:lumOff val="35000"/>
                    </a:schemeClr>
                  </a:solidFill>
                  <a:latin typeface="PingFang SC" panose="020B0400000000000000" charset="-122"/>
                  <a:ea typeface="PingFang SC" panose="020B0400000000000000" charset="-122"/>
                </a:endParaRPr>
              </a:p>
            </p:txBody>
          </p:sp>
        </mc:Choice>
        <mc:Fallback>
          <p:sp>
            <p:nvSpPr>
              <p:cNvPr id="3" name="Content Placeholder 2"/>
              <p:cNvSpPr>
                <a:spLocks noRot="1" noChangeAspect="1" noMove="1" noResize="1" noEditPoints="1" noAdjustHandles="1" noChangeArrowheads="1" noChangeShapeType="1" noTextEdit="1"/>
              </p:cNvSpPr>
              <p:nvPr>
                <p:ph idx="1"/>
                <p:custDataLst>
                  <p:tags r:id="rId3"/>
                </p:custDataLst>
              </p:nvPr>
            </p:nvSpPr>
            <p:spPr>
              <a:xfrm>
                <a:off x="608330" y="1490345"/>
                <a:ext cx="6269990" cy="5581650"/>
              </a:xfrm>
              <a:blipFill rotWithShape="1">
                <a:blip r:embed="rId4"/>
                <a:stretch>
                  <a:fillRect b="-466"/>
                </a:stretch>
              </a:blipFill>
            </p:spPr>
            <p:txBody>
              <a:bodyPr/>
              <a:lstStyle/>
              <a:p>
                <a:r>
                  <a:rPr lang="en-US" altLang="en-US">
                    <a:noFill/>
                  </a:rPr>
                  <a:t> </a:t>
                </a:r>
              </a:p>
            </p:txBody>
          </p:sp>
        </mc:Fallback>
      </mc:AlternateContent>
      <p:pic>
        <p:nvPicPr>
          <p:cNvPr id="4" name="Picture 3" descr="Screenshot 2025-08-16 at 11.18.02"/>
          <p:cNvPicPr>
            <a:picLocks noChangeAspect="1"/>
          </p:cNvPicPr>
          <p:nvPr/>
        </p:nvPicPr>
        <p:blipFill>
          <a:blip r:embed="rId5"/>
          <a:stretch>
            <a:fillRect/>
          </a:stretch>
        </p:blipFill>
        <p:spPr>
          <a:xfrm>
            <a:off x="6893560" y="1490345"/>
            <a:ext cx="4900930" cy="25107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5487670" cy="705485"/>
          </a:xfrm>
        </p:spPr>
        <p:txBody>
          <a:bodyPr/>
          <a:p>
            <a:r>
              <a:rPr lang="en-US">
                <a:sym typeface="+mn-ea"/>
              </a:rPr>
              <a:t>TGN Model Overview</a:t>
            </a:r>
            <a:endParaRPr lang="en-US"/>
          </a:p>
        </p:txBody>
      </p:sp>
      <p:sp>
        <p:nvSpPr>
          <p:cNvPr id="3" name="Content Placeholder 2"/>
          <p:cNvSpPr>
            <a:spLocks noGrp="1"/>
          </p:cNvSpPr>
          <p:nvPr>
            <p:ph idx="1"/>
            <p:custDataLst>
              <p:tags r:id="rId2"/>
            </p:custDataLst>
          </p:nvPr>
        </p:nvSpPr>
        <p:spPr>
          <a:xfrm>
            <a:off x="608330" y="1490345"/>
            <a:ext cx="6269990" cy="5166995"/>
          </a:xfrm>
        </p:spPr>
        <p:txBody>
          <a:bodyPr>
            <a:normAutofit fontScale="90000"/>
          </a:bodyPr>
          <a:p>
            <a:r>
              <a:rPr lang="en-US" altLang="en-US">
                <a:solidFill>
                  <a:schemeClr val="tx1"/>
                </a:solidFill>
                <a:sym typeface="+mn-ea"/>
              </a:rPr>
              <a:t>Epoch loop </a:t>
            </a:r>
            <a:endParaRPr lang="en-US" altLang="en-US">
              <a:solidFill>
                <a:schemeClr val="tx1"/>
              </a:solidFill>
            </a:endParaRPr>
          </a:p>
          <a:p>
            <a:pPr marL="0" indent="0">
              <a:buFont typeface="Wingdings" panose="05000000000000000000" charset="0"/>
              <a:buNone/>
            </a:pPr>
            <a:r>
              <a:rPr lang="en-US" altLang="en-US">
                <a:sym typeface="+mn-ea"/>
              </a:rPr>
              <a:t>  -&gt; train the model once per epoch to update model weights;</a:t>
            </a:r>
            <a:endParaRPr lang="en-US" altLang="en-US">
              <a:solidFill>
                <a:schemeClr val="tx1">
                  <a:lumMod val="65000"/>
                  <a:lumOff val="35000"/>
                </a:schemeClr>
              </a:solidFill>
            </a:endParaRPr>
          </a:p>
          <a:p>
            <a:pPr marL="0" indent="0">
              <a:buFont typeface="Wingdings" panose="05000000000000000000" charset="0"/>
              <a:buNone/>
            </a:pPr>
            <a:r>
              <a:rPr lang="en-US" altLang="en-US">
                <a:sym typeface="+mn-ea"/>
              </a:rPr>
              <a:t>  -&gt; evaluate training and test accuracy after each epoch;</a:t>
            </a:r>
            <a:endParaRPr lang="en-US" altLang="en-US">
              <a:sym typeface="+mn-ea"/>
            </a:endParaRPr>
          </a:p>
          <a:p>
            <a:r>
              <a:rPr lang="en-US" altLang="en-US">
                <a:solidFill>
                  <a:schemeClr val="tx1"/>
                </a:solidFill>
                <a:sym typeface="+mn-ea"/>
              </a:rPr>
              <a:t>Accuracy tracking</a:t>
            </a:r>
            <a:endParaRPr lang="en-US" altLang="en-US">
              <a:solidFill>
                <a:schemeClr val="tx1"/>
              </a:solidFill>
              <a:sym typeface="+mn-ea"/>
            </a:endParaRPr>
          </a:p>
          <a:p>
            <a:pPr marL="0" indent="0">
              <a:buFont typeface="Wingdings" panose="05000000000000000000" charset="0"/>
              <a:buNone/>
            </a:pPr>
            <a:r>
              <a:rPr lang="en-US" altLang="en-US">
                <a:sym typeface="+mn-ea"/>
              </a:rPr>
              <a:t>  -&gt; after all epochs, only save results for the epoch with the highest test c.a. as the optimal c.a. for that fold;</a:t>
            </a:r>
            <a:endParaRPr lang="en-US" altLang="en-US">
              <a:sym typeface="+mn-ea"/>
            </a:endParaRPr>
          </a:p>
          <a:p>
            <a:pPr marL="0" indent="0">
              <a:buFont typeface="Wingdings" panose="05000000000000000000" charset="0"/>
              <a:buNone/>
            </a:pPr>
            <a:r>
              <a:rPr lang="en-US" altLang="en-US">
                <a:sym typeface="+mn-ea"/>
              </a:rPr>
              <a:t>  -&gt; go over each fold, obtain optimal c.a. for each fold;</a:t>
            </a:r>
            <a:endParaRPr lang="en-US" altLang="en-US">
              <a:sym typeface="+mn-ea"/>
            </a:endParaRPr>
          </a:p>
          <a:p>
            <a:pPr marL="0" indent="0">
              <a:buFont typeface="Wingdings" panose="05000000000000000000" charset="0"/>
              <a:buNone/>
            </a:pPr>
            <a:r>
              <a:rPr lang="en-US" altLang="en-US">
                <a:sym typeface="+mn-ea"/>
              </a:rPr>
              <a:t>  -&gt; calculate mean, max, min over 10 folds for the current subject;</a:t>
            </a:r>
            <a:endParaRPr lang="en-US" altLang="en-US" i="1">
              <a:solidFill>
                <a:schemeClr val="tx1"/>
              </a:solidFill>
              <a:latin typeface="PingFang SC" panose="020B0400000000000000" charset="-122"/>
              <a:ea typeface="PingFang SC" panose="020B0400000000000000" charset="-122"/>
            </a:endParaRPr>
          </a:p>
        </p:txBody>
      </p:sp>
      <p:pic>
        <p:nvPicPr>
          <p:cNvPr id="10" name="Picture 9" descr="Screenshot 2025-07-28 at 17.38.32"/>
          <p:cNvPicPr>
            <a:picLocks noChangeAspect="1"/>
          </p:cNvPicPr>
          <p:nvPr/>
        </p:nvPicPr>
        <p:blipFill>
          <a:blip r:embed="rId3"/>
          <a:srcRect b="44951"/>
          <a:stretch>
            <a:fillRect/>
          </a:stretch>
        </p:blipFill>
        <p:spPr>
          <a:xfrm>
            <a:off x="6878320" y="1490345"/>
            <a:ext cx="4872355" cy="2156460"/>
          </a:xfrm>
          <a:prstGeom prst="rect">
            <a:avLst/>
          </a:prstGeom>
        </p:spPr>
      </p:pic>
      <p:pic>
        <p:nvPicPr>
          <p:cNvPr id="11" name="Picture 10" descr="Screenshot 2025-07-28 at 17.38.32"/>
          <p:cNvPicPr>
            <a:picLocks noChangeAspect="1"/>
          </p:cNvPicPr>
          <p:nvPr/>
        </p:nvPicPr>
        <p:blipFill>
          <a:blip r:embed="rId3"/>
          <a:srcRect t="60383"/>
          <a:stretch>
            <a:fillRect/>
          </a:stretch>
        </p:blipFill>
        <p:spPr>
          <a:xfrm>
            <a:off x="6878320" y="4001135"/>
            <a:ext cx="4872355" cy="15519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5487670" cy="705485"/>
          </a:xfrm>
        </p:spPr>
        <p:txBody>
          <a:bodyPr/>
          <a:p>
            <a:r>
              <a:rPr lang="en-US">
                <a:sym typeface="+mn-ea"/>
              </a:rPr>
              <a:t>TGN Model Overview</a:t>
            </a:r>
            <a:endParaRPr lang="en-US"/>
          </a:p>
        </p:txBody>
      </p:sp>
      <p:sp>
        <p:nvSpPr>
          <p:cNvPr id="136" name="Rectangles 135"/>
          <p:cNvSpPr/>
          <p:nvPr/>
        </p:nvSpPr>
        <p:spPr>
          <a:xfrm>
            <a:off x="10006330" y="5763260"/>
            <a:ext cx="474980" cy="4572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chemeClr val="bg1"/>
                </a:solidFill>
                <a:sym typeface="+mn-ea"/>
              </a:rPr>
              <a:t>fold 10</a:t>
            </a:r>
            <a:endParaRPr lang="en-US" sz="1200">
              <a:solidFill>
                <a:schemeClr val="bg1"/>
              </a:solidFill>
              <a:sym typeface="+mn-ea"/>
            </a:endParaRPr>
          </a:p>
        </p:txBody>
      </p:sp>
      <p:sp>
        <p:nvSpPr>
          <p:cNvPr id="138" name="Rectangles 137"/>
          <p:cNvSpPr/>
          <p:nvPr/>
        </p:nvSpPr>
        <p:spPr>
          <a:xfrm>
            <a:off x="10006330" y="43916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7</a:t>
            </a:r>
            <a:endParaRPr lang="en-US" sz="1200">
              <a:solidFill>
                <a:srgbClr val="0070C0"/>
              </a:solidFill>
              <a:sym typeface="+mn-ea"/>
            </a:endParaRPr>
          </a:p>
        </p:txBody>
      </p:sp>
      <p:grpSp>
        <p:nvGrpSpPr>
          <p:cNvPr id="140" name="Group 139"/>
          <p:cNvGrpSpPr/>
          <p:nvPr/>
        </p:nvGrpSpPr>
        <p:grpSpPr>
          <a:xfrm>
            <a:off x="10006330" y="2567940"/>
            <a:ext cx="474980" cy="1828800"/>
            <a:chOff x="2138" y="3999"/>
            <a:chExt cx="748" cy="2880"/>
          </a:xfrm>
        </p:grpSpPr>
        <p:sp>
          <p:nvSpPr>
            <p:cNvPr id="141" name="Rectangles 140"/>
            <p:cNvSpPr/>
            <p:nvPr/>
          </p:nvSpPr>
          <p:spPr>
            <a:xfrm>
              <a:off x="2138" y="399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3</a:t>
              </a:r>
              <a:endParaRPr lang="en-US" sz="1200">
                <a:solidFill>
                  <a:srgbClr val="0070C0"/>
                </a:solidFill>
                <a:sym typeface="+mn-ea"/>
              </a:endParaRPr>
            </a:p>
          </p:txBody>
        </p:sp>
        <p:sp>
          <p:nvSpPr>
            <p:cNvPr id="142" name="Rectangles 141"/>
            <p:cNvSpPr/>
            <p:nvPr/>
          </p:nvSpPr>
          <p:spPr>
            <a:xfrm>
              <a:off x="2138" y="471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4</a:t>
              </a:r>
              <a:endParaRPr lang="en-US" sz="1200">
                <a:solidFill>
                  <a:srgbClr val="0070C0"/>
                </a:solidFill>
                <a:sym typeface="+mn-ea"/>
              </a:endParaRPr>
            </a:p>
          </p:txBody>
        </p:sp>
        <p:sp>
          <p:nvSpPr>
            <p:cNvPr id="143" name="Rectangles 142"/>
            <p:cNvSpPr/>
            <p:nvPr/>
          </p:nvSpPr>
          <p:spPr>
            <a:xfrm>
              <a:off x="2138" y="543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5</a:t>
              </a:r>
              <a:endParaRPr lang="en-US" sz="1200">
                <a:solidFill>
                  <a:srgbClr val="0070C0"/>
                </a:solidFill>
                <a:sym typeface="+mn-ea"/>
              </a:endParaRPr>
            </a:p>
          </p:txBody>
        </p:sp>
        <p:sp>
          <p:nvSpPr>
            <p:cNvPr id="144" name="Rectangles 143"/>
            <p:cNvSpPr/>
            <p:nvPr/>
          </p:nvSpPr>
          <p:spPr>
            <a:xfrm>
              <a:off x="2138" y="615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6</a:t>
              </a:r>
              <a:endParaRPr lang="en-US" sz="1200">
                <a:solidFill>
                  <a:srgbClr val="0070C0"/>
                </a:solidFill>
                <a:sym typeface="+mn-ea"/>
              </a:endParaRPr>
            </a:p>
          </p:txBody>
        </p:sp>
      </p:grpSp>
      <p:sp>
        <p:nvSpPr>
          <p:cNvPr id="145" name="Rectangles 144"/>
          <p:cNvSpPr/>
          <p:nvPr/>
        </p:nvSpPr>
        <p:spPr>
          <a:xfrm>
            <a:off x="10006330" y="53060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9</a:t>
            </a:r>
            <a:endParaRPr lang="en-US" sz="1200">
              <a:solidFill>
                <a:srgbClr val="0070C0"/>
              </a:solidFill>
              <a:sym typeface="+mn-ea"/>
            </a:endParaRPr>
          </a:p>
        </p:txBody>
      </p:sp>
      <p:sp>
        <p:nvSpPr>
          <p:cNvPr id="146" name="Rectangles 145"/>
          <p:cNvSpPr/>
          <p:nvPr/>
        </p:nvSpPr>
        <p:spPr>
          <a:xfrm>
            <a:off x="10006330" y="4848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8</a:t>
            </a:r>
            <a:endParaRPr lang="en-US" sz="1200">
              <a:solidFill>
                <a:srgbClr val="0070C0"/>
              </a:solidFill>
              <a:sym typeface="+mn-ea"/>
            </a:endParaRPr>
          </a:p>
        </p:txBody>
      </p:sp>
      <p:sp>
        <p:nvSpPr>
          <p:cNvPr id="155" name="Rectangles 154"/>
          <p:cNvSpPr/>
          <p:nvPr/>
        </p:nvSpPr>
        <p:spPr>
          <a:xfrm>
            <a:off x="10006330" y="1673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1</a:t>
            </a:r>
            <a:endParaRPr lang="en-US" sz="1200">
              <a:solidFill>
                <a:srgbClr val="0070C0"/>
              </a:solidFill>
            </a:endParaRPr>
          </a:p>
        </p:txBody>
      </p:sp>
      <p:sp>
        <p:nvSpPr>
          <p:cNvPr id="156" name="Rectangles 155"/>
          <p:cNvSpPr/>
          <p:nvPr/>
        </p:nvSpPr>
        <p:spPr>
          <a:xfrm>
            <a:off x="10006330" y="211582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2</a:t>
            </a:r>
            <a:endParaRPr lang="en-US" sz="1200">
              <a:solidFill>
                <a:srgbClr val="0070C0"/>
              </a:solidFill>
            </a:endParaRPr>
          </a:p>
        </p:txBody>
      </p:sp>
      <p:sp>
        <p:nvSpPr>
          <p:cNvPr id="184" name="Rectangles 183"/>
          <p:cNvSpPr/>
          <p:nvPr/>
        </p:nvSpPr>
        <p:spPr>
          <a:xfrm>
            <a:off x="9421495" y="57632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10</a:t>
            </a:r>
            <a:endParaRPr lang="en-US" sz="1200">
              <a:solidFill>
                <a:srgbClr val="0070C0"/>
              </a:solidFill>
              <a:sym typeface="+mn-ea"/>
            </a:endParaRPr>
          </a:p>
        </p:txBody>
      </p:sp>
      <p:sp>
        <p:nvSpPr>
          <p:cNvPr id="185" name="Rectangles 184"/>
          <p:cNvSpPr/>
          <p:nvPr/>
        </p:nvSpPr>
        <p:spPr>
          <a:xfrm>
            <a:off x="9421495" y="43916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7</a:t>
            </a:r>
            <a:endParaRPr lang="en-US" sz="1200">
              <a:solidFill>
                <a:srgbClr val="0070C0"/>
              </a:solidFill>
              <a:sym typeface="+mn-ea"/>
            </a:endParaRPr>
          </a:p>
        </p:txBody>
      </p:sp>
      <p:grpSp>
        <p:nvGrpSpPr>
          <p:cNvPr id="186" name="Group 185"/>
          <p:cNvGrpSpPr/>
          <p:nvPr/>
        </p:nvGrpSpPr>
        <p:grpSpPr>
          <a:xfrm>
            <a:off x="9421495" y="2567940"/>
            <a:ext cx="474980" cy="1828800"/>
            <a:chOff x="2138" y="3999"/>
            <a:chExt cx="748" cy="2880"/>
          </a:xfrm>
        </p:grpSpPr>
        <p:sp>
          <p:nvSpPr>
            <p:cNvPr id="187" name="Rectangles 186"/>
            <p:cNvSpPr/>
            <p:nvPr/>
          </p:nvSpPr>
          <p:spPr>
            <a:xfrm>
              <a:off x="2138" y="399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3</a:t>
              </a:r>
              <a:endParaRPr lang="en-US" sz="1200">
                <a:solidFill>
                  <a:srgbClr val="0070C0"/>
                </a:solidFill>
                <a:sym typeface="+mn-ea"/>
              </a:endParaRPr>
            </a:p>
          </p:txBody>
        </p:sp>
        <p:sp>
          <p:nvSpPr>
            <p:cNvPr id="188" name="Rectangles 187"/>
            <p:cNvSpPr/>
            <p:nvPr/>
          </p:nvSpPr>
          <p:spPr>
            <a:xfrm>
              <a:off x="2138" y="471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4</a:t>
              </a:r>
              <a:endParaRPr lang="en-US" sz="1200">
                <a:solidFill>
                  <a:srgbClr val="0070C0"/>
                </a:solidFill>
                <a:sym typeface="+mn-ea"/>
              </a:endParaRPr>
            </a:p>
          </p:txBody>
        </p:sp>
        <p:sp>
          <p:nvSpPr>
            <p:cNvPr id="189" name="Rectangles 188"/>
            <p:cNvSpPr/>
            <p:nvPr/>
          </p:nvSpPr>
          <p:spPr>
            <a:xfrm>
              <a:off x="2138" y="543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5</a:t>
              </a:r>
              <a:endParaRPr lang="en-US" sz="1200">
                <a:solidFill>
                  <a:srgbClr val="0070C0"/>
                </a:solidFill>
                <a:sym typeface="+mn-ea"/>
              </a:endParaRPr>
            </a:p>
          </p:txBody>
        </p:sp>
        <p:sp>
          <p:nvSpPr>
            <p:cNvPr id="190" name="Rectangles 189"/>
            <p:cNvSpPr/>
            <p:nvPr/>
          </p:nvSpPr>
          <p:spPr>
            <a:xfrm>
              <a:off x="2138" y="615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6</a:t>
              </a:r>
              <a:endParaRPr lang="en-US" sz="1200">
                <a:solidFill>
                  <a:srgbClr val="0070C0"/>
                </a:solidFill>
                <a:sym typeface="+mn-ea"/>
              </a:endParaRPr>
            </a:p>
          </p:txBody>
        </p:sp>
      </p:grpSp>
      <p:sp>
        <p:nvSpPr>
          <p:cNvPr id="191" name="Rectangles 190"/>
          <p:cNvSpPr/>
          <p:nvPr/>
        </p:nvSpPr>
        <p:spPr>
          <a:xfrm>
            <a:off x="9421495" y="5306060"/>
            <a:ext cx="474980" cy="457200"/>
          </a:xfrm>
          <a:prstGeom prst="rect">
            <a:avLst/>
          </a:prstGeom>
          <a:solidFill>
            <a:schemeClr val="accent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chemeClr val="bg1"/>
                </a:solidFill>
                <a:sym typeface="+mn-ea"/>
              </a:rPr>
              <a:t>fold 9</a:t>
            </a:r>
            <a:endParaRPr lang="en-US" sz="1200">
              <a:solidFill>
                <a:schemeClr val="bg1"/>
              </a:solidFill>
              <a:sym typeface="+mn-ea"/>
            </a:endParaRPr>
          </a:p>
        </p:txBody>
      </p:sp>
      <p:sp>
        <p:nvSpPr>
          <p:cNvPr id="192" name="Rectangles 191"/>
          <p:cNvSpPr/>
          <p:nvPr/>
        </p:nvSpPr>
        <p:spPr>
          <a:xfrm>
            <a:off x="9421495" y="4848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8</a:t>
            </a:r>
            <a:endParaRPr lang="en-US" sz="1200">
              <a:solidFill>
                <a:srgbClr val="0070C0"/>
              </a:solidFill>
              <a:sym typeface="+mn-ea"/>
            </a:endParaRPr>
          </a:p>
        </p:txBody>
      </p:sp>
      <p:sp>
        <p:nvSpPr>
          <p:cNvPr id="193" name="Rectangles 192"/>
          <p:cNvSpPr/>
          <p:nvPr/>
        </p:nvSpPr>
        <p:spPr>
          <a:xfrm>
            <a:off x="9421495" y="1673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1</a:t>
            </a:r>
            <a:endParaRPr lang="en-US" sz="1200">
              <a:solidFill>
                <a:srgbClr val="0070C0"/>
              </a:solidFill>
            </a:endParaRPr>
          </a:p>
        </p:txBody>
      </p:sp>
      <p:sp>
        <p:nvSpPr>
          <p:cNvPr id="194" name="Rectangles 193"/>
          <p:cNvSpPr/>
          <p:nvPr/>
        </p:nvSpPr>
        <p:spPr>
          <a:xfrm>
            <a:off x="9421495" y="211582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2</a:t>
            </a:r>
            <a:endParaRPr lang="en-US" sz="1200">
              <a:solidFill>
                <a:srgbClr val="0070C0"/>
              </a:solidFill>
            </a:endParaRPr>
          </a:p>
        </p:txBody>
      </p:sp>
      <p:sp>
        <p:nvSpPr>
          <p:cNvPr id="195" name="Rectangles 194"/>
          <p:cNvSpPr/>
          <p:nvPr/>
        </p:nvSpPr>
        <p:spPr>
          <a:xfrm>
            <a:off x="8837930" y="57632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10</a:t>
            </a:r>
            <a:endParaRPr lang="en-US" sz="1200">
              <a:solidFill>
                <a:srgbClr val="0070C0"/>
              </a:solidFill>
              <a:sym typeface="+mn-ea"/>
            </a:endParaRPr>
          </a:p>
        </p:txBody>
      </p:sp>
      <p:sp>
        <p:nvSpPr>
          <p:cNvPr id="196" name="Rectangles 195"/>
          <p:cNvSpPr/>
          <p:nvPr/>
        </p:nvSpPr>
        <p:spPr>
          <a:xfrm>
            <a:off x="8837930" y="43916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7</a:t>
            </a:r>
            <a:endParaRPr lang="en-US" sz="1200">
              <a:solidFill>
                <a:srgbClr val="0070C0"/>
              </a:solidFill>
              <a:sym typeface="+mn-ea"/>
            </a:endParaRPr>
          </a:p>
        </p:txBody>
      </p:sp>
      <p:grpSp>
        <p:nvGrpSpPr>
          <p:cNvPr id="197" name="Group 196"/>
          <p:cNvGrpSpPr/>
          <p:nvPr/>
        </p:nvGrpSpPr>
        <p:grpSpPr>
          <a:xfrm>
            <a:off x="8837930" y="2567940"/>
            <a:ext cx="474980" cy="1828800"/>
            <a:chOff x="2138" y="3999"/>
            <a:chExt cx="748" cy="2880"/>
          </a:xfrm>
        </p:grpSpPr>
        <p:sp>
          <p:nvSpPr>
            <p:cNvPr id="198" name="Rectangles 197"/>
            <p:cNvSpPr/>
            <p:nvPr/>
          </p:nvSpPr>
          <p:spPr>
            <a:xfrm>
              <a:off x="2138" y="399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3</a:t>
              </a:r>
              <a:endParaRPr lang="en-US" sz="1200">
                <a:solidFill>
                  <a:srgbClr val="0070C0"/>
                </a:solidFill>
                <a:sym typeface="+mn-ea"/>
              </a:endParaRPr>
            </a:p>
          </p:txBody>
        </p:sp>
        <p:sp>
          <p:nvSpPr>
            <p:cNvPr id="199" name="Rectangles 198"/>
            <p:cNvSpPr/>
            <p:nvPr/>
          </p:nvSpPr>
          <p:spPr>
            <a:xfrm>
              <a:off x="2138" y="471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4</a:t>
              </a:r>
              <a:endParaRPr lang="en-US" sz="1200">
                <a:solidFill>
                  <a:srgbClr val="0070C0"/>
                </a:solidFill>
                <a:sym typeface="+mn-ea"/>
              </a:endParaRPr>
            </a:p>
          </p:txBody>
        </p:sp>
        <p:sp>
          <p:nvSpPr>
            <p:cNvPr id="200" name="Rectangles 199"/>
            <p:cNvSpPr/>
            <p:nvPr/>
          </p:nvSpPr>
          <p:spPr>
            <a:xfrm>
              <a:off x="2138" y="543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5</a:t>
              </a:r>
              <a:endParaRPr lang="en-US" sz="1200">
                <a:solidFill>
                  <a:srgbClr val="0070C0"/>
                </a:solidFill>
                <a:sym typeface="+mn-ea"/>
              </a:endParaRPr>
            </a:p>
          </p:txBody>
        </p:sp>
        <p:sp>
          <p:nvSpPr>
            <p:cNvPr id="201" name="Rectangles 200"/>
            <p:cNvSpPr/>
            <p:nvPr/>
          </p:nvSpPr>
          <p:spPr>
            <a:xfrm>
              <a:off x="2138" y="615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6</a:t>
              </a:r>
              <a:endParaRPr lang="en-US" sz="1200">
                <a:solidFill>
                  <a:srgbClr val="0070C0"/>
                </a:solidFill>
                <a:sym typeface="+mn-ea"/>
              </a:endParaRPr>
            </a:p>
          </p:txBody>
        </p:sp>
      </p:grpSp>
      <p:sp>
        <p:nvSpPr>
          <p:cNvPr id="202" name="Rectangles 201"/>
          <p:cNvSpPr/>
          <p:nvPr/>
        </p:nvSpPr>
        <p:spPr>
          <a:xfrm>
            <a:off x="8837930" y="53060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9</a:t>
            </a:r>
            <a:endParaRPr lang="en-US" sz="1200">
              <a:solidFill>
                <a:srgbClr val="0070C0"/>
              </a:solidFill>
              <a:sym typeface="+mn-ea"/>
            </a:endParaRPr>
          </a:p>
        </p:txBody>
      </p:sp>
      <p:sp>
        <p:nvSpPr>
          <p:cNvPr id="203" name="Rectangles 202"/>
          <p:cNvSpPr/>
          <p:nvPr/>
        </p:nvSpPr>
        <p:spPr>
          <a:xfrm>
            <a:off x="8837930" y="4848860"/>
            <a:ext cx="474980" cy="457200"/>
          </a:xfrm>
          <a:prstGeom prst="rect">
            <a:avLst/>
          </a:prstGeom>
          <a:solidFill>
            <a:schemeClr val="accent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chemeClr val="bg1"/>
                </a:solidFill>
                <a:sym typeface="+mn-ea"/>
              </a:rPr>
              <a:t>fold 8</a:t>
            </a:r>
            <a:endParaRPr lang="en-US" sz="1200">
              <a:solidFill>
                <a:schemeClr val="bg1"/>
              </a:solidFill>
              <a:sym typeface="+mn-ea"/>
            </a:endParaRPr>
          </a:p>
        </p:txBody>
      </p:sp>
      <p:sp>
        <p:nvSpPr>
          <p:cNvPr id="204" name="Rectangles 203"/>
          <p:cNvSpPr/>
          <p:nvPr/>
        </p:nvSpPr>
        <p:spPr>
          <a:xfrm>
            <a:off x="8837930" y="1673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1</a:t>
            </a:r>
            <a:endParaRPr lang="en-US" sz="1200">
              <a:solidFill>
                <a:srgbClr val="0070C0"/>
              </a:solidFill>
            </a:endParaRPr>
          </a:p>
        </p:txBody>
      </p:sp>
      <p:sp>
        <p:nvSpPr>
          <p:cNvPr id="205" name="Rectangles 204"/>
          <p:cNvSpPr/>
          <p:nvPr/>
        </p:nvSpPr>
        <p:spPr>
          <a:xfrm>
            <a:off x="8837930" y="211582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2</a:t>
            </a:r>
            <a:endParaRPr lang="en-US" sz="1200">
              <a:solidFill>
                <a:srgbClr val="0070C0"/>
              </a:solidFill>
            </a:endParaRPr>
          </a:p>
        </p:txBody>
      </p:sp>
      <p:sp>
        <p:nvSpPr>
          <p:cNvPr id="206" name="Rectangles 205"/>
          <p:cNvSpPr/>
          <p:nvPr/>
        </p:nvSpPr>
        <p:spPr>
          <a:xfrm>
            <a:off x="8237855" y="57632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10</a:t>
            </a:r>
            <a:endParaRPr lang="en-US" sz="1200">
              <a:solidFill>
                <a:srgbClr val="0070C0"/>
              </a:solidFill>
              <a:sym typeface="+mn-ea"/>
            </a:endParaRPr>
          </a:p>
        </p:txBody>
      </p:sp>
      <p:sp>
        <p:nvSpPr>
          <p:cNvPr id="207" name="Rectangles 206"/>
          <p:cNvSpPr/>
          <p:nvPr/>
        </p:nvSpPr>
        <p:spPr>
          <a:xfrm>
            <a:off x="8237855" y="4391660"/>
            <a:ext cx="474980" cy="457200"/>
          </a:xfrm>
          <a:prstGeom prst="rect">
            <a:avLst/>
          </a:prstGeom>
          <a:solidFill>
            <a:schemeClr val="accent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chemeClr val="bg1"/>
                </a:solidFill>
                <a:sym typeface="+mn-ea"/>
              </a:rPr>
              <a:t>fold 7</a:t>
            </a:r>
            <a:endParaRPr lang="en-US" sz="1200">
              <a:solidFill>
                <a:schemeClr val="bg1"/>
              </a:solidFill>
              <a:sym typeface="+mn-ea"/>
            </a:endParaRPr>
          </a:p>
        </p:txBody>
      </p:sp>
      <p:grpSp>
        <p:nvGrpSpPr>
          <p:cNvPr id="208" name="Group 207"/>
          <p:cNvGrpSpPr/>
          <p:nvPr/>
        </p:nvGrpSpPr>
        <p:grpSpPr>
          <a:xfrm>
            <a:off x="8237855" y="2567940"/>
            <a:ext cx="474980" cy="1828800"/>
            <a:chOff x="2138" y="3999"/>
            <a:chExt cx="748" cy="2880"/>
          </a:xfrm>
        </p:grpSpPr>
        <p:sp>
          <p:nvSpPr>
            <p:cNvPr id="209" name="Rectangles 208"/>
            <p:cNvSpPr/>
            <p:nvPr/>
          </p:nvSpPr>
          <p:spPr>
            <a:xfrm>
              <a:off x="2138" y="399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3</a:t>
              </a:r>
              <a:endParaRPr lang="en-US" sz="1200">
                <a:solidFill>
                  <a:srgbClr val="0070C0"/>
                </a:solidFill>
                <a:sym typeface="+mn-ea"/>
              </a:endParaRPr>
            </a:p>
          </p:txBody>
        </p:sp>
        <p:sp>
          <p:nvSpPr>
            <p:cNvPr id="210" name="Rectangles 209"/>
            <p:cNvSpPr/>
            <p:nvPr/>
          </p:nvSpPr>
          <p:spPr>
            <a:xfrm>
              <a:off x="2138" y="471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4</a:t>
              </a:r>
              <a:endParaRPr lang="en-US" sz="1200">
                <a:solidFill>
                  <a:srgbClr val="0070C0"/>
                </a:solidFill>
                <a:sym typeface="+mn-ea"/>
              </a:endParaRPr>
            </a:p>
          </p:txBody>
        </p:sp>
        <p:sp>
          <p:nvSpPr>
            <p:cNvPr id="211" name="Rectangles 210"/>
            <p:cNvSpPr/>
            <p:nvPr/>
          </p:nvSpPr>
          <p:spPr>
            <a:xfrm>
              <a:off x="2138" y="543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5</a:t>
              </a:r>
              <a:endParaRPr lang="en-US" sz="1200">
                <a:solidFill>
                  <a:srgbClr val="0070C0"/>
                </a:solidFill>
                <a:sym typeface="+mn-ea"/>
              </a:endParaRPr>
            </a:p>
          </p:txBody>
        </p:sp>
        <p:sp>
          <p:nvSpPr>
            <p:cNvPr id="212" name="Rectangles 211"/>
            <p:cNvSpPr/>
            <p:nvPr/>
          </p:nvSpPr>
          <p:spPr>
            <a:xfrm>
              <a:off x="2138" y="615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6</a:t>
              </a:r>
              <a:endParaRPr lang="en-US" sz="1200">
                <a:solidFill>
                  <a:srgbClr val="0070C0"/>
                </a:solidFill>
                <a:sym typeface="+mn-ea"/>
              </a:endParaRPr>
            </a:p>
          </p:txBody>
        </p:sp>
      </p:grpSp>
      <p:sp>
        <p:nvSpPr>
          <p:cNvPr id="213" name="Rectangles 212"/>
          <p:cNvSpPr/>
          <p:nvPr/>
        </p:nvSpPr>
        <p:spPr>
          <a:xfrm>
            <a:off x="8237855" y="53060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9</a:t>
            </a:r>
            <a:endParaRPr lang="en-US" sz="1200">
              <a:solidFill>
                <a:srgbClr val="0070C0"/>
              </a:solidFill>
              <a:sym typeface="+mn-ea"/>
            </a:endParaRPr>
          </a:p>
        </p:txBody>
      </p:sp>
      <p:sp>
        <p:nvSpPr>
          <p:cNvPr id="214" name="Rectangles 213"/>
          <p:cNvSpPr/>
          <p:nvPr/>
        </p:nvSpPr>
        <p:spPr>
          <a:xfrm>
            <a:off x="8237855" y="4848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8</a:t>
            </a:r>
            <a:endParaRPr lang="en-US" sz="1200">
              <a:solidFill>
                <a:srgbClr val="0070C0"/>
              </a:solidFill>
              <a:sym typeface="+mn-ea"/>
            </a:endParaRPr>
          </a:p>
        </p:txBody>
      </p:sp>
      <p:sp>
        <p:nvSpPr>
          <p:cNvPr id="215" name="Rectangles 214"/>
          <p:cNvSpPr/>
          <p:nvPr/>
        </p:nvSpPr>
        <p:spPr>
          <a:xfrm>
            <a:off x="8237855" y="1673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1</a:t>
            </a:r>
            <a:endParaRPr lang="en-US" sz="1200">
              <a:solidFill>
                <a:srgbClr val="0070C0"/>
              </a:solidFill>
            </a:endParaRPr>
          </a:p>
        </p:txBody>
      </p:sp>
      <p:sp>
        <p:nvSpPr>
          <p:cNvPr id="216" name="Rectangles 215"/>
          <p:cNvSpPr/>
          <p:nvPr/>
        </p:nvSpPr>
        <p:spPr>
          <a:xfrm>
            <a:off x="8237855" y="211582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2</a:t>
            </a:r>
            <a:endParaRPr lang="en-US" sz="1200">
              <a:solidFill>
                <a:srgbClr val="0070C0"/>
              </a:solidFill>
            </a:endParaRPr>
          </a:p>
        </p:txBody>
      </p:sp>
      <p:sp>
        <p:nvSpPr>
          <p:cNvPr id="217" name="Rectangles 216"/>
          <p:cNvSpPr/>
          <p:nvPr/>
        </p:nvSpPr>
        <p:spPr>
          <a:xfrm>
            <a:off x="7653020" y="57632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10</a:t>
            </a:r>
            <a:endParaRPr lang="en-US" sz="1200">
              <a:solidFill>
                <a:srgbClr val="0070C0"/>
              </a:solidFill>
              <a:sym typeface="+mn-ea"/>
            </a:endParaRPr>
          </a:p>
        </p:txBody>
      </p:sp>
      <p:sp>
        <p:nvSpPr>
          <p:cNvPr id="218" name="Rectangles 217"/>
          <p:cNvSpPr/>
          <p:nvPr/>
        </p:nvSpPr>
        <p:spPr>
          <a:xfrm>
            <a:off x="7653020" y="43916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7</a:t>
            </a:r>
            <a:endParaRPr lang="en-US" sz="1200">
              <a:solidFill>
                <a:srgbClr val="0070C0"/>
              </a:solidFill>
              <a:sym typeface="+mn-ea"/>
            </a:endParaRPr>
          </a:p>
        </p:txBody>
      </p:sp>
      <p:grpSp>
        <p:nvGrpSpPr>
          <p:cNvPr id="219" name="Group 218"/>
          <p:cNvGrpSpPr/>
          <p:nvPr/>
        </p:nvGrpSpPr>
        <p:grpSpPr>
          <a:xfrm>
            <a:off x="7653020" y="2567940"/>
            <a:ext cx="474980" cy="1828800"/>
            <a:chOff x="2138" y="3999"/>
            <a:chExt cx="748" cy="2880"/>
          </a:xfrm>
        </p:grpSpPr>
        <p:sp>
          <p:nvSpPr>
            <p:cNvPr id="220" name="Rectangles 219"/>
            <p:cNvSpPr/>
            <p:nvPr/>
          </p:nvSpPr>
          <p:spPr>
            <a:xfrm>
              <a:off x="2138" y="399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3</a:t>
              </a:r>
              <a:endParaRPr lang="en-US" sz="1200">
                <a:solidFill>
                  <a:srgbClr val="0070C0"/>
                </a:solidFill>
                <a:sym typeface="+mn-ea"/>
              </a:endParaRPr>
            </a:p>
          </p:txBody>
        </p:sp>
        <p:sp>
          <p:nvSpPr>
            <p:cNvPr id="221" name="Rectangles 220"/>
            <p:cNvSpPr/>
            <p:nvPr/>
          </p:nvSpPr>
          <p:spPr>
            <a:xfrm>
              <a:off x="2138" y="471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4</a:t>
              </a:r>
              <a:endParaRPr lang="en-US" sz="1200">
                <a:solidFill>
                  <a:srgbClr val="0070C0"/>
                </a:solidFill>
                <a:sym typeface="+mn-ea"/>
              </a:endParaRPr>
            </a:p>
          </p:txBody>
        </p:sp>
        <p:sp>
          <p:nvSpPr>
            <p:cNvPr id="222" name="Rectangles 221"/>
            <p:cNvSpPr/>
            <p:nvPr/>
          </p:nvSpPr>
          <p:spPr>
            <a:xfrm>
              <a:off x="2138" y="543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5</a:t>
              </a:r>
              <a:endParaRPr lang="en-US" sz="1200">
                <a:solidFill>
                  <a:srgbClr val="0070C0"/>
                </a:solidFill>
                <a:sym typeface="+mn-ea"/>
              </a:endParaRPr>
            </a:p>
          </p:txBody>
        </p:sp>
        <p:sp>
          <p:nvSpPr>
            <p:cNvPr id="223" name="Rectangles 222"/>
            <p:cNvSpPr/>
            <p:nvPr/>
          </p:nvSpPr>
          <p:spPr>
            <a:xfrm>
              <a:off x="2138" y="6159"/>
              <a:ext cx="748" cy="720"/>
            </a:xfrm>
            <a:prstGeom prst="rect">
              <a:avLst/>
            </a:prstGeom>
            <a:solidFill>
              <a:schemeClr val="accent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chemeClr val="bg1"/>
                  </a:solidFill>
                  <a:sym typeface="+mn-ea"/>
                </a:rPr>
                <a:t>fold 6</a:t>
              </a:r>
              <a:endParaRPr lang="en-US" sz="1200">
                <a:solidFill>
                  <a:schemeClr val="bg1"/>
                </a:solidFill>
                <a:sym typeface="+mn-ea"/>
              </a:endParaRPr>
            </a:p>
          </p:txBody>
        </p:sp>
      </p:grpSp>
      <p:sp>
        <p:nvSpPr>
          <p:cNvPr id="224" name="Rectangles 223"/>
          <p:cNvSpPr/>
          <p:nvPr/>
        </p:nvSpPr>
        <p:spPr>
          <a:xfrm>
            <a:off x="7653020" y="53060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9</a:t>
            </a:r>
            <a:endParaRPr lang="en-US" sz="1200">
              <a:solidFill>
                <a:srgbClr val="0070C0"/>
              </a:solidFill>
              <a:sym typeface="+mn-ea"/>
            </a:endParaRPr>
          </a:p>
        </p:txBody>
      </p:sp>
      <p:sp>
        <p:nvSpPr>
          <p:cNvPr id="225" name="Rectangles 224"/>
          <p:cNvSpPr/>
          <p:nvPr/>
        </p:nvSpPr>
        <p:spPr>
          <a:xfrm>
            <a:off x="7653020" y="4848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8</a:t>
            </a:r>
            <a:endParaRPr lang="en-US" sz="1200">
              <a:solidFill>
                <a:srgbClr val="0070C0"/>
              </a:solidFill>
              <a:sym typeface="+mn-ea"/>
            </a:endParaRPr>
          </a:p>
        </p:txBody>
      </p:sp>
      <p:sp>
        <p:nvSpPr>
          <p:cNvPr id="226" name="Rectangles 225"/>
          <p:cNvSpPr/>
          <p:nvPr/>
        </p:nvSpPr>
        <p:spPr>
          <a:xfrm>
            <a:off x="7653020" y="1673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1</a:t>
            </a:r>
            <a:endParaRPr lang="en-US" sz="1200">
              <a:solidFill>
                <a:srgbClr val="0070C0"/>
              </a:solidFill>
            </a:endParaRPr>
          </a:p>
        </p:txBody>
      </p:sp>
      <p:sp>
        <p:nvSpPr>
          <p:cNvPr id="227" name="Rectangles 226"/>
          <p:cNvSpPr/>
          <p:nvPr/>
        </p:nvSpPr>
        <p:spPr>
          <a:xfrm>
            <a:off x="7653020" y="211582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2</a:t>
            </a:r>
            <a:endParaRPr lang="en-US" sz="1200">
              <a:solidFill>
                <a:srgbClr val="0070C0"/>
              </a:solidFill>
            </a:endParaRPr>
          </a:p>
        </p:txBody>
      </p:sp>
      <p:sp>
        <p:nvSpPr>
          <p:cNvPr id="228" name="Rectangles 227"/>
          <p:cNvSpPr/>
          <p:nvPr/>
        </p:nvSpPr>
        <p:spPr>
          <a:xfrm>
            <a:off x="7069455" y="57632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10</a:t>
            </a:r>
            <a:endParaRPr lang="en-US" sz="1200">
              <a:solidFill>
                <a:srgbClr val="0070C0"/>
              </a:solidFill>
              <a:sym typeface="+mn-ea"/>
            </a:endParaRPr>
          </a:p>
        </p:txBody>
      </p:sp>
      <p:sp>
        <p:nvSpPr>
          <p:cNvPr id="229" name="Rectangles 228"/>
          <p:cNvSpPr/>
          <p:nvPr/>
        </p:nvSpPr>
        <p:spPr>
          <a:xfrm>
            <a:off x="7069455" y="43916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7</a:t>
            </a:r>
            <a:endParaRPr lang="en-US" sz="1200">
              <a:solidFill>
                <a:srgbClr val="0070C0"/>
              </a:solidFill>
              <a:sym typeface="+mn-ea"/>
            </a:endParaRPr>
          </a:p>
        </p:txBody>
      </p:sp>
      <p:grpSp>
        <p:nvGrpSpPr>
          <p:cNvPr id="230" name="Group 229"/>
          <p:cNvGrpSpPr/>
          <p:nvPr/>
        </p:nvGrpSpPr>
        <p:grpSpPr>
          <a:xfrm>
            <a:off x="7069455" y="2567940"/>
            <a:ext cx="474980" cy="1828800"/>
            <a:chOff x="2138" y="3999"/>
            <a:chExt cx="748" cy="2880"/>
          </a:xfrm>
        </p:grpSpPr>
        <p:sp>
          <p:nvSpPr>
            <p:cNvPr id="231" name="Rectangles 230"/>
            <p:cNvSpPr/>
            <p:nvPr/>
          </p:nvSpPr>
          <p:spPr>
            <a:xfrm>
              <a:off x="2138" y="399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3</a:t>
              </a:r>
              <a:endParaRPr lang="en-US" sz="1200">
                <a:solidFill>
                  <a:srgbClr val="0070C0"/>
                </a:solidFill>
                <a:sym typeface="+mn-ea"/>
              </a:endParaRPr>
            </a:p>
          </p:txBody>
        </p:sp>
        <p:sp>
          <p:nvSpPr>
            <p:cNvPr id="232" name="Rectangles 231"/>
            <p:cNvSpPr/>
            <p:nvPr/>
          </p:nvSpPr>
          <p:spPr>
            <a:xfrm>
              <a:off x="2138" y="471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4</a:t>
              </a:r>
              <a:endParaRPr lang="en-US" sz="1200">
                <a:solidFill>
                  <a:srgbClr val="0070C0"/>
                </a:solidFill>
                <a:sym typeface="+mn-ea"/>
              </a:endParaRPr>
            </a:p>
          </p:txBody>
        </p:sp>
        <p:sp>
          <p:nvSpPr>
            <p:cNvPr id="233" name="Rectangles 232"/>
            <p:cNvSpPr/>
            <p:nvPr/>
          </p:nvSpPr>
          <p:spPr>
            <a:xfrm>
              <a:off x="2138" y="5439"/>
              <a:ext cx="748" cy="720"/>
            </a:xfrm>
            <a:prstGeom prst="rect">
              <a:avLst/>
            </a:prstGeom>
            <a:solidFill>
              <a:schemeClr val="accent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chemeClr val="bg1"/>
                  </a:solidFill>
                  <a:sym typeface="+mn-ea"/>
                </a:rPr>
                <a:t>fold 5</a:t>
              </a:r>
              <a:endParaRPr lang="en-US" sz="1200">
                <a:solidFill>
                  <a:schemeClr val="bg1"/>
                </a:solidFill>
                <a:sym typeface="+mn-ea"/>
              </a:endParaRPr>
            </a:p>
          </p:txBody>
        </p:sp>
        <p:sp>
          <p:nvSpPr>
            <p:cNvPr id="234" name="Rectangles 233"/>
            <p:cNvSpPr/>
            <p:nvPr/>
          </p:nvSpPr>
          <p:spPr>
            <a:xfrm>
              <a:off x="2138" y="615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6</a:t>
              </a:r>
              <a:endParaRPr lang="en-US" sz="1200">
                <a:solidFill>
                  <a:srgbClr val="0070C0"/>
                </a:solidFill>
                <a:sym typeface="+mn-ea"/>
              </a:endParaRPr>
            </a:p>
          </p:txBody>
        </p:sp>
      </p:grpSp>
      <p:sp>
        <p:nvSpPr>
          <p:cNvPr id="235" name="Rectangles 234"/>
          <p:cNvSpPr/>
          <p:nvPr/>
        </p:nvSpPr>
        <p:spPr>
          <a:xfrm>
            <a:off x="7069455" y="53060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9</a:t>
            </a:r>
            <a:endParaRPr lang="en-US" sz="1200">
              <a:solidFill>
                <a:srgbClr val="0070C0"/>
              </a:solidFill>
              <a:sym typeface="+mn-ea"/>
            </a:endParaRPr>
          </a:p>
        </p:txBody>
      </p:sp>
      <p:sp>
        <p:nvSpPr>
          <p:cNvPr id="236" name="Rectangles 235"/>
          <p:cNvSpPr/>
          <p:nvPr/>
        </p:nvSpPr>
        <p:spPr>
          <a:xfrm>
            <a:off x="7069455" y="4848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8</a:t>
            </a:r>
            <a:endParaRPr lang="en-US" sz="1200">
              <a:solidFill>
                <a:srgbClr val="0070C0"/>
              </a:solidFill>
              <a:sym typeface="+mn-ea"/>
            </a:endParaRPr>
          </a:p>
        </p:txBody>
      </p:sp>
      <p:sp>
        <p:nvSpPr>
          <p:cNvPr id="237" name="Rectangles 236"/>
          <p:cNvSpPr/>
          <p:nvPr/>
        </p:nvSpPr>
        <p:spPr>
          <a:xfrm>
            <a:off x="7069455" y="1673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1</a:t>
            </a:r>
            <a:endParaRPr lang="en-US" sz="1200">
              <a:solidFill>
                <a:srgbClr val="0070C0"/>
              </a:solidFill>
            </a:endParaRPr>
          </a:p>
        </p:txBody>
      </p:sp>
      <p:sp>
        <p:nvSpPr>
          <p:cNvPr id="238" name="Rectangles 237"/>
          <p:cNvSpPr/>
          <p:nvPr/>
        </p:nvSpPr>
        <p:spPr>
          <a:xfrm>
            <a:off x="7069455" y="211582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2</a:t>
            </a:r>
            <a:endParaRPr lang="en-US" sz="1200">
              <a:solidFill>
                <a:srgbClr val="0070C0"/>
              </a:solidFill>
            </a:endParaRPr>
          </a:p>
        </p:txBody>
      </p:sp>
      <p:sp>
        <p:nvSpPr>
          <p:cNvPr id="239" name="Rectangles 238"/>
          <p:cNvSpPr/>
          <p:nvPr/>
        </p:nvSpPr>
        <p:spPr>
          <a:xfrm>
            <a:off x="6450965" y="57632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10</a:t>
            </a:r>
            <a:endParaRPr lang="en-US" sz="1200">
              <a:solidFill>
                <a:srgbClr val="0070C0"/>
              </a:solidFill>
              <a:sym typeface="+mn-ea"/>
            </a:endParaRPr>
          </a:p>
        </p:txBody>
      </p:sp>
      <p:sp>
        <p:nvSpPr>
          <p:cNvPr id="240" name="Rectangles 239"/>
          <p:cNvSpPr/>
          <p:nvPr/>
        </p:nvSpPr>
        <p:spPr>
          <a:xfrm>
            <a:off x="6450965" y="43916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7</a:t>
            </a:r>
            <a:endParaRPr lang="en-US" sz="1200">
              <a:solidFill>
                <a:srgbClr val="0070C0"/>
              </a:solidFill>
              <a:sym typeface="+mn-ea"/>
            </a:endParaRPr>
          </a:p>
        </p:txBody>
      </p:sp>
      <p:grpSp>
        <p:nvGrpSpPr>
          <p:cNvPr id="241" name="Group 240"/>
          <p:cNvGrpSpPr/>
          <p:nvPr/>
        </p:nvGrpSpPr>
        <p:grpSpPr>
          <a:xfrm>
            <a:off x="6450965" y="2567940"/>
            <a:ext cx="474980" cy="1828800"/>
            <a:chOff x="2138" y="3999"/>
            <a:chExt cx="748" cy="2880"/>
          </a:xfrm>
        </p:grpSpPr>
        <p:sp>
          <p:nvSpPr>
            <p:cNvPr id="242" name="Rectangles 241"/>
            <p:cNvSpPr/>
            <p:nvPr/>
          </p:nvSpPr>
          <p:spPr>
            <a:xfrm>
              <a:off x="2138" y="399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3</a:t>
              </a:r>
              <a:endParaRPr lang="en-US" sz="1200">
                <a:solidFill>
                  <a:srgbClr val="0070C0"/>
                </a:solidFill>
                <a:sym typeface="+mn-ea"/>
              </a:endParaRPr>
            </a:p>
          </p:txBody>
        </p:sp>
        <p:sp>
          <p:nvSpPr>
            <p:cNvPr id="243" name="Rectangles 242"/>
            <p:cNvSpPr/>
            <p:nvPr/>
          </p:nvSpPr>
          <p:spPr>
            <a:xfrm>
              <a:off x="2138" y="4719"/>
              <a:ext cx="748" cy="720"/>
            </a:xfrm>
            <a:prstGeom prst="rect">
              <a:avLst/>
            </a:prstGeom>
            <a:solidFill>
              <a:schemeClr val="accent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chemeClr val="bg1"/>
                  </a:solidFill>
                  <a:sym typeface="+mn-ea"/>
                </a:rPr>
                <a:t>fold 4</a:t>
              </a:r>
              <a:endParaRPr lang="en-US" sz="1200">
                <a:solidFill>
                  <a:schemeClr val="bg1"/>
                </a:solidFill>
                <a:sym typeface="+mn-ea"/>
              </a:endParaRPr>
            </a:p>
          </p:txBody>
        </p:sp>
        <p:sp>
          <p:nvSpPr>
            <p:cNvPr id="244" name="Rectangles 243"/>
            <p:cNvSpPr/>
            <p:nvPr/>
          </p:nvSpPr>
          <p:spPr>
            <a:xfrm>
              <a:off x="2138" y="543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5</a:t>
              </a:r>
              <a:endParaRPr lang="en-US" sz="1200">
                <a:solidFill>
                  <a:srgbClr val="0070C0"/>
                </a:solidFill>
                <a:sym typeface="+mn-ea"/>
              </a:endParaRPr>
            </a:p>
          </p:txBody>
        </p:sp>
        <p:sp>
          <p:nvSpPr>
            <p:cNvPr id="245" name="Rectangles 244"/>
            <p:cNvSpPr/>
            <p:nvPr/>
          </p:nvSpPr>
          <p:spPr>
            <a:xfrm>
              <a:off x="2138" y="615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6</a:t>
              </a:r>
              <a:endParaRPr lang="en-US" sz="1200">
                <a:solidFill>
                  <a:srgbClr val="0070C0"/>
                </a:solidFill>
                <a:sym typeface="+mn-ea"/>
              </a:endParaRPr>
            </a:p>
          </p:txBody>
        </p:sp>
      </p:grpSp>
      <p:sp>
        <p:nvSpPr>
          <p:cNvPr id="246" name="Rectangles 245"/>
          <p:cNvSpPr/>
          <p:nvPr/>
        </p:nvSpPr>
        <p:spPr>
          <a:xfrm>
            <a:off x="6450965" y="53060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9</a:t>
            </a:r>
            <a:endParaRPr lang="en-US" sz="1200">
              <a:solidFill>
                <a:srgbClr val="0070C0"/>
              </a:solidFill>
              <a:sym typeface="+mn-ea"/>
            </a:endParaRPr>
          </a:p>
        </p:txBody>
      </p:sp>
      <p:sp>
        <p:nvSpPr>
          <p:cNvPr id="247" name="Rectangles 246"/>
          <p:cNvSpPr/>
          <p:nvPr/>
        </p:nvSpPr>
        <p:spPr>
          <a:xfrm>
            <a:off x="6450965" y="4848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8</a:t>
            </a:r>
            <a:endParaRPr lang="en-US" sz="1200">
              <a:solidFill>
                <a:srgbClr val="0070C0"/>
              </a:solidFill>
              <a:sym typeface="+mn-ea"/>
            </a:endParaRPr>
          </a:p>
        </p:txBody>
      </p:sp>
      <p:sp>
        <p:nvSpPr>
          <p:cNvPr id="248" name="Rectangles 247"/>
          <p:cNvSpPr/>
          <p:nvPr/>
        </p:nvSpPr>
        <p:spPr>
          <a:xfrm>
            <a:off x="6450965" y="1673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1</a:t>
            </a:r>
            <a:endParaRPr lang="en-US" sz="1200">
              <a:solidFill>
                <a:srgbClr val="0070C0"/>
              </a:solidFill>
            </a:endParaRPr>
          </a:p>
        </p:txBody>
      </p:sp>
      <p:sp>
        <p:nvSpPr>
          <p:cNvPr id="249" name="Rectangles 248"/>
          <p:cNvSpPr/>
          <p:nvPr/>
        </p:nvSpPr>
        <p:spPr>
          <a:xfrm>
            <a:off x="6450965" y="211582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2</a:t>
            </a:r>
            <a:endParaRPr lang="en-US" sz="1200">
              <a:solidFill>
                <a:srgbClr val="0070C0"/>
              </a:solidFill>
            </a:endParaRPr>
          </a:p>
        </p:txBody>
      </p:sp>
      <p:sp>
        <p:nvSpPr>
          <p:cNvPr id="250" name="Rectangles 249"/>
          <p:cNvSpPr/>
          <p:nvPr/>
        </p:nvSpPr>
        <p:spPr>
          <a:xfrm>
            <a:off x="5850890" y="57632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10</a:t>
            </a:r>
            <a:endParaRPr lang="en-US" sz="1200">
              <a:solidFill>
                <a:srgbClr val="0070C0"/>
              </a:solidFill>
              <a:sym typeface="+mn-ea"/>
            </a:endParaRPr>
          </a:p>
        </p:txBody>
      </p:sp>
      <p:sp>
        <p:nvSpPr>
          <p:cNvPr id="251" name="Rectangles 250"/>
          <p:cNvSpPr/>
          <p:nvPr/>
        </p:nvSpPr>
        <p:spPr>
          <a:xfrm>
            <a:off x="5850890" y="43916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7</a:t>
            </a:r>
            <a:endParaRPr lang="en-US" sz="1200">
              <a:solidFill>
                <a:srgbClr val="0070C0"/>
              </a:solidFill>
              <a:sym typeface="+mn-ea"/>
            </a:endParaRPr>
          </a:p>
        </p:txBody>
      </p:sp>
      <p:grpSp>
        <p:nvGrpSpPr>
          <p:cNvPr id="252" name="Group 251"/>
          <p:cNvGrpSpPr/>
          <p:nvPr/>
        </p:nvGrpSpPr>
        <p:grpSpPr>
          <a:xfrm>
            <a:off x="5850890" y="2567940"/>
            <a:ext cx="474980" cy="1828800"/>
            <a:chOff x="2138" y="3999"/>
            <a:chExt cx="748" cy="2880"/>
          </a:xfrm>
        </p:grpSpPr>
        <p:sp>
          <p:nvSpPr>
            <p:cNvPr id="253" name="Rectangles 252"/>
            <p:cNvSpPr/>
            <p:nvPr/>
          </p:nvSpPr>
          <p:spPr>
            <a:xfrm>
              <a:off x="2138" y="3999"/>
              <a:ext cx="748" cy="720"/>
            </a:xfrm>
            <a:prstGeom prst="rect">
              <a:avLst/>
            </a:prstGeom>
            <a:solidFill>
              <a:schemeClr val="accent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chemeClr val="bg1"/>
                  </a:solidFill>
                  <a:sym typeface="+mn-ea"/>
                </a:rPr>
                <a:t>fold 3</a:t>
              </a:r>
              <a:endParaRPr lang="en-US" sz="1200">
                <a:solidFill>
                  <a:schemeClr val="bg1"/>
                </a:solidFill>
                <a:sym typeface="+mn-ea"/>
              </a:endParaRPr>
            </a:p>
          </p:txBody>
        </p:sp>
        <p:sp>
          <p:nvSpPr>
            <p:cNvPr id="254" name="Rectangles 253"/>
            <p:cNvSpPr/>
            <p:nvPr/>
          </p:nvSpPr>
          <p:spPr>
            <a:xfrm>
              <a:off x="2138" y="471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4</a:t>
              </a:r>
              <a:endParaRPr lang="en-US" sz="1200">
                <a:solidFill>
                  <a:srgbClr val="0070C0"/>
                </a:solidFill>
                <a:sym typeface="+mn-ea"/>
              </a:endParaRPr>
            </a:p>
          </p:txBody>
        </p:sp>
        <p:sp>
          <p:nvSpPr>
            <p:cNvPr id="255" name="Rectangles 254"/>
            <p:cNvSpPr/>
            <p:nvPr/>
          </p:nvSpPr>
          <p:spPr>
            <a:xfrm>
              <a:off x="2138" y="543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5</a:t>
              </a:r>
              <a:endParaRPr lang="en-US" sz="1200">
                <a:solidFill>
                  <a:srgbClr val="0070C0"/>
                </a:solidFill>
                <a:sym typeface="+mn-ea"/>
              </a:endParaRPr>
            </a:p>
          </p:txBody>
        </p:sp>
        <p:sp>
          <p:nvSpPr>
            <p:cNvPr id="256" name="Rectangles 255"/>
            <p:cNvSpPr/>
            <p:nvPr/>
          </p:nvSpPr>
          <p:spPr>
            <a:xfrm>
              <a:off x="2138" y="615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6</a:t>
              </a:r>
              <a:endParaRPr lang="en-US" sz="1200">
                <a:solidFill>
                  <a:srgbClr val="0070C0"/>
                </a:solidFill>
                <a:sym typeface="+mn-ea"/>
              </a:endParaRPr>
            </a:p>
          </p:txBody>
        </p:sp>
      </p:grpSp>
      <p:sp>
        <p:nvSpPr>
          <p:cNvPr id="257" name="Rectangles 256"/>
          <p:cNvSpPr/>
          <p:nvPr/>
        </p:nvSpPr>
        <p:spPr>
          <a:xfrm>
            <a:off x="5850890" y="53060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9</a:t>
            </a:r>
            <a:endParaRPr lang="en-US" sz="1200">
              <a:solidFill>
                <a:srgbClr val="0070C0"/>
              </a:solidFill>
              <a:sym typeface="+mn-ea"/>
            </a:endParaRPr>
          </a:p>
        </p:txBody>
      </p:sp>
      <p:sp>
        <p:nvSpPr>
          <p:cNvPr id="258" name="Rectangles 257"/>
          <p:cNvSpPr/>
          <p:nvPr/>
        </p:nvSpPr>
        <p:spPr>
          <a:xfrm>
            <a:off x="5850890" y="4848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8</a:t>
            </a:r>
            <a:endParaRPr lang="en-US" sz="1200">
              <a:solidFill>
                <a:srgbClr val="0070C0"/>
              </a:solidFill>
              <a:sym typeface="+mn-ea"/>
            </a:endParaRPr>
          </a:p>
        </p:txBody>
      </p:sp>
      <p:sp>
        <p:nvSpPr>
          <p:cNvPr id="259" name="Rectangles 258"/>
          <p:cNvSpPr/>
          <p:nvPr/>
        </p:nvSpPr>
        <p:spPr>
          <a:xfrm>
            <a:off x="5850890" y="1673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1</a:t>
            </a:r>
            <a:endParaRPr lang="en-US" sz="1200">
              <a:solidFill>
                <a:srgbClr val="0070C0"/>
              </a:solidFill>
            </a:endParaRPr>
          </a:p>
        </p:txBody>
      </p:sp>
      <p:sp>
        <p:nvSpPr>
          <p:cNvPr id="260" name="Rectangles 259"/>
          <p:cNvSpPr/>
          <p:nvPr/>
        </p:nvSpPr>
        <p:spPr>
          <a:xfrm>
            <a:off x="5850890" y="211582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2</a:t>
            </a:r>
            <a:endParaRPr lang="en-US" sz="1200">
              <a:solidFill>
                <a:srgbClr val="0070C0"/>
              </a:solidFill>
            </a:endParaRPr>
          </a:p>
        </p:txBody>
      </p:sp>
      <p:sp>
        <p:nvSpPr>
          <p:cNvPr id="261" name="Rectangles 260"/>
          <p:cNvSpPr/>
          <p:nvPr/>
        </p:nvSpPr>
        <p:spPr>
          <a:xfrm>
            <a:off x="5266055" y="57632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10</a:t>
            </a:r>
            <a:endParaRPr lang="en-US" sz="1200">
              <a:solidFill>
                <a:srgbClr val="0070C0"/>
              </a:solidFill>
              <a:sym typeface="+mn-ea"/>
            </a:endParaRPr>
          </a:p>
        </p:txBody>
      </p:sp>
      <p:sp>
        <p:nvSpPr>
          <p:cNvPr id="262" name="Rectangles 261"/>
          <p:cNvSpPr/>
          <p:nvPr/>
        </p:nvSpPr>
        <p:spPr>
          <a:xfrm>
            <a:off x="5266055" y="43916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7</a:t>
            </a:r>
            <a:endParaRPr lang="en-US" sz="1200">
              <a:solidFill>
                <a:srgbClr val="0070C0"/>
              </a:solidFill>
              <a:sym typeface="+mn-ea"/>
            </a:endParaRPr>
          </a:p>
        </p:txBody>
      </p:sp>
      <p:grpSp>
        <p:nvGrpSpPr>
          <p:cNvPr id="263" name="Group 262"/>
          <p:cNvGrpSpPr/>
          <p:nvPr/>
        </p:nvGrpSpPr>
        <p:grpSpPr>
          <a:xfrm>
            <a:off x="5266055" y="2567940"/>
            <a:ext cx="474980" cy="1828800"/>
            <a:chOff x="2138" y="3999"/>
            <a:chExt cx="748" cy="2880"/>
          </a:xfrm>
        </p:grpSpPr>
        <p:sp>
          <p:nvSpPr>
            <p:cNvPr id="264" name="Rectangles 263"/>
            <p:cNvSpPr/>
            <p:nvPr/>
          </p:nvSpPr>
          <p:spPr>
            <a:xfrm>
              <a:off x="2138" y="399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3</a:t>
              </a:r>
              <a:endParaRPr lang="en-US" sz="1200">
                <a:solidFill>
                  <a:srgbClr val="0070C0"/>
                </a:solidFill>
                <a:sym typeface="+mn-ea"/>
              </a:endParaRPr>
            </a:p>
          </p:txBody>
        </p:sp>
        <p:sp>
          <p:nvSpPr>
            <p:cNvPr id="265" name="Rectangles 264"/>
            <p:cNvSpPr/>
            <p:nvPr/>
          </p:nvSpPr>
          <p:spPr>
            <a:xfrm>
              <a:off x="2138" y="471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4</a:t>
              </a:r>
              <a:endParaRPr lang="en-US" sz="1200">
                <a:solidFill>
                  <a:srgbClr val="0070C0"/>
                </a:solidFill>
                <a:sym typeface="+mn-ea"/>
              </a:endParaRPr>
            </a:p>
          </p:txBody>
        </p:sp>
        <p:sp>
          <p:nvSpPr>
            <p:cNvPr id="266" name="Rectangles 265"/>
            <p:cNvSpPr/>
            <p:nvPr/>
          </p:nvSpPr>
          <p:spPr>
            <a:xfrm>
              <a:off x="2138" y="543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5</a:t>
              </a:r>
              <a:endParaRPr lang="en-US" sz="1200">
                <a:solidFill>
                  <a:srgbClr val="0070C0"/>
                </a:solidFill>
                <a:sym typeface="+mn-ea"/>
              </a:endParaRPr>
            </a:p>
          </p:txBody>
        </p:sp>
        <p:sp>
          <p:nvSpPr>
            <p:cNvPr id="267" name="Rectangles 266"/>
            <p:cNvSpPr/>
            <p:nvPr/>
          </p:nvSpPr>
          <p:spPr>
            <a:xfrm>
              <a:off x="2138" y="615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6</a:t>
              </a:r>
              <a:endParaRPr lang="en-US" sz="1200">
                <a:solidFill>
                  <a:srgbClr val="0070C0"/>
                </a:solidFill>
                <a:sym typeface="+mn-ea"/>
              </a:endParaRPr>
            </a:p>
          </p:txBody>
        </p:sp>
      </p:grpSp>
      <p:sp>
        <p:nvSpPr>
          <p:cNvPr id="268" name="Rectangles 267"/>
          <p:cNvSpPr/>
          <p:nvPr/>
        </p:nvSpPr>
        <p:spPr>
          <a:xfrm>
            <a:off x="5266055" y="53060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9</a:t>
            </a:r>
            <a:endParaRPr lang="en-US" sz="1200">
              <a:solidFill>
                <a:srgbClr val="0070C0"/>
              </a:solidFill>
              <a:sym typeface="+mn-ea"/>
            </a:endParaRPr>
          </a:p>
        </p:txBody>
      </p:sp>
      <p:sp>
        <p:nvSpPr>
          <p:cNvPr id="269" name="Rectangles 268"/>
          <p:cNvSpPr/>
          <p:nvPr/>
        </p:nvSpPr>
        <p:spPr>
          <a:xfrm>
            <a:off x="5266055" y="4848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8</a:t>
            </a:r>
            <a:endParaRPr lang="en-US" sz="1200">
              <a:solidFill>
                <a:srgbClr val="0070C0"/>
              </a:solidFill>
              <a:sym typeface="+mn-ea"/>
            </a:endParaRPr>
          </a:p>
        </p:txBody>
      </p:sp>
      <p:sp>
        <p:nvSpPr>
          <p:cNvPr id="270" name="Rectangles 269"/>
          <p:cNvSpPr/>
          <p:nvPr/>
        </p:nvSpPr>
        <p:spPr>
          <a:xfrm>
            <a:off x="5266055" y="1673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1</a:t>
            </a:r>
            <a:endParaRPr lang="en-US" sz="1200">
              <a:solidFill>
                <a:srgbClr val="0070C0"/>
              </a:solidFill>
            </a:endParaRPr>
          </a:p>
        </p:txBody>
      </p:sp>
      <p:sp>
        <p:nvSpPr>
          <p:cNvPr id="271" name="Rectangles 270"/>
          <p:cNvSpPr/>
          <p:nvPr/>
        </p:nvSpPr>
        <p:spPr>
          <a:xfrm>
            <a:off x="5266055" y="2115820"/>
            <a:ext cx="474980" cy="457200"/>
          </a:xfrm>
          <a:prstGeom prst="rect">
            <a:avLst/>
          </a:prstGeom>
          <a:solidFill>
            <a:schemeClr val="accent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chemeClr val="bg1"/>
                </a:solidFill>
                <a:sym typeface="+mn-ea"/>
              </a:rPr>
              <a:t>fold 2</a:t>
            </a:r>
            <a:endParaRPr lang="en-US" sz="1200">
              <a:solidFill>
                <a:schemeClr val="bg1"/>
              </a:solidFill>
              <a:sym typeface="+mn-ea"/>
            </a:endParaRPr>
          </a:p>
        </p:txBody>
      </p:sp>
      <p:sp>
        <p:nvSpPr>
          <p:cNvPr id="272" name="Rectangles 271"/>
          <p:cNvSpPr/>
          <p:nvPr/>
        </p:nvSpPr>
        <p:spPr>
          <a:xfrm>
            <a:off x="154940" y="574548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10</a:t>
            </a:r>
            <a:endParaRPr lang="en-US" sz="1200">
              <a:solidFill>
                <a:srgbClr val="0070C0"/>
              </a:solidFill>
              <a:sym typeface="+mn-ea"/>
            </a:endParaRPr>
          </a:p>
        </p:txBody>
      </p:sp>
      <p:sp>
        <p:nvSpPr>
          <p:cNvPr id="273" name="Rectangles 272"/>
          <p:cNvSpPr/>
          <p:nvPr/>
        </p:nvSpPr>
        <p:spPr>
          <a:xfrm>
            <a:off x="154940" y="437388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7</a:t>
            </a:r>
            <a:endParaRPr lang="en-US" sz="1200">
              <a:solidFill>
                <a:srgbClr val="0070C0"/>
              </a:solidFill>
              <a:sym typeface="+mn-ea"/>
            </a:endParaRPr>
          </a:p>
        </p:txBody>
      </p:sp>
      <p:grpSp>
        <p:nvGrpSpPr>
          <p:cNvPr id="274" name="Group 273"/>
          <p:cNvGrpSpPr/>
          <p:nvPr/>
        </p:nvGrpSpPr>
        <p:grpSpPr>
          <a:xfrm>
            <a:off x="154940" y="2550160"/>
            <a:ext cx="474980" cy="1828800"/>
            <a:chOff x="2138" y="3999"/>
            <a:chExt cx="748" cy="2880"/>
          </a:xfrm>
        </p:grpSpPr>
        <p:sp>
          <p:nvSpPr>
            <p:cNvPr id="275" name="Rectangles 274"/>
            <p:cNvSpPr/>
            <p:nvPr/>
          </p:nvSpPr>
          <p:spPr>
            <a:xfrm>
              <a:off x="2138" y="399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3</a:t>
              </a:r>
              <a:endParaRPr lang="en-US" sz="1200">
                <a:solidFill>
                  <a:srgbClr val="0070C0"/>
                </a:solidFill>
                <a:sym typeface="+mn-ea"/>
              </a:endParaRPr>
            </a:p>
          </p:txBody>
        </p:sp>
        <p:sp>
          <p:nvSpPr>
            <p:cNvPr id="276" name="Rectangles 275"/>
            <p:cNvSpPr/>
            <p:nvPr/>
          </p:nvSpPr>
          <p:spPr>
            <a:xfrm>
              <a:off x="2138" y="471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4</a:t>
              </a:r>
              <a:endParaRPr lang="en-US" sz="1200">
                <a:solidFill>
                  <a:srgbClr val="0070C0"/>
                </a:solidFill>
                <a:sym typeface="+mn-ea"/>
              </a:endParaRPr>
            </a:p>
          </p:txBody>
        </p:sp>
        <p:sp>
          <p:nvSpPr>
            <p:cNvPr id="277" name="Rectangles 276"/>
            <p:cNvSpPr/>
            <p:nvPr/>
          </p:nvSpPr>
          <p:spPr>
            <a:xfrm>
              <a:off x="2138" y="543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5</a:t>
              </a:r>
              <a:endParaRPr lang="en-US" sz="1200">
                <a:solidFill>
                  <a:srgbClr val="0070C0"/>
                </a:solidFill>
                <a:sym typeface="+mn-ea"/>
              </a:endParaRPr>
            </a:p>
          </p:txBody>
        </p:sp>
        <p:sp>
          <p:nvSpPr>
            <p:cNvPr id="278" name="Rectangles 277"/>
            <p:cNvSpPr/>
            <p:nvPr/>
          </p:nvSpPr>
          <p:spPr>
            <a:xfrm>
              <a:off x="2138" y="615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6</a:t>
              </a:r>
              <a:endParaRPr lang="en-US" sz="1200">
                <a:solidFill>
                  <a:srgbClr val="0070C0"/>
                </a:solidFill>
                <a:sym typeface="+mn-ea"/>
              </a:endParaRPr>
            </a:p>
          </p:txBody>
        </p:sp>
      </p:grpSp>
      <p:sp>
        <p:nvSpPr>
          <p:cNvPr id="279" name="Rectangles 278"/>
          <p:cNvSpPr/>
          <p:nvPr/>
        </p:nvSpPr>
        <p:spPr>
          <a:xfrm>
            <a:off x="154940" y="528828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9</a:t>
            </a:r>
            <a:endParaRPr lang="en-US" sz="1200">
              <a:solidFill>
                <a:srgbClr val="0070C0"/>
              </a:solidFill>
              <a:sym typeface="+mn-ea"/>
            </a:endParaRPr>
          </a:p>
        </p:txBody>
      </p:sp>
      <p:sp>
        <p:nvSpPr>
          <p:cNvPr id="280" name="Rectangles 279"/>
          <p:cNvSpPr/>
          <p:nvPr/>
        </p:nvSpPr>
        <p:spPr>
          <a:xfrm>
            <a:off x="154940" y="483108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8</a:t>
            </a:r>
            <a:endParaRPr lang="en-US" sz="1200">
              <a:solidFill>
                <a:srgbClr val="0070C0"/>
              </a:solidFill>
              <a:sym typeface="+mn-ea"/>
            </a:endParaRPr>
          </a:p>
        </p:txBody>
      </p:sp>
      <p:sp>
        <p:nvSpPr>
          <p:cNvPr id="281" name="Rectangles 280"/>
          <p:cNvSpPr/>
          <p:nvPr/>
        </p:nvSpPr>
        <p:spPr>
          <a:xfrm>
            <a:off x="154940" y="1656080"/>
            <a:ext cx="474980" cy="457200"/>
          </a:xfrm>
          <a:prstGeom prst="rect">
            <a:avLst/>
          </a:prstGeom>
          <a:solidFill>
            <a:schemeClr val="accent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chemeClr val="bg1"/>
                </a:solidFill>
                <a:sym typeface="+mn-ea"/>
              </a:rPr>
              <a:t>fold 1</a:t>
            </a:r>
            <a:endParaRPr lang="en-US" sz="1200">
              <a:solidFill>
                <a:schemeClr val="bg1"/>
              </a:solidFill>
              <a:sym typeface="+mn-ea"/>
            </a:endParaRPr>
          </a:p>
        </p:txBody>
      </p:sp>
      <p:sp>
        <p:nvSpPr>
          <p:cNvPr id="282" name="Rectangles 281"/>
          <p:cNvSpPr/>
          <p:nvPr/>
        </p:nvSpPr>
        <p:spPr>
          <a:xfrm>
            <a:off x="154940" y="209804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2</a:t>
            </a:r>
            <a:endParaRPr lang="en-US" sz="1200">
              <a:solidFill>
                <a:srgbClr val="0070C0"/>
              </a:solidFill>
            </a:endParaRPr>
          </a:p>
        </p:txBody>
      </p:sp>
      <p:sp>
        <p:nvSpPr>
          <p:cNvPr id="283" name="Rectangles 282"/>
          <p:cNvSpPr/>
          <p:nvPr/>
        </p:nvSpPr>
        <p:spPr>
          <a:xfrm>
            <a:off x="8905875" y="945515"/>
            <a:ext cx="408940" cy="368300"/>
          </a:xfrm>
          <a:prstGeom prst="rect">
            <a:avLst/>
          </a:prstGeom>
          <a:solidFill>
            <a:schemeClr val="accent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sz="800">
              <a:solidFill>
                <a:schemeClr val="bg1"/>
              </a:solidFill>
              <a:sym typeface="+mn-ea"/>
            </a:endParaRPr>
          </a:p>
        </p:txBody>
      </p:sp>
      <p:sp>
        <p:nvSpPr>
          <p:cNvPr id="284" name="Rectangles 283"/>
          <p:cNvSpPr/>
          <p:nvPr/>
        </p:nvSpPr>
        <p:spPr>
          <a:xfrm>
            <a:off x="9626600" y="945515"/>
            <a:ext cx="381635" cy="3683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sz="700">
              <a:solidFill>
                <a:srgbClr val="0070C0"/>
              </a:solidFill>
              <a:sym typeface="+mn-ea"/>
            </a:endParaRPr>
          </a:p>
        </p:txBody>
      </p:sp>
      <p:sp>
        <p:nvSpPr>
          <p:cNvPr id="289" name="Text Box 288"/>
          <p:cNvSpPr txBox="1"/>
          <p:nvPr/>
        </p:nvSpPr>
        <p:spPr>
          <a:xfrm>
            <a:off x="4834890" y="276860"/>
            <a:ext cx="7181850" cy="398780"/>
          </a:xfrm>
          <a:prstGeom prst="rect">
            <a:avLst/>
          </a:prstGeom>
          <a:noFill/>
        </p:spPr>
        <p:txBody>
          <a:bodyPr wrap="square" rtlCol="0" anchor="t">
            <a:spAutoFit/>
          </a:bodyPr>
          <a:p>
            <a:r>
              <a:rPr lang="en-US" altLang="en-US" sz="1000">
                <a:sym typeface="+mn-ea"/>
              </a:rPr>
              <a:t>one TemporalData object = one temporal graph = one window = one plvMatrix </a:t>
            </a:r>
            <a:endParaRPr lang="en-US" altLang="en-US" sz="1000"/>
          </a:p>
          <a:p>
            <a:r>
              <a:rPr lang="en-US" altLang="en-US" sz="1000">
                <a:sym typeface="+mn-ea"/>
              </a:rPr>
              <a:t>                                    = multiple events (src, dst, t, msg), where each event has its own s</a:t>
            </a:r>
            <a:r>
              <a:rPr lang="en-US" altLang="en-US" sz="1000">
                <a:sym typeface="+mn-ea"/>
              </a:rPr>
              <a:t>rc, dst, timestamp, msg.</a:t>
            </a:r>
            <a:endParaRPr lang="en-US" altLang="en-US" sz="1000">
              <a:sym typeface="+mn-ea"/>
            </a:endParaRPr>
          </a:p>
        </p:txBody>
      </p:sp>
      <p:sp>
        <p:nvSpPr>
          <p:cNvPr id="292" name="Parallelogram 291"/>
          <p:cNvSpPr/>
          <p:nvPr/>
        </p:nvSpPr>
        <p:spPr>
          <a:xfrm>
            <a:off x="1158875" y="129476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94" name="Parallelogram 293"/>
          <p:cNvSpPr/>
          <p:nvPr/>
        </p:nvSpPr>
        <p:spPr>
          <a:xfrm>
            <a:off x="1103630" y="1373505"/>
            <a:ext cx="146050" cy="76200"/>
          </a:xfrm>
          <a:prstGeom prst="parallelogram">
            <a:avLst>
              <a:gd name="adj" fmla="val 69676"/>
            </a:avLst>
          </a:prstGeom>
          <a:solidFill>
            <a:srgbClr val="00B050"/>
          </a:solidFill>
          <a:ln>
            <a:solidFill>
              <a:srgbClr val="00B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95" name="Parallelogram 294"/>
          <p:cNvSpPr/>
          <p:nvPr/>
        </p:nvSpPr>
        <p:spPr>
          <a:xfrm>
            <a:off x="1044575" y="1458595"/>
            <a:ext cx="146050" cy="76200"/>
          </a:xfrm>
          <a:prstGeom prst="parallelogram">
            <a:avLst>
              <a:gd name="adj" fmla="val 69676"/>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96" name="Parallelogram 295"/>
          <p:cNvSpPr/>
          <p:nvPr/>
        </p:nvSpPr>
        <p:spPr>
          <a:xfrm>
            <a:off x="982345" y="1547495"/>
            <a:ext cx="146050" cy="76200"/>
          </a:xfrm>
          <a:prstGeom prst="parallelogram">
            <a:avLst>
              <a:gd name="adj" fmla="val 69676"/>
            </a:avLst>
          </a:prstGeom>
          <a:solidFill>
            <a:srgbClr val="CCFE89"/>
          </a:solidFill>
          <a:ln>
            <a:solidFill>
              <a:srgbClr val="CCFE8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02" name="Parallelogram 301"/>
          <p:cNvSpPr/>
          <p:nvPr/>
        </p:nvSpPr>
        <p:spPr>
          <a:xfrm>
            <a:off x="1212850" y="137096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303" name="Parallelogram 302"/>
          <p:cNvSpPr/>
          <p:nvPr/>
        </p:nvSpPr>
        <p:spPr>
          <a:xfrm>
            <a:off x="1260475" y="145859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304" name="Parallelogram 303"/>
          <p:cNvSpPr/>
          <p:nvPr/>
        </p:nvSpPr>
        <p:spPr>
          <a:xfrm>
            <a:off x="1301750" y="154749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305" name="Parallelogram 304"/>
          <p:cNvSpPr/>
          <p:nvPr/>
        </p:nvSpPr>
        <p:spPr>
          <a:xfrm>
            <a:off x="1151255" y="1459230"/>
            <a:ext cx="146050" cy="76200"/>
          </a:xfrm>
          <a:prstGeom prst="parallelogram">
            <a:avLst>
              <a:gd name="adj" fmla="val 69676"/>
            </a:avLst>
          </a:prstGeom>
          <a:solidFill>
            <a:srgbClr val="1FFF21"/>
          </a:solidFill>
          <a:ln>
            <a:solidFill>
              <a:srgbClr val="1FFF2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06" name="Parallelogram 305"/>
          <p:cNvSpPr/>
          <p:nvPr/>
        </p:nvSpPr>
        <p:spPr>
          <a:xfrm>
            <a:off x="1194435" y="1547495"/>
            <a:ext cx="146050" cy="76200"/>
          </a:xfrm>
          <a:prstGeom prst="parallelogram">
            <a:avLst>
              <a:gd name="adj" fmla="val 69676"/>
            </a:avLst>
          </a:prstGeom>
          <a:solidFill>
            <a:srgbClr val="1FFF88"/>
          </a:solidFill>
          <a:ln>
            <a:solidFill>
              <a:srgbClr val="1FFF88"/>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07" name="Parallelogram 306"/>
          <p:cNvSpPr/>
          <p:nvPr/>
        </p:nvSpPr>
        <p:spPr>
          <a:xfrm>
            <a:off x="1085850" y="1547495"/>
            <a:ext cx="146050" cy="76200"/>
          </a:xfrm>
          <a:prstGeom prst="parallelogram">
            <a:avLst>
              <a:gd name="adj" fmla="val 69676"/>
            </a:avLst>
          </a:prstGeom>
          <a:solidFill>
            <a:srgbClr val="B2FF19"/>
          </a:solidFill>
          <a:ln>
            <a:solidFill>
              <a:srgbClr val="B2FF1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09" name="Parallelogram 308"/>
          <p:cNvSpPr/>
          <p:nvPr/>
        </p:nvSpPr>
        <p:spPr>
          <a:xfrm>
            <a:off x="1273175" y="1284605"/>
            <a:ext cx="146050" cy="76200"/>
          </a:xfrm>
          <a:prstGeom prst="parallelogram">
            <a:avLst>
              <a:gd name="adj" fmla="val 69676"/>
            </a:avLst>
          </a:prstGeom>
          <a:solidFill>
            <a:srgbClr val="00B050"/>
          </a:solidFill>
          <a:ln>
            <a:solidFill>
              <a:srgbClr val="00B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10" name="Parallelogram 309"/>
          <p:cNvSpPr/>
          <p:nvPr/>
        </p:nvSpPr>
        <p:spPr>
          <a:xfrm>
            <a:off x="1321435" y="1373505"/>
            <a:ext cx="146050" cy="76200"/>
          </a:xfrm>
          <a:prstGeom prst="parallelogram">
            <a:avLst>
              <a:gd name="adj" fmla="val 69676"/>
            </a:avLst>
          </a:prstGeom>
          <a:solidFill>
            <a:srgbClr val="1FFF21"/>
          </a:solidFill>
          <a:ln>
            <a:solidFill>
              <a:srgbClr val="1FFF2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11" name="Parallelogram 310"/>
          <p:cNvSpPr/>
          <p:nvPr/>
        </p:nvSpPr>
        <p:spPr>
          <a:xfrm>
            <a:off x="1362710" y="1461770"/>
            <a:ext cx="146050" cy="76200"/>
          </a:xfrm>
          <a:prstGeom prst="parallelogram">
            <a:avLst>
              <a:gd name="adj" fmla="val 69676"/>
            </a:avLst>
          </a:prstGeom>
          <a:solidFill>
            <a:srgbClr val="1FFF88"/>
          </a:solidFill>
          <a:ln>
            <a:solidFill>
              <a:srgbClr val="1FFF88"/>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12" name="Parallelogram 311"/>
          <p:cNvSpPr/>
          <p:nvPr/>
        </p:nvSpPr>
        <p:spPr>
          <a:xfrm>
            <a:off x="1381760" y="1284605"/>
            <a:ext cx="146050" cy="76200"/>
          </a:xfrm>
          <a:prstGeom prst="parallelogram">
            <a:avLst>
              <a:gd name="adj" fmla="val 69676"/>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13" name="Parallelogram 312"/>
          <p:cNvSpPr/>
          <p:nvPr/>
        </p:nvSpPr>
        <p:spPr>
          <a:xfrm>
            <a:off x="1425575" y="1379220"/>
            <a:ext cx="146050" cy="76200"/>
          </a:xfrm>
          <a:prstGeom prst="parallelogram">
            <a:avLst>
              <a:gd name="adj" fmla="val 69676"/>
            </a:avLst>
          </a:prstGeom>
          <a:solidFill>
            <a:srgbClr val="B2FF19"/>
          </a:solidFill>
          <a:ln>
            <a:solidFill>
              <a:srgbClr val="B2FF1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14" name="Parallelogram 313"/>
          <p:cNvSpPr/>
          <p:nvPr/>
        </p:nvSpPr>
        <p:spPr>
          <a:xfrm>
            <a:off x="1486535" y="1291590"/>
            <a:ext cx="146050" cy="76200"/>
          </a:xfrm>
          <a:prstGeom prst="parallelogram">
            <a:avLst>
              <a:gd name="adj" fmla="val 69676"/>
            </a:avLst>
          </a:prstGeom>
          <a:solidFill>
            <a:srgbClr val="CCFE89"/>
          </a:solidFill>
          <a:ln>
            <a:solidFill>
              <a:srgbClr val="CCFE8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91" name="Parallelogram 290"/>
          <p:cNvSpPr/>
          <p:nvPr/>
        </p:nvSpPr>
        <p:spPr>
          <a:xfrm>
            <a:off x="964565" y="1283970"/>
            <a:ext cx="675640" cy="346075"/>
          </a:xfrm>
          <a:prstGeom prst="parallelogram">
            <a:avLst>
              <a:gd name="adj" fmla="val 69676"/>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15" name="Parallelogram 314"/>
          <p:cNvSpPr/>
          <p:nvPr/>
        </p:nvSpPr>
        <p:spPr>
          <a:xfrm>
            <a:off x="1158875" y="168846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16" name="Parallelogram 315"/>
          <p:cNvSpPr/>
          <p:nvPr/>
        </p:nvSpPr>
        <p:spPr>
          <a:xfrm>
            <a:off x="1103630" y="1767205"/>
            <a:ext cx="146050" cy="76200"/>
          </a:xfrm>
          <a:prstGeom prst="parallelogram">
            <a:avLst>
              <a:gd name="adj" fmla="val 69676"/>
            </a:avLst>
          </a:prstGeom>
          <a:solidFill>
            <a:srgbClr val="8CC32E"/>
          </a:solidFill>
          <a:ln>
            <a:solidFill>
              <a:srgbClr val="8CC32E"/>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17" name="Parallelogram 316"/>
          <p:cNvSpPr/>
          <p:nvPr/>
        </p:nvSpPr>
        <p:spPr>
          <a:xfrm>
            <a:off x="1044575" y="1852295"/>
            <a:ext cx="146050" cy="76200"/>
          </a:xfrm>
          <a:prstGeom prst="parallelogram">
            <a:avLst>
              <a:gd name="adj" fmla="val 69676"/>
            </a:avLst>
          </a:prstGeom>
          <a:solidFill>
            <a:srgbClr val="DCFF48"/>
          </a:solidFill>
          <a:ln>
            <a:solidFill>
              <a:srgbClr val="DCFF48"/>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18" name="Parallelogram 317"/>
          <p:cNvSpPr/>
          <p:nvPr/>
        </p:nvSpPr>
        <p:spPr>
          <a:xfrm>
            <a:off x="982345" y="1941195"/>
            <a:ext cx="146050" cy="76200"/>
          </a:xfrm>
          <a:prstGeom prst="parallelogram">
            <a:avLst>
              <a:gd name="adj" fmla="val 69676"/>
            </a:avLst>
          </a:prstGeom>
          <a:solidFill>
            <a:srgbClr val="8C9F69"/>
          </a:solidFill>
          <a:ln>
            <a:solidFill>
              <a:srgbClr val="8C9F6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19" name="Parallelogram 318"/>
          <p:cNvSpPr/>
          <p:nvPr/>
        </p:nvSpPr>
        <p:spPr>
          <a:xfrm>
            <a:off x="1212850" y="176466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320" name="Parallelogram 319"/>
          <p:cNvSpPr/>
          <p:nvPr/>
        </p:nvSpPr>
        <p:spPr>
          <a:xfrm>
            <a:off x="1260475" y="185229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321" name="Parallelogram 320"/>
          <p:cNvSpPr/>
          <p:nvPr/>
        </p:nvSpPr>
        <p:spPr>
          <a:xfrm>
            <a:off x="1301750" y="194119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322" name="Parallelogram 321"/>
          <p:cNvSpPr/>
          <p:nvPr/>
        </p:nvSpPr>
        <p:spPr>
          <a:xfrm>
            <a:off x="1151255" y="1852930"/>
            <a:ext cx="146050" cy="76200"/>
          </a:xfrm>
          <a:prstGeom prst="parallelogram">
            <a:avLst>
              <a:gd name="adj" fmla="val 69676"/>
            </a:avLst>
          </a:prstGeom>
          <a:solidFill>
            <a:srgbClr val="00B050"/>
          </a:solidFill>
          <a:ln>
            <a:solidFill>
              <a:srgbClr val="00B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3" name="Parallelogram 322"/>
          <p:cNvSpPr/>
          <p:nvPr/>
        </p:nvSpPr>
        <p:spPr>
          <a:xfrm>
            <a:off x="1194435" y="1941195"/>
            <a:ext cx="146050" cy="76200"/>
          </a:xfrm>
          <a:prstGeom prst="parallelogram">
            <a:avLst>
              <a:gd name="adj" fmla="val 69676"/>
            </a:avLst>
          </a:prstGeom>
          <a:solidFill>
            <a:srgbClr val="FCFB27"/>
          </a:solidFill>
          <a:ln>
            <a:solidFill>
              <a:srgbClr val="FCFB27"/>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4" name="Parallelogram 323"/>
          <p:cNvSpPr/>
          <p:nvPr/>
        </p:nvSpPr>
        <p:spPr>
          <a:xfrm>
            <a:off x="1085850" y="1941195"/>
            <a:ext cx="146050" cy="76200"/>
          </a:xfrm>
          <a:prstGeom prst="parallelogram">
            <a:avLst>
              <a:gd name="adj" fmla="val 69676"/>
            </a:avLst>
          </a:prstGeom>
          <a:solidFill>
            <a:srgbClr val="B2FF19"/>
          </a:solidFill>
          <a:ln>
            <a:solidFill>
              <a:srgbClr val="B2FF1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5" name="Parallelogram 324"/>
          <p:cNvSpPr/>
          <p:nvPr/>
        </p:nvSpPr>
        <p:spPr>
          <a:xfrm>
            <a:off x="1273175" y="1678305"/>
            <a:ext cx="146050" cy="76200"/>
          </a:xfrm>
          <a:prstGeom prst="parallelogram">
            <a:avLst>
              <a:gd name="adj" fmla="val 69676"/>
            </a:avLst>
          </a:prstGeom>
          <a:solidFill>
            <a:srgbClr val="8CC32E"/>
          </a:solidFill>
          <a:ln>
            <a:solidFill>
              <a:srgbClr val="8CC32E"/>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6" name="Parallelogram 325"/>
          <p:cNvSpPr/>
          <p:nvPr/>
        </p:nvSpPr>
        <p:spPr>
          <a:xfrm>
            <a:off x="1321435" y="1767205"/>
            <a:ext cx="146050" cy="76200"/>
          </a:xfrm>
          <a:prstGeom prst="parallelogram">
            <a:avLst>
              <a:gd name="adj" fmla="val 69676"/>
            </a:avLst>
          </a:prstGeom>
          <a:solidFill>
            <a:srgbClr val="00B050"/>
          </a:solidFill>
          <a:ln>
            <a:solidFill>
              <a:srgbClr val="00B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7" name="Parallelogram 326"/>
          <p:cNvSpPr/>
          <p:nvPr/>
        </p:nvSpPr>
        <p:spPr>
          <a:xfrm>
            <a:off x="1362710" y="1855470"/>
            <a:ext cx="146050" cy="76200"/>
          </a:xfrm>
          <a:prstGeom prst="parallelogram">
            <a:avLst>
              <a:gd name="adj" fmla="val 69676"/>
            </a:avLst>
          </a:prstGeom>
          <a:solidFill>
            <a:srgbClr val="FCFB27"/>
          </a:solidFill>
          <a:ln>
            <a:solidFill>
              <a:srgbClr val="FCFB27"/>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8" name="Parallelogram 327"/>
          <p:cNvSpPr/>
          <p:nvPr/>
        </p:nvSpPr>
        <p:spPr>
          <a:xfrm>
            <a:off x="1381760" y="1678305"/>
            <a:ext cx="146050" cy="76200"/>
          </a:xfrm>
          <a:prstGeom prst="parallelogram">
            <a:avLst>
              <a:gd name="adj" fmla="val 69676"/>
            </a:avLst>
          </a:prstGeom>
          <a:solidFill>
            <a:srgbClr val="DCFF48"/>
          </a:solidFill>
          <a:ln>
            <a:solidFill>
              <a:srgbClr val="DCFF48"/>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9" name="Parallelogram 328"/>
          <p:cNvSpPr/>
          <p:nvPr/>
        </p:nvSpPr>
        <p:spPr>
          <a:xfrm>
            <a:off x="1425575" y="1772920"/>
            <a:ext cx="146050" cy="76200"/>
          </a:xfrm>
          <a:prstGeom prst="parallelogram">
            <a:avLst>
              <a:gd name="adj" fmla="val 69676"/>
            </a:avLst>
          </a:prstGeom>
          <a:solidFill>
            <a:srgbClr val="B2FF19"/>
          </a:solidFill>
          <a:ln>
            <a:solidFill>
              <a:srgbClr val="B2FF1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30" name="Parallelogram 329"/>
          <p:cNvSpPr/>
          <p:nvPr/>
        </p:nvSpPr>
        <p:spPr>
          <a:xfrm>
            <a:off x="1486535" y="1685290"/>
            <a:ext cx="146050" cy="76200"/>
          </a:xfrm>
          <a:prstGeom prst="parallelogram">
            <a:avLst>
              <a:gd name="adj" fmla="val 69676"/>
            </a:avLst>
          </a:prstGeom>
          <a:solidFill>
            <a:srgbClr val="8C9F69"/>
          </a:solidFill>
          <a:ln>
            <a:solidFill>
              <a:srgbClr val="8C9F6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31" name="Parallelogram 330"/>
          <p:cNvSpPr/>
          <p:nvPr/>
        </p:nvSpPr>
        <p:spPr>
          <a:xfrm>
            <a:off x="964565" y="1677670"/>
            <a:ext cx="675640" cy="346075"/>
          </a:xfrm>
          <a:prstGeom prst="parallelogram">
            <a:avLst>
              <a:gd name="adj" fmla="val 69676"/>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49" name="Parallelogram 348"/>
          <p:cNvSpPr/>
          <p:nvPr/>
        </p:nvSpPr>
        <p:spPr>
          <a:xfrm>
            <a:off x="1158875" y="2324100"/>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50" name="Parallelogram 349"/>
          <p:cNvSpPr/>
          <p:nvPr/>
        </p:nvSpPr>
        <p:spPr>
          <a:xfrm>
            <a:off x="1103630" y="2402840"/>
            <a:ext cx="146050" cy="76200"/>
          </a:xfrm>
          <a:prstGeom prst="parallelogram">
            <a:avLst>
              <a:gd name="adj" fmla="val 69676"/>
            </a:avLst>
          </a:prstGeom>
          <a:solidFill>
            <a:srgbClr val="57C665"/>
          </a:solidFill>
          <a:ln>
            <a:solidFill>
              <a:srgbClr val="57C665"/>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51" name="Parallelogram 350"/>
          <p:cNvSpPr/>
          <p:nvPr/>
        </p:nvSpPr>
        <p:spPr>
          <a:xfrm>
            <a:off x="1044575" y="2487930"/>
            <a:ext cx="146050" cy="76200"/>
          </a:xfrm>
          <a:prstGeom prst="parallelogram">
            <a:avLst>
              <a:gd name="adj" fmla="val 69676"/>
            </a:avLst>
          </a:prstGeom>
          <a:solidFill>
            <a:srgbClr val="DCFF48"/>
          </a:solidFill>
          <a:ln>
            <a:solidFill>
              <a:srgbClr val="DCFF48"/>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52" name="Parallelogram 351"/>
          <p:cNvSpPr/>
          <p:nvPr/>
        </p:nvSpPr>
        <p:spPr>
          <a:xfrm>
            <a:off x="982345" y="2576830"/>
            <a:ext cx="146050" cy="76200"/>
          </a:xfrm>
          <a:prstGeom prst="parallelogram">
            <a:avLst>
              <a:gd name="adj" fmla="val 69676"/>
            </a:avLst>
          </a:prstGeom>
          <a:solidFill>
            <a:srgbClr val="3B508A"/>
          </a:solidFill>
          <a:ln>
            <a:solidFill>
              <a:srgbClr val="3B508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53" name="Parallelogram 352"/>
          <p:cNvSpPr/>
          <p:nvPr/>
        </p:nvSpPr>
        <p:spPr>
          <a:xfrm>
            <a:off x="1212850" y="2400300"/>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354" name="Parallelogram 353"/>
          <p:cNvSpPr/>
          <p:nvPr/>
        </p:nvSpPr>
        <p:spPr>
          <a:xfrm>
            <a:off x="1260475" y="2487930"/>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355" name="Parallelogram 354"/>
          <p:cNvSpPr/>
          <p:nvPr/>
        </p:nvSpPr>
        <p:spPr>
          <a:xfrm>
            <a:off x="1301750" y="2576830"/>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356" name="Parallelogram 355"/>
          <p:cNvSpPr/>
          <p:nvPr/>
        </p:nvSpPr>
        <p:spPr>
          <a:xfrm>
            <a:off x="1151255" y="2488565"/>
            <a:ext cx="146050" cy="76200"/>
          </a:xfrm>
          <a:prstGeom prst="parallelogram">
            <a:avLst>
              <a:gd name="adj" fmla="val 69676"/>
            </a:avLst>
          </a:prstGeom>
          <a:solidFill>
            <a:srgbClr val="E9E419"/>
          </a:solidFill>
          <a:ln>
            <a:solidFill>
              <a:srgbClr val="E9E41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57" name="Parallelogram 356"/>
          <p:cNvSpPr/>
          <p:nvPr/>
        </p:nvSpPr>
        <p:spPr>
          <a:xfrm>
            <a:off x="1194435" y="2576830"/>
            <a:ext cx="146050" cy="76200"/>
          </a:xfrm>
          <a:prstGeom prst="parallelogram">
            <a:avLst>
              <a:gd name="adj" fmla="val 69676"/>
            </a:avLst>
          </a:prstGeom>
          <a:solidFill>
            <a:srgbClr val="1E9F88"/>
          </a:solidFill>
          <a:ln>
            <a:solidFill>
              <a:srgbClr val="1E9F88"/>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58" name="Parallelogram 357"/>
          <p:cNvSpPr/>
          <p:nvPr/>
        </p:nvSpPr>
        <p:spPr>
          <a:xfrm>
            <a:off x="1085850" y="2576830"/>
            <a:ext cx="146050" cy="76200"/>
          </a:xfrm>
          <a:prstGeom prst="parallelogram">
            <a:avLst>
              <a:gd name="adj" fmla="val 69676"/>
            </a:avLst>
          </a:prstGeom>
          <a:solidFill>
            <a:srgbClr val="BFDF24"/>
          </a:solidFill>
          <a:ln>
            <a:solidFill>
              <a:srgbClr val="BFDF2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59" name="Parallelogram 358"/>
          <p:cNvSpPr/>
          <p:nvPr/>
        </p:nvSpPr>
        <p:spPr>
          <a:xfrm>
            <a:off x="1273175" y="2313940"/>
            <a:ext cx="146050" cy="76200"/>
          </a:xfrm>
          <a:prstGeom prst="parallelogram">
            <a:avLst>
              <a:gd name="adj" fmla="val 69676"/>
            </a:avLst>
          </a:prstGeom>
          <a:solidFill>
            <a:srgbClr val="57C665"/>
          </a:solidFill>
          <a:ln>
            <a:solidFill>
              <a:srgbClr val="57C665"/>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0" name="Parallelogram 359"/>
          <p:cNvSpPr/>
          <p:nvPr/>
        </p:nvSpPr>
        <p:spPr>
          <a:xfrm>
            <a:off x="1321435" y="2402840"/>
            <a:ext cx="146050" cy="76200"/>
          </a:xfrm>
          <a:prstGeom prst="parallelogram">
            <a:avLst>
              <a:gd name="adj" fmla="val 69676"/>
            </a:avLst>
          </a:prstGeom>
          <a:solidFill>
            <a:srgbClr val="E9E419"/>
          </a:solidFill>
          <a:ln>
            <a:solidFill>
              <a:srgbClr val="E9E41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1" name="Parallelogram 360"/>
          <p:cNvSpPr/>
          <p:nvPr/>
        </p:nvSpPr>
        <p:spPr>
          <a:xfrm>
            <a:off x="1362710" y="2491105"/>
            <a:ext cx="146050" cy="76200"/>
          </a:xfrm>
          <a:prstGeom prst="parallelogram">
            <a:avLst>
              <a:gd name="adj" fmla="val 69676"/>
            </a:avLst>
          </a:prstGeom>
          <a:solidFill>
            <a:srgbClr val="1E9F88"/>
          </a:solidFill>
          <a:ln>
            <a:solidFill>
              <a:srgbClr val="1E9F88"/>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2" name="Parallelogram 361"/>
          <p:cNvSpPr/>
          <p:nvPr/>
        </p:nvSpPr>
        <p:spPr>
          <a:xfrm>
            <a:off x="1381760" y="2313940"/>
            <a:ext cx="146050" cy="76200"/>
          </a:xfrm>
          <a:prstGeom prst="parallelogram">
            <a:avLst>
              <a:gd name="adj" fmla="val 69676"/>
            </a:avLst>
          </a:prstGeom>
          <a:solidFill>
            <a:srgbClr val="DCFF48"/>
          </a:solidFill>
          <a:ln>
            <a:solidFill>
              <a:srgbClr val="DCFF48"/>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3" name="Parallelogram 362"/>
          <p:cNvSpPr/>
          <p:nvPr/>
        </p:nvSpPr>
        <p:spPr>
          <a:xfrm>
            <a:off x="1425575" y="2408555"/>
            <a:ext cx="146050" cy="76200"/>
          </a:xfrm>
          <a:prstGeom prst="parallelogram">
            <a:avLst>
              <a:gd name="adj" fmla="val 69676"/>
            </a:avLst>
          </a:prstGeom>
          <a:solidFill>
            <a:srgbClr val="BFDF24"/>
          </a:solidFill>
          <a:ln>
            <a:solidFill>
              <a:srgbClr val="BFDF2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4" name="Parallelogram 363"/>
          <p:cNvSpPr/>
          <p:nvPr/>
        </p:nvSpPr>
        <p:spPr>
          <a:xfrm>
            <a:off x="1486535" y="2320925"/>
            <a:ext cx="146050" cy="76200"/>
          </a:xfrm>
          <a:prstGeom prst="parallelogram">
            <a:avLst>
              <a:gd name="adj" fmla="val 69676"/>
            </a:avLst>
          </a:prstGeom>
          <a:solidFill>
            <a:srgbClr val="3B508A"/>
          </a:solidFill>
          <a:ln>
            <a:solidFill>
              <a:srgbClr val="3B508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5" name="Parallelogram 364"/>
          <p:cNvSpPr/>
          <p:nvPr/>
        </p:nvSpPr>
        <p:spPr>
          <a:xfrm>
            <a:off x="964565" y="2313305"/>
            <a:ext cx="675640" cy="346075"/>
          </a:xfrm>
          <a:prstGeom prst="parallelogram">
            <a:avLst>
              <a:gd name="adj" fmla="val 69676"/>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8" name="Text Box 367"/>
          <p:cNvSpPr txBox="1"/>
          <p:nvPr/>
        </p:nvSpPr>
        <p:spPr>
          <a:xfrm>
            <a:off x="997585" y="1928495"/>
            <a:ext cx="506095" cy="76200"/>
          </a:xfrm>
          <a:prstGeom prst="rect">
            <a:avLst/>
          </a:prstGeom>
          <a:noFill/>
        </p:spPr>
        <p:txBody>
          <a:bodyPr wrap="square" rtlCol="0" anchor="t">
            <a:noAutofit/>
          </a:bodyPr>
          <a:p>
            <a:pPr algn="ctr"/>
            <a:r>
              <a:rPr lang="en-US" sz="1200" b="1">
                <a:solidFill>
                  <a:schemeClr val="tx1"/>
                </a:solidFill>
                <a:latin typeface="PingFang SC Semibold" panose="020B0400000000000000" charset="-122"/>
                <a:ea typeface="PingFang SC Semibold" panose="020B0400000000000000" charset="-122"/>
                <a:sym typeface="+mn-ea"/>
              </a:rPr>
              <a:t>...</a:t>
            </a:r>
            <a:endParaRPr lang="en-US" sz="1200" b="1">
              <a:solidFill>
                <a:schemeClr val="tx1"/>
              </a:solidFill>
              <a:latin typeface="PingFang SC Semibold" panose="020B0400000000000000" charset="-122"/>
              <a:ea typeface="PingFang SC Semibold" panose="020B0400000000000000" charset="-122"/>
              <a:sym typeface="+mn-ea"/>
            </a:endParaRPr>
          </a:p>
        </p:txBody>
      </p:sp>
      <p:sp>
        <p:nvSpPr>
          <p:cNvPr id="369" name="Text Box 368"/>
          <p:cNvSpPr txBox="1"/>
          <p:nvPr/>
        </p:nvSpPr>
        <p:spPr>
          <a:xfrm>
            <a:off x="996315" y="2004695"/>
            <a:ext cx="506095" cy="76200"/>
          </a:xfrm>
          <a:prstGeom prst="rect">
            <a:avLst/>
          </a:prstGeom>
          <a:noFill/>
        </p:spPr>
        <p:txBody>
          <a:bodyPr wrap="square" rtlCol="0" anchor="t">
            <a:noAutofit/>
          </a:bodyPr>
          <a:p>
            <a:pPr algn="ctr"/>
            <a:r>
              <a:rPr lang="en-US" sz="1200" b="1">
                <a:solidFill>
                  <a:schemeClr val="tx1"/>
                </a:solidFill>
                <a:latin typeface="PingFang SC Semibold" panose="020B0400000000000000" charset="-122"/>
                <a:ea typeface="PingFang SC Semibold" panose="020B0400000000000000" charset="-122"/>
                <a:sym typeface="+mn-ea"/>
              </a:rPr>
              <a:t>...</a:t>
            </a:r>
            <a:endParaRPr lang="en-US" sz="1200" b="1">
              <a:solidFill>
                <a:schemeClr val="tx1"/>
              </a:solidFill>
              <a:latin typeface="PingFang SC Semibold" panose="020B0400000000000000" charset="-122"/>
              <a:ea typeface="PingFang SC Semibold" panose="020B0400000000000000" charset="-122"/>
              <a:sym typeface="+mn-ea"/>
            </a:endParaRPr>
          </a:p>
        </p:txBody>
      </p:sp>
      <p:sp>
        <p:nvSpPr>
          <p:cNvPr id="370" name="Text Box 369"/>
          <p:cNvSpPr txBox="1"/>
          <p:nvPr/>
        </p:nvSpPr>
        <p:spPr>
          <a:xfrm>
            <a:off x="995045" y="2077720"/>
            <a:ext cx="506095" cy="76200"/>
          </a:xfrm>
          <a:prstGeom prst="rect">
            <a:avLst/>
          </a:prstGeom>
          <a:noFill/>
        </p:spPr>
        <p:txBody>
          <a:bodyPr wrap="square" rtlCol="0" anchor="t">
            <a:noAutofit/>
          </a:bodyPr>
          <a:p>
            <a:pPr algn="ctr"/>
            <a:r>
              <a:rPr lang="en-US" sz="1200" b="1">
                <a:solidFill>
                  <a:schemeClr val="tx1"/>
                </a:solidFill>
                <a:latin typeface="PingFang SC Semibold" panose="020B0400000000000000" charset="-122"/>
                <a:ea typeface="PingFang SC Semibold" panose="020B0400000000000000" charset="-122"/>
                <a:sym typeface="+mn-ea"/>
              </a:rPr>
              <a:t>...</a:t>
            </a:r>
            <a:endParaRPr lang="en-US" sz="1200" b="1">
              <a:solidFill>
                <a:schemeClr val="tx1"/>
              </a:solidFill>
              <a:latin typeface="PingFang SC Semibold" panose="020B0400000000000000" charset="-122"/>
              <a:ea typeface="PingFang SC Semibold" panose="020B0400000000000000" charset="-122"/>
              <a:sym typeface="+mn-ea"/>
            </a:endParaRPr>
          </a:p>
        </p:txBody>
      </p:sp>
      <p:sp>
        <p:nvSpPr>
          <p:cNvPr id="371" name="Text Box 370"/>
          <p:cNvSpPr txBox="1"/>
          <p:nvPr/>
        </p:nvSpPr>
        <p:spPr>
          <a:xfrm>
            <a:off x="1499235" y="1291590"/>
            <a:ext cx="601345"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1-sec window</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372" name="Text Box 371"/>
          <p:cNvSpPr txBox="1"/>
          <p:nvPr/>
        </p:nvSpPr>
        <p:spPr>
          <a:xfrm>
            <a:off x="1501140" y="1685290"/>
            <a:ext cx="601345"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1-sec window</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373" name="Text Box 372"/>
          <p:cNvSpPr txBox="1"/>
          <p:nvPr/>
        </p:nvSpPr>
        <p:spPr>
          <a:xfrm>
            <a:off x="1486535" y="2330450"/>
            <a:ext cx="601345"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1-sec window</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374" name="Right Brace 373"/>
          <p:cNvSpPr/>
          <p:nvPr/>
        </p:nvSpPr>
        <p:spPr>
          <a:xfrm>
            <a:off x="1976755" y="1333500"/>
            <a:ext cx="145415" cy="851535"/>
          </a:xfrm>
          <a:prstGeom prst="rightBrace">
            <a:avLst>
              <a:gd name="adj1" fmla="val 33628"/>
              <a:gd name="adj2" fmla="val 50672"/>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solidFill>
                <a:schemeClr val="tx1"/>
              </a:solidFill>
            </a:endParaRPr>
          </a:p>
        </p:txBody>
      </p:sp>
      <p:sp>
        <p:nvSpPr>
          <p:cNvPr id="375" name="Text Box 374"/>
          <p:cNvSpPr txBox="1"/>
          <p:nvPr/>
        </p:nvSpPr>
        <p:spPr>
          <a:xfrm>
            <a:off x="815340" y="1294765"/>
            <a:ext cx="300990"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‘L’</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376" name="Text Box 375"/>
          <p:cNvSpPr txBox="1"/>
          <p:nvPr/>
        </p:nvSpPr>
        <p:spPr>
          <a:xfrm>
            <a:off x="831215" y="1708785"/>
            <a:ext cx="300990"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‘R’</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378" name="Text Box 377"/>
          <p:cNvSpPr txBox="1"/>
          <p:nvPr/>
        </p:nvSpPr>
        <p:spPr>
          <a:xfrm>
            <a:off x="815340" y="2330450"/>
            <a:ext cx="300990"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‘L’</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379" name="Text Box 378"/>
          <p:cNvSpPr txBox="1"/>
          <p:nvPr/>
        </p:nvSpPr>
        <p:spPr>
          <a:xfrm>
            <a:off x="1997075" y="1592580"/>
            <a:ext cx="1071245"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1 batch = 32 EEG windows</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381" name="Rectangles 380"/>
          <p:cNvSpPr/>
          <p:nvPr/>
        </p:nvSpPr>
        <p:spPr>
          <a:xfrm>
            <a:off x="3634105" y="3807460"/>
            <a:ext cx="1071880" cy="413385"/>
          </a:xfrm>
          <a:prstGeom prst="rect">
            <a:avLst/>
          </a:prstGeom>
          <a:solidFill>
            <a:schemeClr val="tx1">
              <a:lumMod val="65000"/>
              <a:lumOff val="35000"/>
            </a:schemeClr>
          </a:solidFill>
          <a:ln>
            <a:solidFill>
              <a:schemeClr val="tx1">
                <a:lumMod val="65000"/>
                <a:lumOff val="3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400">
                <a:sym typeface="+mn-ea"/>
              </a:rPr>
              <a:t>one epoch</a:t>
            </a:r>
            <a:endParaRPr lang="en-US" sz="1400">
              <a:sym typeface="+mn-ea"/>
            </a:endParaRPr>
          </a:p>
        </p:txBody>
      </p:sp>
      <p:sp>
        <p:nvSpPr>
          <p:cNvPr id="384" name="Parallelogram 383"/>
          <p:cNvSpPr/>
          <p:nvPr/>
        </p:nvSpPr>
        <p:spPr>
          <a:xfrm>
            <a:off x="1158240" y="490410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85" name="Parallelogram 384"/>
          <p:cNvSpPr/>
          <p:nvPr/>
        </p:nvSpPr>
        <p:spPr>
          <a:xfrm>
            <a:off x="1102995" y="4982845"/>
            <a:ext cx="146050" cy="76200"/>
          </a:xfrm>
          <a:prstGeom prst="parallelogram">
            <a:avLst>
              <a:gd name="adj" fmla="val 69676"/>
            </a:avLst>
          </a:prstGeom>
          <a:solidFill>
            <a:srgbClr val="E6FF3D"/>
          </a:solidFill>
          <a:ln>
            <a:solidFill>
              <a:srgbClr val="E6FF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86" name="Parallelogram 385"/>
          <p:cNvSpPr/>
          <p:nvPr/>
        </p:nvSpPr>
        <p:spPr>
          <a:xfrm>
            <a:off x="1043940" y="5067935"/>
            <a:ext cx="146050" cy="76200"/>
          </a:xfrm>
          <a:prstGeom prst="parallelogram">
            <a:avLst>
              <a:gd name="adj" fmla="val 69676"/>
            </a:avLst>
          </a:prstGeom>
          <a:solidFill>
            <a:srgbClr val="218E8C"/>
          </a:solidFill>
          <a:ln>
            <a:solidFill>
              <a:srgbClr val="218E8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87" name="Parallelogram 386"/>
          <p:cNvSpPr/>
          <p:nvPr/>
        </p:nvSpPr>
        <p:spPr>
          <a:xfrm>
            <a:off x="981710" y="5156835"/>
            <a:ext cx="146050" cy="76200"/>
          </a:xfrm>
          <a:prstGeom prst="parallelogram">
            <a:avLst>
              <a:gd name="adj" fmla="val 69676"/>
            </a:avLst>
          </a:prstGeom>
          <a:solidFill>
            <a:srgbClr val="355D8C"/>
          </a:solidFill>
          <a:ln>
            <a:solidFill>
              <a:srgbClr val="355D8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88" name="Parallelogram 387"/>
          <p:cNvSpPr/>
          <p:nvPr/>
        </p:nvSpPr>
        <p:spPr>
          <a:xfrm>
            <a:off x="1212215" y="498030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389" name="Parallelogram 388"/>
          <p:cNvSpPr/>
          <p:nvPr/>
        </p:nvSpPr>
        <p:spPr>
          <a:xfrm>
            <a:off x="1259840" y="506793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390" name="Parallelogram 389"/>
          <p:cNvSpPr/>
          <p:nvPr/>
        </p:nvSpPr>
        <p:spPr>
          <a:xfrm>
            <a:off x="1301115" y="515683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391" name="Parallelogram 390"/>
          <p:cNvSpPr/>
          <p:nvPr/>
        </p:nvSpPr>
        <p:spPr>
          <a:xfrm>
            <a:off x="1150620" y="5068570"/>
            <a:ext cx="146050" cy="76200"/>
          </a:xfrm>
          <a:prstGeom prst="parallelogram">
            <a:avLst>
              <a:gd name="adj" fmla="val 69676"/>
            </a:avLst>
          </a:prstGeom>
          <a:solidFill>
            <a:srgbClr val="47C06E"/>
          </a:solidFill>
          <a:ln>
            <a:solidFill>
              <a:srgbClr val="47C06E"/>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92" name="Parallelogram 391"/>
          <p:cNvSpPr/>
          <p:nvPr/>
        </p:nvSpPr>
        <p:spPr>
          <a:xfrm>
            <a:off x="1193800" y="5156835"/>
            <a:ext cx="146050" cy="76200"/>
          </a:xfrm>
          <a:prstGeom prst="parallelogram">
            <a:avLst>
              <a:gd name="adj" fmla="val 69676"/>
            </a:avLst>
          </a:prstGeom>
          <a:solidFill>
            <a:srgbClr val="58A3BC"/>
          </a:solidFill>
          <a:ln>
            <a:solidFill>
              <a:srgbClr val="58A3B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93" name="Parallelogram 392"/>
          <p:cNvSpPr/>
          <p:nvPr/>
        </p:nvSpPr>
        <p:spPr>
          <a:xfrm>
            <a:off x="1085215" y="5156835"/>
            <a:ext cx="146050" cy="76200"/>
          </a:xfrm>
          <a:prstGeom prst="parallelogram">
            <a:avLst>
              <a:gd name="adj" fmla="val 69676"/>
            </a:avLst>
          </a:prstGeom>
          <a:solidFill>
            <a:srgbClr val="29798E"/>
          </a:solidFill>
          <a:ln>
            <a:solidFill>
              <a:srgbClr val="29798E"/>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94" name="Parallelogram 393"/>
          <p:cNvSpPr/>
          <p:nvPr/>
        </p:nvSpPr>
        <p:spPr>
          <a:xfrm>
            <a:off x="1272540" y="4893945"/>
            <a:ext cx="146050" cy="76200"/>
          </a:xfrm>
          <a:prstGeom prst="parallelogram">
            <a:avLst>
              <a:gd name="adj" fmla="val 69676"/>
            </a:avLst>
          </a:prstGeom>
          <a:solidFill>
            <a:srgbClr val="E6FF3D"/>
          </a:solidFill>
          <a:ln>
            <a:solidFill>
              <a:srgbClr val="E6FF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95" name="Parallelogram 394"/>
          <p:cNvSpPr/>
          <p:nvPr/>
        </p:nvSpPr>
        <p:spPr>
          <a:xfrm>
            <a:off x="1317625" y="4982845"/>
            <a:ext cx="146050" cy="76200"/>
          </a:xfrm>
          <a:prstGeom prst="parallelogram">
            <a:avLst>
              <a:gd name="adj" fmla="val 69676"/>
            </a:avLst>
          </a:prstGeom>
          <a:solidFill>
            <a:srgbClr val="47C06E"/>
          </a:solidFill>
          <a:ln>
            <a:solidFill>
              <a:srgbClr val="47C06E"/>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96" name="Parallelogram 395"/>
          <p:cNvSpPr/>
          <p:nvPr/>
        </p:nvSpPr>
        <p:spPr>
          <a:xfrm>
            <a:off x="1362075" y="5071110"/>
            <a:ext cx="146050" cy="76200"/>
          </a:xfrm>
          <a:prstGeom prst="parallelogram">
            <a:avLst>
              <a:gd name="adj" fmla="val 69676"/>
            </a:avLst>
          </a:prstGeom>
          <a:solidFill>
            <a:srgbClr val="58A3BC"/>
          </a:solidFill>
          <a:ln>
            <a:solidFill>
              <a:srgbClr val="58A3B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97" name="Parallelogram 396"/>
          <p:cNvSpPr/>
          <p:nvPr/>
        </p:nvSpPr>
        <p:spPr>
          <a:xfrm>
            <a:off x="1381125" y="4893945"/>
            <a:ext cx="146050" cy="76200"/>
          </a:xfrm>
          <a:prstGeom prst="parallelogram">
            <a:avLst>
              <a:gd name="adj" fmla="val 69676"/>
            </a:avLst>
          </a:prstGeom>
          <a:solidFill>
            <a:srgbClr val="218E8C"/>
          </a:solidFill>
          <a:ln>
            <a:solidFill>
              <a:srgbClr val="218E8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98" name="Parallelogram 397"/>
          <p:cNvSpPr/>
          <p:nvPr/>
        </p:nvSpPr>
        <p:spPr>
          <a:xfrm>
            <a:off x="1424940" y="4984750"/>
            <a:ext cx="146050" cy="76200"/>
          </a:xfrm>
          <a:prstGeom prst="parallelogram">
            <a:avLst>
              <a:gd name="adj" fmla="val 69676"/>
            </a:avLst>
          </a:prstGeom>
          <a:solidFill>
            <a:srgbClr val="29798E"/>
          </a:solidFill>
          <a:ln>
            <a:solidFill>
              <a:srgbClr val="29798E"/>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99" name="Parallelogram 398"/>
          <p:cNvSpPr/>
          <p:nvPr/>
        </p:nvSpPr>
        <p:spPr>
          <a:xfrm>
            <a:off x="1482090" y="4897755"/>
            <a:ext cx="146050" cy="76200"/>
          </a:xfrm>
          <a:prstGeom prst="parallelogram">
            <a:avLst>
              <a:gd name="adj" fmla="val 69676"/>
            </a:avLst>
          </a:prstGeom>
          <a:solidFill>
            <a:srgbClr val="355D8C"/>
          </a:solidFill>
          <a:ln>
            <a:solidFill>
              <a:srgbClr val="355D8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00" name="Parallelogram 399"/>
          <p:cNvSpPr/>
          <p:nvPr/>
        </p:nvSpPr>
        <p:spPr>
          <a:xfrm>
            <a:off x="963930" y="4893310"/>
            <a:ext cx="675640" cy="346075"/>
          </a:xfrm>
          <a:prstGeom prst="parallelogram">
            <a:avLst>
              <a:gd name="adj" fmla="val 69676"/>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01" name="Parallelogram 400"/>
          <p:cNvSpPr/>
          <p:nvPr/>
        </p:nvSpPr>
        <p:spPr>
          <a:xfrm>
            <a:off x="1158240" y="529780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02" name="Parallelogram 401"/>
          <p:cNvSpPr/>
          <p:nvPr/>
        </p:nvSpPr>
        <p:spPr>
          <a:xfrm>
            <a:off x="1102995" y="5376545"/>
            <a:ext cx="146050" cy="76200"/>
          </a:xfrm>
          <a:prstGeom prst="parallelogram">
            <a:avLst>
              <a:gd name="adj" fmla="val 69676"/>
            </a:avLst>
          </a:prstGeom>
          <a:solidFill>
            <a:srgbClr val="FAE622"/>
          </a:solidFill>
          <a:ln>
            <a:solidFill>
              <a:srgbClr val="FAE62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03" name="Parallelogram 402"/>
          <p:cNvSpPr/>
          <p:nvPr/>
        </p:nvSpPr>
        <p:spPr>
          <a:xfrm>
            <a:off x="1043940" y="5461635"/>
            <a:ext cx="146050" cy="76200"/>
          </a:xfrm>
          <a:prstGeom prst="parallelogram">
            <a:avLst>
              <a:gd name="adj" fmla="val 69676"/>
            </a:avLst>
          </a:prstGeom>
          <a:solidFill>
            <a:srgbClr val="C2DF22"/>
          </a:solidFill>
          <a:ln>
            <a:solidFill>
              <a:srgbClr val="C2DF2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04" name="Parallelogram 403"/>
          <p:cNvSpPr/>
          <p:nvPr/>
        </p:nvSpPr>
        <p:spPr>
          <a:xfrm>
            <a:off x="981710" y="5550535"/>
            <a:ext cx="146050" cy="76200"/>
          </a:xfrm>
          <a:prstGeom prst="parallelogram">
            <a:avLst>
              <a:gd name="adj" fmla="val 69676"/>
            </a:avLst>
          </a:prstGeom>
          <a:solidFill>
            <a:srgbClr val="21A685"/>
          </a:solidFill>
          <a:ln>
            <a:solidFill>
              <a:srgbClr val="21A685"/>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05" name="Parallelogram 404"/>
          <p:cNvSpPr/>
          <p:nvPr/>
        </p:nvSpPr>
        <p:spPr>
          <a:xfrm>
            <a:off x="1212215" y="537400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406" name="Parallelogram 405"/>
          <p:cNvSpPr/>
          <p:nvPr/>
        </p:nvSpPr>
        <p:spPr>
          <a:xfrm>
            <a:off x="1259840" y="546163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407" name="Parallelogram 406"/>
          <p:cNvSpPr/>
          <p:nvPr/>
        </p:nvSpPr>
        <p:spPr>
          <a:xfrm>
            <a:off x="1301115" y="555053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408" name="Parallelogram 407"/>
          <p:cNvSpPr/>
          <p:nvPr/>
        </p:nvSpPr>
        <p:spPr>
          <a:xfrm>
            <a:off x="1150620" y="5462270"/>
            <a:ext cx="146050" cy="76200"/>
          </a:xfrm>
          <a:prstGeom prst="parallelogram">
            <a:avLst>
              <a:gd name="adj" fmla="val 69676"/>
            </a:avLst>
          </a:prstGeom>
          <a:solidFill>
            <a:srgbClr val="FFF05C"/>
          </a:solidFill>
          <a:ln>
            <a:solidFill>
              <a:srgbClr val="FFF05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09" name="Parallelogram 408"/>
          <p:cNvSpPr/>
          <p:nvPr/>
        </p:nvSpPr>
        <p:spPr>
          <a:xfrm>
            <a:off x="1193800" y="5550535"/>
            <a:ext cx="146050" cy="76200"/>
          </a:xfrm>
          <a:prstGeom prst="parallelogram">
            <a:avLst>
              <a:gd name="adj" fmla="val 69676"/>
            </a:avLst>
          </a:prstGeom>
          <a:solidFill>
            <a:srgbClr val="6DCE58"/>
          </a:solidFill>
          <a:ln>
            <a:solidFill>
              <a:srgbClr val="6DCE58"/>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10" name="Parallelogram 409"/>
          <p:cNvSpPr/>
          <p:nvPr/>
        </p:nvSpPr>
        <p:spPr>
          <a:xfrm>
            <a:off x="1085215" y="5550535"/>
            <a:ext cx="146050" cy="76200"/>
          </a:xfrm>
          <a:prstGeom prst="parallelogram">
            <a:avLst>
              <a:gd name="adj" fmla="val 69676"/>
            </a:avLst>
          </a:prstGeom>
          <a:solidFill>
            <a:srgbClr val="40BD72"/>
          </a:solidFill>
          <a:ln>
            <a:solidFill>
              <a:srgbClr val="40BD7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11" name="Parallelogram 410"/>
          <p:cNvSpPr/>
          <p:nvPr/>
        </p:nvSpPr>
        <p:spPr>
          <a:xfrm>
            <a:off x="1272540" y="5287645"/>
            <a:ext cx="146050" cy="76200"/>
          </a:xfrm>
          <a:prstGeom prst="parallelogram">
            <a:avLst>
              <a:gd name="adj" fmla="val 69676"/>
            </a:avLst>
          </a:prstGeom>
          <a:solidFill>
            <a:srgbClr val="FAE622"/>
          </a:solidFill>
          <a:ln>
            <a:solidFill>
              <a:srgbClr val="FAE62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12" name="Parallelogram 411"/>
          <p:cNvSpPr/>
          <p:nvPr/>
        </p:nvSpPr>
        <p:spPr>
          <a:xfrm>
            <a:off x="1320800" y="5376545"/>
            <a:ext cx="146050" cy="76200"/>
          </a:xfrm>
          <a:prstGeom prst="parallelogram">
            <a:avLst>
              <a:gd name="adj" fmla="val 69676"/>
            </a:avLst>
          </a:prstGeom>
          <a:solidFill>
            <a:srgbClr val="FFF05C"/>
          </a:solidFill>
          <a:ln>
            <a:solidFill>
              <a:srgbClr val="FFF05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13" name="Parallelogram 412"/>
          <p:cNvSpPr/>
          <p:nvPr/>
        </p:nvSpPr>
        <p:spPr>
          <a:xfrm>
            <a:off x="1362075" y="5464810"/>
            <a:ext cx="146050" cy="76200"/>
          </a:xfrm>
          <a:prstGeom prst="parallelogram">
            <a:avLst>
              <a:gd name="adj" fmla="val 69676"/>
            </a:avLst>
          </a:prstGeom>
          <a:solidFill>
            <a:srgbClr val="6DCE58"/>
          </a:solidFill>
          <a:ln>
            <a:solidFill>
              <a:srgbClr val="6DCE58"/>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14" name="Parallelogram 413"/>
          <p:cNvSpPr/>
          <p:nvPr/>
        </p:nvSpPr>
        <p:spPr>
          <a:xfrm>
            <a:off x="1381125" y="5287645"/>
            <a:ext cx="146050" cy="76200"/>
          </a:xfrm>
          <a:prstGeom prst="parallelogram">
            <a:avLst>
              <a:gd name="adj" fmla="val 69676"/>
            </a:avLst>
          </a:prstGeom>
          <a:solidFill>
            <a:srgbClr val="40BD72"/>
          </a:solidFill>
          <a:ln>
            <a:solidFill>
              <a:srgbClr val="40BD7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15" name="Parallelogram 414"/>
          <p:cNvSpPr/>
          <p:nvPr/>
        </p:nvSpPr>
        <p:spPr>
          <a:xfrm>
            <a:off x="1424940" y="5382260"/>
            <a:ext cx="146050" cy="76200"/>
          </a:xfrm>
          <a:prstGeom prst="parallelogram">
            <a:avLst>
              <a:gd name="adj" fmla="val 69676"/>
            </a:avLst>
          </a:prstGeom>
          <a:solidFill>
            <a:srgbClr val="B2FF19"/>
          </a:solidFill>
          <a:ln>
            <a:solidFill>
              <a:srgbClr val="B2FF1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16" name="Parallelogram 415"/>
          <p:cNvSpPr/>
          <p:nvPr/>
        </p:nvSpPr>
        <p:spPr>
          <a:xfrm>
            <a:off x="1482090" y="5294630"/>
            <a:ext cx="146050" cy="76200"/>
          </a:xfrm>
          <a:prstGeom prst="parallelogram">
            <a:avLst>
              <a:gd name="adj" fmla="val 69676"/>
            </a:avLst>
          </a:prstGeom>
          <a:solidFill>
            <a:srgbClr val="21A685"/>
          </a:solidFill>
          <a:ln>
            <a:solidFill>
              <a:srgbClr val="21A685"/>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17" name="Parallelogram 416"/>
          <p:cNvSpPr/>
          <p:nvPr/>
        </p:nvSpPr>
        <p:spPr>
          <a:xfrm>
            <a:off x="963930" y="5287010"/>
            <a:ext cx="675640" cy="346075"/>
          </a:xfrm>
          <a:prstGeom prst="parallelogram">
            <a:avLst>
              <a:gd name="adj" fmla="val 69676"/>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18" name="Parallelogram 417"/>
          <p:cNvSpPr/>
          <p:nvPr/>
        </p:nvSpPr>
        <p:spPr>
          <a:xfrm>
            <a:off x="1158240" y="5933440"/>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19" name="Parallelogram 418"/>
          <p:cNvSpPr/>
          <p:nvPr/>
        </p:nvSpPr>
        <p:spPr>
          <a:xfrm>
            <a:off x="1102995" y="6012180"/>
            <a:ext cx="146050" cy="76200"/>
          </a:xfrm>
          <a:prstGeom prst="parallelogram">
            <a:avLst>
              <a:gd name="adj" fmla="val 69676"/>
            </a:avLst>
          </a:prstGeom>
          <a:solidFill>
            <a:srgbClr val="2EB27C"/>
          </a:solidFill>
          <a:ln>
            <a:solidFill>
              <a:srgbClr val="2EB27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20" name="Parallelogram 419"/>
          <p:cNvSpPr/>
          <p:nvPr/>
        </p:nvSpPr>
        <p:spPr>
          <a:xfrm>
            <a:off x="1043940" y="6097270"/>
            <a:ext cx="146050" cy="76200"/>
          </a:xfrm>
          <a:prstGeom prst="parallelogram">
            <a:avLst>
              <a:gd name="adj" fmla="val 69676"/>
            </a:avLst>
          </a:prstGeom>
          <a:solidFill>
            <a:srgbClr val="E6FF3D"/>
          </a:solidFill>
          <a:ln>
            <a:solidFill>
              <a:srgbClr val="E6FF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21" name="Parallelogram 420"/>
          <p:cNvSpPr/>
          <p:nvPr/>
        </p:nvSpPr>
        <p:spPr>
          <a:xfrm>
            <a:off x="981710" y="6186170"/>
            <a:ext cx="146050" cy="76200"/>
          </a:xfrm>
          <a:prstGeom prst="parallelogram">
            <a:avLst>
              <a:gd name="adj" fmla="val 69676"/>
            </a:avLst>
          </a:prstGeom>
          <a:solidFill>
            <a:srgbClr val="64CB5D"/>
          </a:solidFill>
          <a:ln>
            <a:solidFill>
              <a:srgbClr val="64CB5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22" name="Parallelogram 421"/>
          <p:cNvSpPr/>
          <p:nvPr/>
        </p:nvSpPr>
        <p:spPr>
          <a:xfrm>
            <a:off x="1212215" y="6009640"/>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423" name="Parallelogram 422"/>
          <p:cNvSpPr/>
          <p:nvPr/>
        </p:nvSpPr>
        <p:spPr>
          <a:xfrm>
            <a:off x="1259840" y="6097270"/>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424" name="Parallelogram 423"/>
          <p:cNvSpPr/>
          <p:nvPr/>
        </p:nvSpPr>
        <p:spPr>
          <a:xfrm>
            <a:off x="1301115" y="6186170"/>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425" name="Parallelogram 424"/>
          <p:cNvSpPr/>
          <p:nvPr/>
        </p:nvSpPr>
        <p:spPr>
          <a:xfrm>
            <a:off x="1150620" y="6097905"/>
            <a:ext cx="146050" cy="76200"/>
          </a:xfrm>
          <a:prstGeom prst="parallelogram">
            <a:avLst>
              <a:gd name="adj" fmla="val 69676"/>
            </a:avLst>
          </a:prstGeom>
          <a:solidFill>
            <a:srgbClr val="345E8D"/>
          </a:solidFill>
          <a:ln>
            <a:solidFill>
              <a:srgbClr val="345E8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26" name="Parallelogram 425"/>
          <p:cNvSpPr/>
          <p:nvPr/>
        </p:nvSpPr>
        <p:spPr>
          <a:xfrm>
            <a:off x="1193800" y="6186170"/>
            <a:ext cx="146050" cy="76200"/>
          </a:xfrm>
          <a:prstGeom prst="parallelogram">
            <a:avLst>
              <a:gd name="adj" fmla="val 69676"/>
            </a:avLst>
          </a:prstGeom>
          <a:solidFill>
            <a:srgbClr val="FDE724"/>
          </a:solidFill>
          <a:ln>
            <a:solidFill>
              <a:srgbClr val="FDE72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27" name="Parallelogram 426"/>
          <p:cNvSpPr/>
          <p:nvPr/>
        </p:nvSpPr>
        <p:spPr>
          <a:xfrm>
            <a:off x="1085215" y="6186170"/>
            <a:ext cx="146050" cy="76200"/>
          </a:xfrm>
          <a:prstGeom prst="parallelogram">
            <a:avLst>
              <a:gd name="adj" fmla="val 69676"/>
            </a:avLst>
          </a:prstGeom>
          <a:solidFill>
            <a:srgbClr val="33B679"/>
          </a:solidFill>
          <a:ln>
            <a:solidFill>
              <a:srgbClr val="33B67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28" name="Parallelogram 427"/>
          <p:cNvSpPr/>
          <p:nvPr/>
        </p:nvSpPr>
        <p:spPr>
          <a:xfrm>
            <a:off x="1272540" y="5923280"/>
            <a:ext cx="146050" cy="76200"/>
          </a:xfrm>
          <a:prstGeom prst="parallelogram">
            <a:avLst>
              <a:gd name="adj" fmla="val 69676"/>
            </a:avLst>
          </a:prstGeom>
          <a:solidFill>
            <a:srgbClr val="2EB27C"/>
          </a:solidFill>
          <a:ln>
            <a:solidFill>
              <a:srgbClr val="2EB27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29" name="Parallelogram 428"/>
          <p:cNvSpPr/>
          <p:nvPr/>
        </p:nvSpPr>
        <p:spPr>
          <a:xfrm>
            <a:off x="1317625" y="6012180"/>
            <a:ext cx="146050" cy="76200"/>
          </a:xfrm>
          <a:prstGeom prst="parallelogram">
            <a:avLst>
              <a:gd name="adj" fmla="val 69676"/>
            </a:avLst>
          </a:prstGeom>
          <a:solidFill>
            <a:srgbClr val="345E8D"/>
          </a:solidFill>
          <a:ln>
            <a:solidFill>
              <a:srgbClr val="345E8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30" name="Parallelogram 429"/>
          <p:cNvSpPr/>
          <p:nvPr/>
        </p:nvSpPr>
        <p:spPr>
          <a:xfrm>
            <a:off x="1362075" y="6100445"/>
            <a:ext cx="146050" cy="76200"/>
          </a:xfrm>
          <a:prstGeom prst="parallelogram">
            <a:avLst>
              <a:gd name="adj" fmla="val 69676"/>
            </a:avLst>
          </a:prstGeom>
          <a:solidFill>
            <a:srgbClr val="FDE724"/>
          </a:solidFill>
          <a:ln>
            <a:solidFill>
              <a:srgbClr val="FDE72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31" name="Parallelogram 430"/>
          <p:cNvSpPr/>
          <p:nvPr/>
        </p:nvSpPr>
        <p:spPr>
          <a:xfrm>
            <a:off x="1381125" y="5923280"/>
            <a:ext cx="146050" cy="76200"/>
          </a:xfrm>
          <a:prstGeom prst="parallelogram">
            <a:avLst>
              <a:gd name="adj" fmla="val 69676"/>
            </a:avLst>
          </a:prstGeom>
          <a:solidFill>
            <a:srgbClr val="E6FF3D"/>
          </a:solidFill>
          <a:ln>
            <a:solidFill>
              <a:srgbClr val="E6FF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32" name="Parallelogram 431"/>
          <p:cNvSpPr/>
          <p:nvPr/>
        </p:nvSpPr>
        <p:spPr>
          <a:xfrm>
            <a:off x="1424940" y="6017895"/>
            <a:ext cx="146050" cy="76200"/>
          </a:xfrm>
          <a:prstGeom prst="parallelogram">
            <a:avLst>
              <a:gd name="adj" fmla="val 69676"/>
            </a:avLst>
          </a:prstGeom>
          <a:solidFill>
            <a:srgbClr val="33B679"/>
          </a:solidFill>
          <a:ln>
            <a:solidFill>
              <a:srgbClr val="33B67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33" name="Parallelogram 432"/>
          <p:cNvSpPr/>
          <p:nvPr/>
        </p:nvSpPr>
        <p:spPr>
          <a:xfrm>
            <a:off x="1482725" y="5930265"/>
            <a:ext cx="146050" cy="76200"/>
          </a:xfrm>
          <a:prstGeom prst="parallelogram">
            <a:avLst>
              <a:gd name="adj" fmla="val 69676"/>
            </a:avLst>
          </a:prstGeom>
          <a:solidFill>
            <a:srgbClr val="64CB5D"/>
          </a:solidFill>
          <a:ln>
            <a:solidFill>
              <a:srgbClr val="64CB5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34" name="Parallelogram 433"/>
          <p:cNvSpPr/>
          <p:nvPr/>
        </p:nvSpPr>
        <p:spPr>
          <a:xfrm>
            <a:off x="963930" y="5922645"/>
            <a:ext cx="675640" cy="346075"/>
          </a:xfrm>
          <a:prstGeom prst="parallelogram">
            <a:avLst>
              <a:gd name="adj" fmla="val 69676"/>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35" name="Text Box 434"/>
          <p:cNvSpPr txBox="1"/>
          <p:nvPr/>
        </p:nvSpPr>
        <p:spPr>
          <a:xfrm>
            <a:off x="999490" y="5607685"/>
            <a:ext cx="506095" cy="76200"/>
          </a:xfrm>
          <a:prstGeom prst="rect">
            <a:avLst/>
          </a:prstGeom>
          <a:noFill/>
        </p:spPr>
        <p:txBody>
          <a:bodyPr wrap="square" rtlCol="0" anchor="t">
            <a:noAutofit/>
          </a:bodyPr>
          <a:p>
            <a:pPr algn="ctr"/>
            <a:r>
              <a:rPr lang="en-US" sz="1200" b="1">
                <a:solidFill>
                  <a:schemeClr val="tx1"/>
                </a:solidFill>
                <a:latin typeface="PingFang SC Semibold" panose="020B0400000000000000" charset="-122"/>
                <a:ea typeface="PingFang SC Semibold" panose="020B0400000000000000" charset="-122"/>
                <a:sym typeface="+mn-ea"/>
              </a:rPr>
              <a:t>...</a:t>
            </a:r>
            <a:endParaRPr lang="en-US" sz="1200" b="1">
              <a:solidFill>
                <a:schemeClr val="tx1"/>
              </a:solidFill>
              <a:latin typeface="PingFang SC Semibold" panose="020B0400000000000000" charset="-122"/>
              <a:ea typeface="PingFang SC Semibold" panose="020B0400000000000000" charset="-122"/>
              <a:sym typeface="+mn-ea"/>
            </a:endParaRPr>
          </a:p>
        </p:txBody>
      </p:sp>
      <p:sp>
        <p:nvSpPr>
          <p:cNvPr id="438" name="Text Box 437"/>
          <p:cNvSpPr txBox="1"/>
          <p:nvPr/>
        </p:nvSpPr>
        <p:spPr>
          <a:xfrm>
            <a:off x="1527810" y="4893310"/>
            <a:ext cx="601345"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1-sec window</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439" name="Text Box 438"/>
          <p:cNvSpPr txBox="1"/>
          <p:nvPr/>
        </p:nvSpPr>
        <p:spPr>
          <a:xfrm>
            <a:off x="1527810" y="5283835"/>
            <a:ext cx="601345"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1-sec window</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440" name="Text Box 439"/>
          <p:cNvSpPr txBox="1"/>
          <p:nvPr/>
        </p:nvSpPr>
        <p:spPr>
          <a:xfrm>
            <a:off x="1522730" y="5923280"/>
            <a:ext cx="601345"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1-sec window</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441" name="Text Box 440"/>
          <p:cNvSpPr txBox="1"/>
          <p:nvPr/>
        </p:nvSpPr>
        <p:spPr>
          <a:xfrm>
            <a:off x="814705" y="4904105"/>
            <a:ext cx="300990"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‘L’</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442" name="Text Box 441"/>
          <p:cNvSpPr txBox="1"/>
          <p:nvPr/>
        </p:nvSpPr>
        <p:spPr>
          <a:xfrm>
            <a:off x="830580" y="5318125"/>
            <a:ext cx="300990"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‘R’</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443" name="Text Box 442"/>
          <p:cNvSpPr txBox="1"/>
          <p:nvPr/>
        </p:nvSpPr>
        <p:spPr>
          <a:xfrm>
            <a:off x="814705" y="5939790"/>
            <a:ext cx="300990"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‘L’</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446" name="Parallelogram 445"/>
          <p:cNvSpPr/>
          <p:nvPr/>
        </p:nvSpPr>
        <p:spPr>
          <a:xfrm>
            <a:off x="1153795" y="307530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47" name="Parallelogram 446"/>
          <p:cNvSpPr/>
          <p:nvPr/>
        </p:nvSpPr>
        <p:spPr>
          <a:xfrm>
            <a:off x="1098550" y="3154045"/>
            <a:ext cx="146050" cy="76200"/>
          </a:xfrm>
          <a:prstGeom prst="parallelogram">
            <a:avLst>
              <a:gd name="adj" fmla="val 69676"/>
            </a:avLst>
          </a:prstGeom>
          <a:solidFill>
            <a:srgbClr val="B5DD2B"/>
          </a:solidFill>
          <a:ln>
            <a:solidFill>
              <a:srgbClr val="B5DD2B"/>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48" name="Parallelogram 447"/>
          <p:cNvSpPr/>
          <p:nvPr/>
        </p:nvSpPr>
        <p:spPr>
          <a:xfrm>
            <a:off x="1039495" y="3239135"/>
            <a:ext cx="146050" cy="76200"/>
          </a:xfrm>
          <a:prstGeom prst="parallelogram">
            <a:avLst>
              <a:gd name="adj" fmla="val 69676"/>
            </a:avLst>
          </a:prstGeom>
          <a:solidFill>
            <a:srgbClr val="86D449"/>
          </a:solidFill>
          <a:ln>
            <a:solidFill>
              <a:srgbClr val="86D44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49" name="Parallelogram 448"/>
          <p:cNvSpPr/>
          <p:nvPr/>
        </p:nvSpPr>
        <p:spPr>
          <a:xfrm>
            <a:off x="977265" y="3328035"/>
            <a:ext cx="146050" cy="76200"/>
          </a:xfrm>
          <a:prstGeom prst="parallelogram">
            <a:avLst>
              <a:gd name="adj" fmla="val 69676"/>
            </a:avLst>
          </a:prstGeom>
          <a:solidFill>
            <a:srgbClr val="CAE01E"/>
          </a:solidFill>
          <a:ln>
            <a:solidFill>
              <a:srgbClr val="CAE01E"/>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50" name="Parallelogram 449"/>
          <p:cNvSpPr/>
          <p:nvPr/>
        </p:nvSpPr>
        <p:spPr>
          <a:xfrm>
            <a:off x="1207770" y="315150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451" name="Parallelogram 450"/>
          <p:cNvSpPr/>
          <p:nvPr/>
        </p:nvSpPr>
        <p:spPr>
          <a:xfrm>
            <a:off x="1255395" y="323913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452" name="Parallelogram 451"/>
          <p:cNvSpPr/>
          <p:nvPr/>
        </p:nvSpPr>
        <p:spPr>
          <a:xfrm>
            <a:off x="1296670" y="332803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453" name="Parallelogram 452"/>
          <p:cNvSpPr/>
          <p:nvPr/>
        </p:nvSpPr>
        <p:spPr>
          <a:xfrm>
            <a:off x="1146175" y="3239770"/>
            <a:ext cx="146050" cy="76200"/>
          </a:xfrm>
          <a:prstGeom prst="parallelogram">
            <a:avLst>
              <a:gd name="adj" fmla="val 69676"/>
            </a:avLst>
          </a:prstGeom>
          <a:solidFill>
            <a:srgbClr val="59C764"/>
          </a:solidFill>
          <a:ln>
            <a:solidFill>
              <a:srgbClr val="59C76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54" name="Parallelogram 453"/>
          <p:cNvSpPr/>
          <p:nvPr/>
        </p:nvSpPr>
        <p:spPr>
          <a:xfrm>
            <a:off x="1189355" y="3328035"/>
            <a:ext cx="146050" cy="76200"/>
          </a:xfrm>
          <a:prstGeom prst="parallelogram">
            <a:avLst>
              <a:gd name="adj" fmla="val 69676"/>
            </a:avLst>
          </a:prstGeom>
          <a:solidFill>
            <a:srgbClr val="77D052"/>
          </a:solidFill>
          <a:ln>
            <a:solidFill>
              <a:srgbClr val="77D05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55" name="Parallelogram 454"/>
          <p:cNvSpPr/>
          <p:nvPr/>
        </p:nvSpPr>
        <p:spPr>
          <a:xfrm>
            <a:off x="1080770" y="3328035"/>
            <a:ext cx="146050" cy="76200"/>
          </a:xfrm>
          <a:prstGeom prst="parallelogram">
            <a:avLst>
              <a:gd name="adj" fmla="val 69676"/>
            </a:avLst>
          </a:prstGeom>
          <a:solidFill>
            <a:srgbClr val="C9D14C"/>
          </a:solidFill>
          <a:ln>
            <a:solidFill>
              <a:srgbClr val="C9D14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56" name="Parallelogram 455"/>
          <p:cNvSpPr/>
          <p:nvPr/>
        </p:nvSpPr>
        <p:spPr>
          <a:xfrm>
            <a:off x="1268095" y="3065145"/>
            <a:ext cx="146050" cy="76200"/>
          </a:xfrm>
          <a:prstGeom prst="parallelogram">
            <a:avLst>
              <a:gd name="adj" fmla="val 69676"/>
            </a:avLst>
          </a:prstGeom>
          <a:solidFill>
            <a:srgbClr val="B5DD2B"/>
          </a:solidFill>
          <a:ln>
            <a:solidFill>
              <a:srgbClr val="B5DD2B"/>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57" name="Parallelogram 456"/>
          <p:cNvSpPr/>
          <p:nvPr/>
        </p:nvSpPr>
        <p:spPr>
          <a:xfrm>
            <a:off x="1316355" y="3154045"/>
            <a:ext cx="146050" cy="76200"/>
          </a:xfrm>
          <a:prstGeom prst="parallelogram">
            <a:avLst>
              <a:gd name="adj" fmla="val 69676"/>
            </a:avLst>
          </a:prstGeom>
          <a:solidFill>
            <a:srgbClr val="59C764"/>
          </a:solidFill>
          <a:ln>
            <a:solidFill>
              <a:srgbClr val="59C76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58" name="Parallelogram 457"/>
          <p:cNvSpPr/>
          <p:nvPr/>
        </p:nvSpPr>
        <p:spPr>
          <a:xfrm>
            <a:off x="1357630" y="3242310"/>
            <a:ext cx="146050" cy="76200"/>
          </a:xfrm>
          <a:prstGeom prst="parallelogram">
            <a:avLst>
              <a:gd name="adj" fmla="val 69676"/>
            </a:avLst>
          </a:prstGeom>
          <a:solidFill>
            <a:srgbClr val="77D052"/>
          </a:solidFill>
          <a:ln>
            <a:solidFill>
              <a:srgbClr val="77D05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59" name="Parallelogram 458"/>
          <p:cNvSpPr/>
          <p:nvPr/>
        </p:nvSpPr>
        <p:spPr>
          <a:xfrm>
            <a:off x="1376680" y="3065145"/>
            <a:ext cx="146050" cy="76200"/>
          </a:xfrm>
          <a:prstGeom prst="parallelogram">
            <a:avLst>
              <a:gd name="adj" fmla="val 69676"/>
            </a:avLst>
          </a:prstGeom>
          <a:solidFill>
            <a:srgbClr val="86D449"/>
          </a:solidFill>
          <a:ln>
            <a:solidFill>
              <a:srgbClr val="86D44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60" name="Parallelogram 459"/>
          <p:cNvSpPr/>
          <p:nvPr/>
        </p:nvSpPr>
        <p:spPr>
          <a:xfrm>
            <a:off x="1420495" y="3159760"/>
            <a:ext cx="146050" cy="76200"/>
          </a:xfrm>
          <a:prstGeom prst="parallelogram">
            <a:avLst>
              <a:gd name="adj" fmla="val 69676"/>
            </a:avLst>
          </a:prstGeom>
          <a:solidFill>
            <a:srgbClr val="C9D14C"/>
          </a:solidFill>
          <a:ln>
            <a:solidFill>
              <a:srgbClr val="C9D14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61" name="Parallelogram 460"/>
          <p:cNvSpPr/>
          <p:nvPr/>
        </p:nvSpPr>
        <p:spPr>
          <a:xfrm>
            <a:off x="1481455" y="3072130"/>
            <a:ext cx="146050" cy="76200"/>
          </a:xfrm>
          <a:prstGeom prst="parallelogram">
            <a:avLst>
              <a:gd name="adj" fmla="val 69676"/>
            </a:avLst>
          </a:prstGeom>
          <a:solidFill>
            <a:srgbClr val="CAE01E"/>
          </a:solidFill>
          <a:ln>
            <a:solidFill>
              <a:srgbClr val="CAE01E"/>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62" name="Parallelogram 461"/>
          <p:cNvSpPr/>
          <p:nvPr/>
        </p:nvSpPr>
        <p:spPr>
          <a:xfrm>
            <a:off x="959485" y="3064510"/>
            <a:ext cx="675640" cy="346075"/>
          </a:xfrm>
          <a:prstGeom prst="parallelogram">
            <a:avLst>
              <a:gd name="adj" fmla="val 69676"/>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80" name="Parallelogram 479"/>
          <p:cNvSpPr/>
          <p:nvPr/>
        </p:nvSpPr>
        <p:spPr>
          <a:xfrm>
            <a:off x="1153795" y="4104640"/>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81" name="Parallelogram 480"/>
          <p:cNvSpPr/>
          <p:nvPr/>
        </p:nvSpPr>
        <p:spPr>
          <a:xfrm>
            <a:off x="1098550" y="4183380"/>
            <a:ext cx="146050" cy="76200"/>
          </a:xfrm>
          <a:prstGeom prst="parallelogram">
            <a:avLst>
              <a:gd name="adj" fmla="val 69676"/>
            </a:avLst>
          </a:prstGeom>
          <a:solidFill>
            <a:srgbClr val="39B976"/>
          </a:solidFill>
          <a:ln>
            <a:solidFill>
              <a:srgbClr val="39B97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82" name="Parallelogram 481"/>
          <p:cNvSpPr/>
          <p:nvPr/>
        </p:nvSpPr>
        <p:spPr>
          <a:xfrm>
            <a:off x="1039495" y="4268470"/>
            <a:ext cx="146050" cy="76200"/>
          </a:xfrm>
          <a:prstGeom prst="parallelogram">
            <a:avLst>
              <a:gd name="adj" fmla="val 69676"/>
            </a:avLst>
          </a:prstGeom>
          <a:solidFill>
            <a:srgbClr val="4FC369"/>
          </a:solidFill>
          <a:ln>
            <a:solidFill>
              <a:srgbClr val="4FC36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83" name="Parallelogram 482"/>
          <p:cNvSpPr/>
          <p:nvPr/>
        </p:nvSpPr>
        <p:spPr>
          <a:xfrm>
            <a:off x="977265" y="4357370"/>
            <a:ext cx="146050" cy="76200"/>
          </a:xfrm>
          <a:prstGeom prst="parallelogram">
            <a:avLst>
              <a:gd name="adj" fmla="val 69676"/>
            </a:avLst>
          </a:prstGeom>
          <a:solidFill>
            <a:srgbClr val="9AD83C"/>
          </a:solidFill>
          <a:ln>
            <a:solidFill>
              <a:srgbClr val="9AD83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84" name="Parallelogram 483"/>
          <p:cNvSpPr/>
          <p:nvPr/>
        </p:nvSpPr>
        <p:spPr>
          <a:xfrm>
            <a:off x="1207770" y="4180840"/>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485" name="Parallelogram 484"/>
          <p:cNvSpPr/>
          <p:nvPr/>
        </p:nvSpPr>
        <p:spPr>
          <a:xfrm>
            <a:off x="1255395" y="4268470"/>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486" name="Parallelogram 485"/>
          <p:cNvSpPr/>
          <p:nvPr/>
        </p:nvSpPr>
        <p:spPr>
          <a:xfrm>
            <a:off x="1296670" y="4357370"/>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487" name="Parallelogram 486"/>
          <p:cNvSpPr/>
          <p:nvPr/>
        </p:nvSpPr>
        <p:spPr>
          <a:xfrm>
            <a:off x="1146175" y="4269105"/>
            <a:ext cx="146050" cy="76200"/>
          </a:xfrm>
          <a:prstGeom prst="parallelogram">
            <a:avLst>
              <a:gd name="adj" fmla="val 69676"/>
            </a:avLst>
          </a:prstGeom>
          <a:solidFill>
            <a:srgbClr val="95D73F"/>
          </a:solidFill>
          <a:ln>
            <a:solidFill>
              <a:srgbClr val="95D73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88" name="Parallelogram 487"/>
          <p:cNvSpPr/>
          <p:nvPr/>
        </p:nvSpPr>
        <p:spPr>
          <a:xfrm>
            <a:off x="1189355" y="4357370"/>
            <a:ext cx="146050" cy="76200"/>
          </a:xfrm>
          <a:prstGeom prst="parallelogram">
            <a:avLst>
              <a:gd name="adj" fmla="val 69676"/>
            </a:avLst>
          </a:prstGeom>
          <a:solidFill>
            <a:srgbClr val="CAE01E"/>
          </a:solidFill>
          <a:ln>
            <a:solidFill>
              <a:srgbClr val="CAE01E"/>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89" name="Parallelogram 488"/>
          <p:cNvSpPr/>
          <p:nvPr/>
        </p:nvSpPr>
        <p:spPr>
          <a:xfrm>
            <a:off x="1080770" y="4357370"/>
            <a:ext cx="146050" cy="76200"/>
          </a:xfrm>
          <a:prstGeom prst="parallelogram">
            <a:avLst>
              <a:gd name="adj" fmla="val 69676"/>
            </a:avLst>
          </a:prstGeom>
          <a:solidFill>
            <a:srgbClr val="ECE41A"/>
          </a:solidFill>
          <a:ln>
            <a:solidFill>
              <a:srgbClr val="ECE41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90" name="Parallelogram 489"/>
          <p:cNvSpPr/>
          <p:nvPr/>
        </p:nvSpPr>
        <p:spPr>
          <a:xfrm>
            <a:off x="1268095" y="4094480"/>
            <a:ext cx="146050" cy="76200"/>
          </a:xfrm>
          <a:prstGeom prst="parallelogram">
            <a:avLst>
              <a:gd name="adj" fmla="val 69676"/>
            </a:avLst>
          </a:prstGeom>
          <a:solidFill>
            <a:srgbClr val="39B976"/>
          </a:solidFill>
          <a:ln>
            <a:solidFill>
              <a:srgbClr val="39B97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91" name="Parallelogram 490"/>
          <p:cNvSpPr/>
          <p:nvPr/>
        </p:nvSpPr>
        <p:spPr>
          <a:xfrm>
            <a:off x="1316355" y="4183380"/>
            <a:ext cx="146050" cy="76200"/>
          </a:xfrm>
          <a:prstGeom prst="parallelogram">
            <a:avLst>
              <a:gd name="adj" fmla="val 69676"/>
            </a:avLst>
          </a:prstGeom>
          <a:solidFill>
            <a:srgbClr val="95D73F"/>
          </a:solidFill>
          <a:ln>
            <a:solidFill>
              <a:srgbClr val="95D73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92" name="Parallelogram 491"/>
          <p:cNvSpPr/>
          <p:nvPr/>
        </p:nvSpPr>
        <p:spPr>
          <a:xfrm>
            <a:off x="1357630" y="4271645"/>
            <a:ext cx="146050" cy="76200"/>
          </a:xfrm>
          <a:prstGeom prst="parallelogram">
            <a:avLst>
              <a:gd name="adj" fmla="val 69676"/>
            </a:avLst>
          </a:prstGeom>
          <a:solidFill>
            <a:srgbClr val="CAE01E"/>
          </a:solidFill>
          <a:ln>
            <a:solidFill>
              <a:srgbClr val="CAE01E"/>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93" name="Parallelogram 492"/>
          <p:cNvSpPr/>
          <p:nvPr/>
        </p:nvSpPr>
        <p:spPr>
          <a:xfrm>
            <a:off x="1376680" y="4094480"/>
            <a:ext cx="146050" cy="76200"/>
          </a:xfrm>
          <a:prstGeom prst="parallelogram">
            <a:avLst>
              <a:gd name="adj" fmla="val 69676"/>
            </a:avLst>
          </a:prstGeom>
          <a:solidFill>
            <a:srgbClr val="4FC369"/>
          </a:solidFill>
          <a:ln>
            <a:solidFill>
              <a:srgbClr val="4FC36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94" name="Parallelogram 493"/>
          <p:cNvSpPr/>
          <p:nvPr/>
        </p:nvSpPr>
        <p:spPr>
          <a:xfrm>
            <a:off x="1420495" y="4189095"/>
            <a:ext cx="146050" cy="76200"/>
          </a:xfrm>
          <a:prstGeom prst="parallelogram">
            <a:avLst>
              <a:gd name="adj" fmla="val 69676"/>
            </a:avLst>
          </a:prstGeom>
          <a:solidFill>
            <a:srgbClr val="ECE41A"/>
          </a:solidFill>
          <a:ln>
            <a:solidFill>
              <a:srgbClr val="ECE41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95" name="Parallelogram 494"/>
          <p:cNvSpPr/>
          <p:nvPr/>
        </p:nvSpPr>
        <p:spPr>
          <a:xfrm>
            <a:off x="1481455" y="4101465"/>
            <a:ext cx="146050" cy="76200"/>
          </a:xfrm>
          <a:prstGeom prst="parallelogram">
            <a:avLst>
              <a:gd name="adj" fmla="val 69676"/>
            </a:avLst>
          </a:prstGeom>
          <a:solidFill>
            <a:srgbClr val="9AD83C"/>
          </a:solidFill>
          <a:ln>
            <a:solidFill>
              <a:srgbClr val="9AD83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96" name="Parallelogram 495"/>
          <p:cNvSpPr/>
          <p:nvPr/>
        </p:nvSpPr>
        <p:spPr>
          <a:xfrm>
            <a:off x="959485" y="4093845"/>
            <a:ext cx="675640" cy="346075"/>
          </a:xfrm>
          <a:prstGeom prst="parallelogram">
            <a:avLst>
              <a:gd name="adj" fmla="val 69676"/>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98" name="Text Box 497"/>
          <p:cNvSpPr txBox="1"/>
          <p:nvPr/>
        </p:nvSpPr>
        <p:spPr>
          <a:xfrm>
            <a:off x="991235" y="3785235"/>
            <a:ext cx="506095" cy="76200"/>
          </a:xfrm>
          <a:prstGeom prst="rect">
            <a:avLst/>
          </a:prstGeom>
          <a:noFill/>
        </p:spPr>
        <p:txBody>
          <a:bodyPr wrap="square" rtlCol="0" anchor="t">
            <a:noAutofit/>
          </a:bodyPr>
          <a:p>
            <a:pPr algn="ctr"/>
            <a:r>
              <a:rPr lang="en-US" sz="1200" b="1">
                <a:solidFill>
                  <a:schemeClr val="tx1"/>
                </a:solidFill>
                <a:latin typeface="PingFang SC Semibold" panose="020B0400000000000000" charset="-122"/>
                <a:ea typeface="PingFang SC Semibold" panose="020B0400000000000000" charset="-122"/>
                <a:sym typeface="+mn-ea"/>
              </a:rPr>
              <a:t>...</a:t>
            </a:r>
            <a:endParaRPr lang="en-US" sz="1200" b="1">
              <a:solidFill>
                <a:schemeClr val="tx1"/>
              </a:solidFill>
              <a:latin typeface="PingFang SC Semibold" panose="020B0400000000000000" charset="-122"/>
              <a:ea typeface="PingFang SC Semibold" panose="020B0400000000000000" charset="-122"/>
              <a:sym typeface="+mn-ea"/>
            </a:endParaRPr>
          </a:p>
        </p:txBody>
      </p:sp>
      <p:sp>
        <p:nvSpPr>
          <p:cNvPr id="499" name="Text Box 498"/>
          <p:cNvSpPr txBox="1"/>
          <p:nvPr/>
        </p:nvSpPr>
        <p:spPr>
          <a:xfrm>
            <a:off x="989965" y="3858260"/>
            <a:ext cx="506095" cy="76200"/>
          </a:xfrm>
          <a:prstGeom prst="rect">
            <a:avLst/>
          </a:prstGeom>
          <a:noFill/>
        </p:spPr>
        <p:txBody>
          <a:bodyPr wrap="square" rtlCol="0" anchor="t">
            <a:noAutofit/>
          </a:bodyPr>
          <a:p>
            <a:pPr algn="ctr"/>
            <a:r>
              <a:rPr lang="en-US" sz="1200" b="1">
                <a:solidFill>
                  <a:schemeClr val="tx1"/>
                </a:solidFill>
                <a:latin typeface="PingFang SC Semibold" panose="020B0400000000000000" charset="-122"/>
                <a:ea typeface="PingFang SC Semibold" panose="020B0400000000000000" charset="-122"/>
                <a:sym typeface="+mn-ea"/>
              </a:rPr>
              <a:t>...</a:t>
            </a:r>
            <a:endParaRPr lang="en-US" sz="1200" b="1">
              <a:solidFill>
                <a:schemeClr val="tx1"/>
              </a:solidFill>
              <a:latin typeface="PingFang SC Semibold" panose="020B0400000000000000" charset="-122"/>
              <a:ea typeface="PingFang SC Semibold" panose="020B0400000000000000" charset="-122"/>
              <a:sym typeface="+mn-ea"/>
            </a:endParaRPr>
          </a:p>
        </p:txBody>
      </p:sp>
      <p:sp>
        <p:nvSpPr>
          <p:cNvPr id="500" name="Text Box 499"/>
          <p:cNvSpPr txBox="1"/>
          <p:nvPr/>
        </p:nvSpPr>
        <p:spPr>
          <a:xfrm>
            <a:off x="1508125" y="3072130"/>
            <a:ext cx="601345"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1-sec window</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501" name="Text Box 500"/>
          <p:cNvSpPr txBox="1"/>
          <p:nvPr/>
        </p:nvSpPr>
        <p:spPr>
          <a:xfrm>
            <a:off x="1496060" y="3465830"/>
            <a:ext cx="601345"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1-sec window</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502" name="Text Box 501"/>
          <p:cNvSpPr txBox="1"/>
          <p:nvPr/>
        </p:nvSpPr>
        <p:spPr>
          <a:xfrm>
            <a:off x="1509395" y="4110990"/>
            <a:ext cx="601345"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1-sec window</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503" name="Text Box 502"/>
          <p:cNvSpPr txBox="1"/>
          <p:nvPr/>
        </p:nvSpPr>
        <p:spPr>
          <a:xfrm>
            <a:off x="810260" y="3075305"/>
            <a:ext cx="300990"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‘L’</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504" name="Text Box 503"/>
          <p:cNvSpPr txBox="1"/>
          <p:nvPr/>
        </p:nvSpPr>
        <p:spPr>
          <a:xfrm>
            <a:off x="826135" y="3489325"/>
            <a:ext cx="300990"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‘R’</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505" name="Text Box 504"/>
          <p:cNvSpPr txBox="1"/>
          <p:nvPr/>
        </p:nvSpPr>
        <p:spPr>
          <a:xfrm>
            <a:off x="810260" y="4110990"/>
            <a:ext cx="300990"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‘L’</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507" name="Right Brace 506"/>
          <p:cNvSpPr/>
          <p:nvPr/>
        </p:nvSpPr>
        <p:spPr>
          <a:xfrm>
            <a:off x="2014855" y="3080385"/>
            <a:ext cx="145415" cy="851535"/>
          </a:xfrm>
          <a:prstGeom prst="rightBrace">
            <a:avLst>
              <a:gd name="adj1" fmla="val 33628"/>
              <a:gd name="adj2" fmla="val 50672"/>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solidFill>
                <a:schemeClr val="tx1"/>
              </a:solidFill>
            </a:endParaRPr>
          </a:p>
        </p:txBody>
      </p:sp>
      <p:sp>
        <p:nvSpPr>
          <p:cNvPr id="509" name="Text Box 508"/>
          <p:cNvSpPr txBox="1"/>
          <p:nvPr/>
        </p:nvSpPr>
        <p:spPr>
          <a:xfrm>
            <a:off x="2160270" y="3382645"/>
            <a:ext cx="643890" cy="229870"/>
          </a:xfrm>
          <a:prstGeom prst="rect">
            <a:avLst/>
          </a:prstGeom>
          <a:noFill/>
        </p:spPr>
        <p:txBody>
          <a:bodyPr wrap="square" rtlCol="0" anchor="t">
            <a:spAutoFit/>
          </a:bodyPr>
          <a:p>
            <a:r>
              <a:rPr lang="en-US" sz="900" b="1">
                <a:latin typeface="PingFang SC Semibold" panose="020B0400000000000000" charset="-122"/>
                <a:ea typeface="PingFang SC Semibold" panose="020B0400000000000000" charset="-122"/>
                <a:sym typeface="+mn-ea"/>
              </a:rPr>
              <a:t>1 batch</a:t>
            </a:r>
            <a:endParaRPr lang="en-US" sz="900" b="1">
              <a:latin typeface="PingFang SC Semibold" panose="020B0400000000000000" charset="-122"/>
              <a:ea typeface="PingFang SC Semibold" panose="020B0400000000000000" charset="-122"/>
              <a:sym typeface="+mn-ea"/>
            </a:endParaRPr>
          </a:p>
        </p:txBody>
      </p:sp>
      <p:sp>
        <p:nvSpPr>
          <p:cNvPr id="510" name="Right Brace 509"/>
          <p:cNvSpPr/>
          <p:nvPr/>
        </p:nvSpPr>
        <p:spPr>
          <a:xfrm>
            <a:off x="2014855" y="4033520"/>
            <a:ext cx="145415" cy="851535"/>
          </a:xfrm>
          <a:prstGeom prst="rightBrace">
            <a:avLst>
              <a:gd name="adj1" fmla="val 33628"/>
              <a:gd name="adj2" fmla="val 50672"/>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solidFill>
                <a:schemeClr val="tx1"/>
              </a:solidFill>
            </a:endParaRPr>
          </a:p>
        </p:txBody>
      </p:sp>
      <p:sp>
        <p:nvSpPr>
          <p:cNvPr id="511" name="Text Box 510"/>
          <p:cNvSpPr txBox="1"/>
          <p:nvPr/>
        </p:nvSpPr>
        <p:spPr>
          <a:xfrm>
            <a:off x="2160270" y="4335780"/>
            <a:ext cx="643890" cy="229870"/>
          </a:xfrm>
          <a:prstGeom prst="rect">
            <a:avLst/>
          </a:prstGeom>
          <a:noFill/>
        </p:spPr>
        <p:txBody>
          <a:bodyPr wrap="square" rtlCol="0" anchor="t">
            <a:spAutoFit/>
          </a:bodyPr>
          <a:p>
            <a:r>
              <a:rPr lang="en-US" sz="900" b="1">
                <a:latin typeface="PingFang SC Semibold" panose="020B0400000000000000" charset="-122"/>
                <a:ea typeface="PingFang SC Semibold" panose="020B0400000000000000" charset="-122"/>
                <a:sym typeface="+mn-ea"/>
              </a:rPr>
              <a:t>1 batch</a:t>
            </a:r>
            <a:endParaRPr lang="en-US" sz="900" b="1">
              <a:latin typeface="PingFang SC Semibold" panose="020B0400000000000000" charset="-122"/>
              <a:ea typeface="PingFang SC Semibold" panose="020B0400000000000000" charset="-122"/>
              <a:sym typeface="+mn-ea"/>
            </a:endParaRPr>
          </a:p>
        </p:txBody>
      </p:sp>
      <p:sp>
        <p:nvSpPr>
          <p:cNvPr id="514" name="Right Brace 513"/>
          <p:cNvSpPr/>
          <p:nvPr/>
        </p:nvSpPr>
        <p:spPr>
          <a:xfrm>
            <a:off x="2058035" y="5434965"/>
            <a:ext cx="145415" cy="851535"/>
          </a:xfrm>
          <a:prstGeom prst="rightBrace">
            <a:avLst>
              <a:gd name="adj1" fmla="val 33628"/>
              <a:gd name="adj2" fmla="val 50672"/>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solidFill>
                <a:schemeClr val="tx1"/>
              </a:solidFill>
            </a:endParaRPr>
          </a:p>
        </p:txBody>
      </p:sp>
      <p:sp>
        <p:nvSpPr>
          <p:cNvPr id="515" name="Text Box 514"/>
          <p:cNvSpPr txBox="1"/>
          <p:nvPr/>
        </p:nvSpPr>
        <p:spPr>
          <a:xfrm>
            <a:off x="2186940" y="5739765"/>
            <a:ext cx="643890" cy="229870"/>
          </a:xfrm>
          <a:prstGeom prst="rect">
            <a:avLst/>
          </a:prstGeom>
          <a:noFill/>
        </p:spPr>
        <p:txBody>
          <a:bodyPr wrap="square" rtlCol="0" anchor="t">
            <a:spAutoFit/>
          </a:bodyPr>
          <a:p>
            <a:r>
              <a:rPr lang="en-US" sz="900" b="1">
                <a:latin typeface="PingFang SC Semibold" panose="020B0400000000000000" charset="-122"/>
                <a:ea typeface="PingFang SC Semibold" panose="020B0400000000000000" charset="-122"/>
                <a:sym typeface="+mn-ea"/>
              </a:rPr>
              <a:t>1 batch</a:t>
            </a:r>
            <a:endParaRPr lang="en-US" sz="900" b="1">
              <a:latin typeface="PingFang SC Semibold" panose="020B0400000000000000" charset="-122"/>
              <a:ea typeface="PingFang SC Semibold" panose="020B0400000000000000" charset="-122"/>
              <a:sym typeface="+mn-ea"/>
            </a:endParaRPr>
          </a:p>
        </p:txBody>
      </p:sp>
      <p:sp>
        <p:nvSpPr>
          <p:cNvPr id="516" name="Text Box 515"/>
          <p:cNvSpPr txBox="1"/>
          <p:nvPr/>
        </p:nvSpPr>
        <p:spPr>
          <a:xfrm rot="5400000">
            <a:off x="2228850" y="4683760"/>
            <a:ext cx="506095" cy="360680"/>
          </a:xfrm>
          <a:prstGeom prst="rect">
            <a:avLst/>
          </a:prstGeom>
          <a:noFill/>
        </p:spPr>
        <p:txBody>
          <a:bodyPr wrap="square" rtlCol="0" anchor="t">
            <a:noAutofit/>
          </a:bodyPr>
          <a:p>
            <a:pPr algn="ctr"/>
            <a:r>
              <a:rPr lang="en-US" sz="1200" b="1">
                <a:solidFill>
                  <a:schemeClr val="tx1"/>
                </a:solidFill>
                <a:latin typeface="PingFang SC Semibold" panose="020B0400000000000000" charset="-122"/>
                <a:ea typeface="PingFang SC Semibold" panose="020B0400000000000000" charset="-122"/>
                <a:sym typeface="+mn-ea"/>
              </a:rPr>
              <a:t>...</a:t>
            </a:r>
            <a:endParaRPr lang="en-US" sz="1200" b="1">
              <a:solidFill>
                <a:schemeClr val="tx1"/>
              </a:solidFill>
              <a:latin typeface="PingFang SC Semibold" panose="020B0400000000000000" charset="-122"/>
              <a:ea typeface="PingFang SC Semibold" panose="020B0400000000000000" charset="-122"/>
              <a:sym typeface="+mn-ea"/>
            </a:endParaRPr>
          </a:p>
        </p:txBody>
      </p:sp>
      <p:sp>
        <p:nvSpPr>
          <p:cNvPr id="517" name="Text Box 516"/>
          <p:cNvSpPr txBox="1"/>
          <p:nvPr/>
        </p:nvSpPr>
        <p:spPr>
          <a:xfrm rot="5400000">
            <a:off x="2228850" y="5063490"/>
            <a:ext cx="506095" cy="360680"/>
          </a:xfrm>
          <a:prstGeom prst="rect">
            <a:avLst/>
          </a:prstGeom>
          <a:noFill/>
        </p:spPr>
        <p:txBody>
          <a:bodyPr wrap="square" rtlCol="0" anchor="t">
            <a:noAutofit/>
          </a:bodyPr>
          <a:p>
            <a:pPr algn="ctr"/>
            <a:r>
              <a:rPr lang="en-US" sz="1200" b="1">
                <a:solidFill>
                  <a:schemeClr val="tx1"/>
                </a:solidFill>
                <a:latin typeface="PingFang SC Semibold" panose="020B0400000000000000" charset="-122"/>
                <a:ea typeface="PingFang SC Semibold" panose="020B0400000000000000" charset="-122"/>
                <a:sym typeface="+mn-ea"/>
              </a:rPr>
              <a:t>...</a:t>
            </a:r>
            <a:endParaRPr lang="en-US" sz="1200" b="1">
              <a:solidFill>
                <a:schemeClr val="tx1"/>
              </a:solidFill>
              <a:latin typeface="PingFang SC Semibold" panose="020B0400000000000000" charset="-122"/>
              <a:ea typeface="PingFang SC Semibold" panose="020B0400000000000000" charset="-122"/>
              <a:sym typeface="+mn-ea"/>
            </a:endParaRPr>
          </a:p>
        </p:txBody>
      </p:sp>
      <p:sp>
        <p:nvSpPr>
          <p:cNvPr id="518" name="Text Box 517"/>
          <p:cNvSpPr txBox="1"/>
          <p:nvPr/>
        </p:nvSpPr>
        <p:spPr>
          <a:xfrm rot="5400000">
            <a:off x="2228850" y="2005330"/>
            <a:ext cx="506095" cy="360680"/>
          </a:xfrm>
          <a:prstGeom prst="rect">
            <a:avLst/>
          </a:prstGeom>
          <a:noFill/>
        </p:spPr>
        <p:txBody>
          <a:bodyPr wrap="square" rtlCol="0" anchor="t">
            <a:noAutofit/>
          </a:bodyPr>
          <a:p>
            <a:pPr algn="ctr"/>
            <a:r>
              <a:rPr lang="en-US" sz="1200" b="1">
                <a:solidFill>
                  <a:schemeClr val="tx1"/>
                </a:solidFill>
                <a:latin typeface="PingFang SC Semibold" panose="020B0400000000000000" charset="-122"/>
                <a:ea typeface="PingFang SC Semibold" panose="020B0400000000000000" charset="-122"/>
                <a:sym typeface="+mn-ea"/>
              </a:rPr>
              <a:t>...</a:t>
            </a:r>
            <a:endParaRPr lang="en-US" sz="1200" b="1">
              <a:solidFill>
                <a:schemeClr val="tx1"/>
              </a:solidFill>
              <a:latin typeface="PingFang SC Semibold" panose="020B0400000000000000" charset="-122"/>
              <a:ea typeface="PingFang SC Semibold" panose="020B0400000000000000" charset="-122"/>
              <a:sym typeface="+mn-ea"/>
            </a:endParaRPr>
          </a:p>
        </p:txBody>
      </p:sp>
      <p:sp>
        <p:nvSpPr>
          <p:cNvPr id="519" name="Text Box 518"/>
          <p:cNvSpPr txBox="1"/>
          <p:nvPr/>
        </p:nvSpPr>
        <p:spPr>
          <a:xfrm rot="5400000">
            <a:off x="2228850" y="2394585"/>
            <a:ext cx="506095" cy="360680"/>
          </a:xfrm>
          <a:prstGeom prst="rect">
            <a:avLst/>
          </a:prstGeom>
          <a:noFill/>
        </p:spPr>
        <p:txBody>
          <a:bodyPr wrap="square" rtlCol="0" anchor="t">
            <a:noAutofit/>
          </a:bodyPr>
          <a:p>
            <a:pPr algn="ctr"/>
            <a:r>
              <a:rPr lang="en-US" sz="1200" b="1">
                <a:solidFill>
                  <a:schemeClr val="tx1"/>
                </a:solidFill>
                <a:latin typeface="PingFang SC Semibold" panose="020B0400000000000000" charset="-122"/>
                <a:ea typeface="PingFang SC Semibold" panose="020B0400000000000000" charset="-122"/>
                <a:sym typeface="+mn-ea"/>
              </a:rPr>
              <a:t>...</a:t>
            </a:r>
            <a:endParaRPr lang="en-US" sz="1200" b="1">
              <a:solidFill>
                <a:schemeClr val="tx1"/>
              </a:solidFill>
              <a:latin typeface="PingFang SC Semibold" panose="020B0400000000000000" charset="-122"/>
              <a:ea typeface="PingFang SC Semibold" panose="020B0400000000000000" charset="-122"/>
              <a:sym typeface="+mn-ea"/>
            </a:endParaRPr>
          </a:p>
        </p:txBody>
      </p:sp>
      <p:sp>
        <p:nvSpPr>
          <p:cNvPr id="522" name="Parallelogram 521"/>
          <p:cNvSpPr/>
          <p:nvPr/>
        </p:nvSpPr>
        <p:spPr>
          <a:xfrm>
            <a:off x="1146175" y="3493770"/>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23" name="Parallelogram 522"/>
          <p:cNvSpPr/>
          <p:nvPr/>
        </p:nvSpPr>
        <p:spPr>
          <a:xfrm>
            <a:off x="1090930" y="3572510"/>
            <a:ext cx="146050" cy="76200"/>
          </a:xfrm>
          <a:prstGeom prst="parallelogram">
            <a:avLst>
              <a:gd name="adj" fmla="val 69676"/>
            </a:avLst>
          </a:prstGeom>
          <a:solidFill>
            <a:srgbClr val="F3E51E"/>
          </a:solidFill>
          <a:ln>
            <a:solidFill>
              <a:srgbClr val="F3E51E"/>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24" name="Parallelogram 523"/>
          <p:cNvSpPr/>
          <p:nvPr/>
        </p:nvSpPr>
        <p:spPr>
          <a:xfrm>
            <a:off x="1031875" y="3657600"/>
            <a:ext cx="146050" cy="76200"/>
          </a:xfrm>
          <a:prstGeom prst="parallelogram">
            <a:avLst>
              <a:gd name="adj" fmla="val 69676"/>
            </a:avLst>
          </a:prstGeom>
          <a:solidFill>
            <a:srgbClr val="B2DD2C"/>
          </a:solidFill>
          <a:ln>
            <a:solidFill>
              <a:srgbClr val="B2DD2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25" name="Parallelogram 524"/>
          <p:cNvSpPr/>
          <p:nvPr/>
        </p:nvSpPr>
        <p:spPr>
          <a:xfrm>
            <a:off x="969645" y="3746500"/>
            <a:ext cx="146050" cy="76200"/>
          </a:xfrm>
          <a:prstGeom prst="parallelogram">
            <a:avLst>
              <a:gd name="adj" fmla="val 69676"/>
            </a:avLst>
          </a:prstGeom>
          <a:solidFill>
            <a:srgbClr val="ECE41A"/>
          </a:solidFill>
          <a:ln>
            <a:solidFill>
              <a:srgbClr val="ECE41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26" name="Parallelogram 525"/>
          <p:cNvSpPr/>
          <p:nvPr/>
        </p:nvSpPr>
        <p:spPr>
          <a:xfrm>
            <a:off x="1200150" y="3569970"/>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527" name="Parallelogram 526"/>
          <p:cNvSpPr/>
          <p:nvPr/>
        </p:nvSpPr>
        <p:spPr>
          <a:xfrm>
            <a:off x="1247775" y="3657600"/>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528" name="Parallelogram 527"/>
          <p:cNvSpPr/>
          <p:nvPr/>
        </p:nvSpPr>
        <p:spPr>
          <a:xfrm>
            <a:off x="1289050" y="3746500"/>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529" name="Parallelogram 528"/>
          <p:cNvSpPr/>
          <p:nvPr/>
        </p:nvSpPr>
        <p:spPr>
          <a:xfrm>
            <a:off x="1138555" y="3658235"/>
            <a:ext cx="146050" cy="76200"/>
          </a:xfrm>
          <a:prstGeom prst="parallelogram">
            <a:avLst>
              <a:gd name="adj" fmla="val 69676"/>
            </a:avLst>
          </a:prstGeom>
          <a:solidFill>
            <a:srgbClr val="95D73F"/>
          </a:solidFill>
          <a:ln>
            <a:solidFill>
              <a:srgbClr val="95D73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30" name="Parallelogram 529"/>
          <p:cNvSpPr/>
          <p:nvPr/>
        </p:nvSpPr>
        <p:spPr>
          <a:xfrm>
            <a:off x="1181735" y="3746500"/>
            <a:ext cx="146050" cy="76200"/>
          </a:xfrm>
          <a:prstGeom prst="parallelogram">
            <a:avLst>
              <a:gd name="adj" fmla="val 69676"/>
            </a:avLst>
          </a:prstGeom>
          <a:solidFill>
            <a:srgbClr val="CAE01E"/>
          </a:solidFill>
          <a:ln>
            <a:solidFill>
              <a:srgbClr val="CAE01E"/>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31" name="Parallelogram 530"/>
          <p:cNvSpPr/>
          <p:nvPr/>
        </p:nvSpPr>
        <p:spPr>
          <a:xfrm>
            <a:off x="1073150" y="3746500"/>
            <a:ext cx="146050" cy="76200"/>
          </a:xfrm>
          <a:prstGeom prst="parallelogram">
            <a:avLst>
              <a:gd name="adj" fmla="val 69676"/>
            </a:avLst>
          </a:prstGeom>
          <a:solidFill>
            <a:srgbClr val="ECE41A"/>
          </a:solidFill>
          <a:ln>
            <a:solidFill>
              <a:srgbClr val="ECE41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32" name="Parallelogram 531"/>
          <p:cNvSpPr/>
          <p:nvPr/>
        </p:nvSpPr>
        <p:spPr>
          <a:xfrm>
            <a:off x="1260475" y="3483610"/>
            <a:ext cx="146050" cy="76200"/>
          </a:xfrm>
          <a:prstGeom prst="parallelogram">
            <a:avLst>
              <a:gd name="adj" fmla="val 69676"/>
            </a:avLst>
          </a:prstGeom>
          <a:solidFill>
            <a:srgbClr val="F3E51E"/>
          </a:solidFill>
          <a:ln>
            <a:solidFill>
              <a:srgbClr val="F3E51E"/>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33" name="Parallelogram 532"/>
          <p:cNvSpPr/>
          <p:nvPr/>
        </p:nvSpPr>
        <p:spPr>
          <a:xfrm>
            <a:off x="1308735" y="3572510"/>
            <a:ext cx="146050" cy="76200"/>
          </a:xfrm>
          <a:prstGeom prst="parallelogram">
            <a:avLst>
              <a:gd name="adj" fmla="val 69676"/>
            </a:avLst>
          </a:prstGeom>
          <a:solidFill>
            <a:srgbClr val="95D73F"/>
          </a:solidFill>
          <a:ln>
            <a:solidFill>
              <a:srgbClr val="95D73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34" name="Parallelogram 533"/>
          <p:cNvSpPr/>
          <p:nvPr/>
        </p:nvSpPr>
        <p:spPr>
          <a:xfrm>
            <a:off x="1350010" y="3660775"/>
            <a:ext cx="146050" cy="76200"/>
          </a:xfrm>
          <a:prstGeom prst="parallelogram">
            <a:avLst>
              <a:gd name="adj" fmla="val 69676"/>
            </a:avLst>
          </a:prstGeom>
          <a:solidFill>
            <a:srgbClr val="CAE01E"/>
          </a:solidFill>
          <a:ln>
            <a:solidFill>
              <a:srgbClr val="CAE01E"/>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35" name="Parallelogram 534"/>
          <p:cNvSpPr/>
          <p:nvPr/>
        </p:nvSpPr>
        <p:spPr>
          <a:xfrm>
            <a:off x="1369060" y="3483610"/>
            <a:ext cx="146050" cy="76200"/>
          </a:xfrm>
          <a:prstGeom prst="parallelogram">
            <a:avLst>
              <a:gd name="adj" fmla="val 69676"/>
            </a:avLst>
          </a:prstGeom>
          <a:solidFill>
            <a:srgbClr val="B2DD2C"/>
          </a:solidFill>
          <a:ln>
            <a:solidFill>
              <a:srgbClr val="B2DD2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36" name="Parallelogram 535"/>
          <p:cNvSpPr/>
          <p:nvPr/>
        </p:nvSpPr>
        <p:spPr>
          <a:xfrm>
            <a:off x="1412875" y="3578225"/>
            <a:ext cx="146050" cy="76200"/>
          </a:xfrm>
          <a:prstGeom prst="parallelogram">
            <a:avLst>
              <a:gd name="adj" fmla="val 69676"/>
            </a:avLst>
          </a:prstGeom>
          <a:solidFill>
            <a:srgbClr val="ECE41A"/>
          </a:solidFill>
          <a:ln>
            <a:solidFill>
              <a:srgbClr val="ECE41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37" name="Parallelogram 536"/>
          <p:cNvSpPr/>
          <p:nvPr/>
        </p:nvSpPr>
        <p:spPr>
          <a:xfrm>
            <a:off x="1473835" y="3490595"/>
            <a:ext cx="146050" cy="76200"/>
          </a:xfrm>
          <a:prstGeom prst="parallelogram">
            <a:avLst>
              <a:gd name="adj" fmla="val 69676"/>
            </a:avLst>
          </a:prstGeom>
          <a:solidFill>
            <a:srgbClr val="ECE41A"/>
          </a:solidFill>
          <a:ln>
            <a:solidFill>
              <a:srgbClr val="ECE41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38" name="Parallelogram 537"/>
          <p:cNvSpPr/>
          <p:nvPr/>
        </p:nvSpPr>
        <p:spPr>
          <a:xfrm>
            <a:off x="951865" y="3482975"/>
            <a:ext cx="675640" cy="346075"/>
          </a:xfrm>
          <a:prstGeom prst="parallelogram">
            <a:avLst>
              <a:gd name="adj" fmla="val 69676"/>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39" name="Text Box 538"/>
          <p:cNvSpPr txBox="1"/>
          <p:nvPr/>
        </p:nvSpPr>
        <p:spPr>
          <a:xfrm>
            <a:off x="994410" y="3709035"/>
            <a:ext cx="506095" cy="76200"/>
          </a:xfrm>
          <a:prstGeom prst="rect">
            <a:avLst/>
          </a:prstGeom>
          <a:noFill/>
        </p:spPr>
        <p:txBody>
          <a:bodyPr wrap="square" rtlCol="0" anchor="t">
            <a:noAutofit/>
          </a:bodyPr>
          <a:p>
            <a:pPr algn="ctr"/>
            <a:r>
              <a:rPr lang="en-US" sz="1200" b="1">
                <a:solidFill>
                  <a:schemeClr val="tx1"/>
                </a:solidFill>
                <a:latin typeface="PingFang SC Semibold" panose="020B0400000000000000" charset="-122"/>
                <a:ea typeface="PingFang SC Semibold" panose="020B0400000000000000" charset="-122"/>
                <a:sym typeface="+mn-ea"/>
              </a:rPr>
              <a:t>...</a:t>
            </a:r>
            <a:endParaRPr lang="en-US" sz="1200" b="1">
              <a:solidFill>
                <a:schemeClr val="tx1"/>
              </a:solidFill>
              <a:latin typeface="PingFang SC Semibold" panose="020B0400000000000000" charset="-122"/>
              <a:ea typeface="PingFang SC Semibold" panose="020B0400000000000000" charset="-122"/>
              <a:sym typeface="+mn-ea"/>
            </a:endParaRPr>
          </a:p>
        </p:txBody>
      </p:sp>
      <p:sp>
        <p:nvSpPr>
          <p:cNvPr id="540" name="Text Box 539"/>
          <p:cNvSpPr txBox="1"/>
          <p:nvPr/>
        </p:nvSpPr>
        <p:spPr>
          <a:xfrm>
            <a:off x="997585" y="5687060"/>
            <a:ext cx="506095" cy="76200"/>
          </a:xfrm>
          <a:prstGeom prst="rect">
            <a:avLst/>
          </a:prstGeom>
          <a:noFill/>
        </p:spPr>
        <p:txBody>
          <a:bodyPr wrap="square" rtlCol="0" anchor="t">
            <a:noAutofit/>
          </a:bodyPr>
          <a:p>
            <a:pPr algn="ctr"/>
            <a:r>
              <a:rPr lang="en-US" sz="1200" b="1">
                <a:solidFill>
                  <a:schemeClr val="tx1"/>
                </a:solidFill>
                <a:latin typeface="PingFang SC Semibold" panose="020B0400000000000000" charset="-122"/>
                <a:ea typeface="PingFang SC Semibold" panose="020B0400000000000000" charset="-122"/>
                <a:sym typeface="+mn-ea"/>
              </a:rPr>
              <a:t>...</a:t>
            </a:r>
            <a:endParaRPr lang="en-US" sz="1200" b="1">
              <a:solidFill>
                <a:schemeClr val="tx1"/>
              </a:solidFill>
              <a:latin typeface="PingFang SC Semibold" panose="020B0400000000000000" charset="-122"/>
              <a:ea typeface="PingFang SC Semibold" panose="020B0400000000000000" charset="-122"/>
              <a:sym typeface="+mn-ea"/>
            </a:endParaRPr>
          </a:p>
        </p:txBody>
      </p:sp>
      <p:sp>
        <p:nvSpPr>
          <p:cNvPr id="541" name="Text Box 540"/>
          <p:cNvSpPr txBox="1"/>
          <p:nvPr/>
        </p:nvSpPr>
        <p:spPr>
          <a:xfrm>
            <a:off x="1002665" y="5524500"/>
            <a:ext cx="506095" cy="76200"/>
          </a:xfrm>
          <a:prstGeom prst="rect">
            <a:avLst/>
          </a:prstGeom>
          <a:noFill/>
        </p:spPr>
        <p:txBody>
          <a:bodyPr wrap="square" rtlCol="0" anchor="t">
            <a:noAutofit/>
          </a:bodyPr>
          <a:p>
            <a:pPr algn="ctr"/>
            <a:r>
              <a:rPr lang="en-US" sz="1200" b="1">
                <a:solidFill>
                  <a:schemeClr val="tx1"/>
                </a:solidFill>
                <a:latin typeface="PingFang SC Semibold" panose="020B0400000000000000" charset="-122"/>
                <a:ea typeface="PingFang SC Semibold" panose="020B0400000000000000" charset="-122"/>
                <a:sym typeface="+mn-ea"/>
              </a:rPr>
              <a:t>...</a:t>
            </a:r>
            <a:endParaRPr lang="en-US" sz="1200" b="1">
              <a:solidFill>
                <a:schemeClr val="tx1"/>
              </a:solidFill>
              <a:latin typeface="PingFang SC Semibold" panose="020B0400000000000000" charset="-122"/>
              <a:ea typeface="PingFang SC Semibold" panose="020B0400000000000000" charset="-122"/>
              <a:sym typeface="+mn-ea"/>
            </a:endParaRPr>
          </a:p>
        </p:txBody>
      </p:sp>
      <p:sp>
        <p:nvSpPr>
          <p:cNvPr id="544" name="Text Box 543"/>
          <p:cNvSpPr txBox="1"/>
          <p:nvPr/>
        </p:nvSpPr>
        <p:spPr>
          <a:xfrm>
            <a:off x="8809355" y="989330"/>
            <a:ext cx="601980" cy="275590"/>
          </a:xfrm>
          <a:prstGeom prst="rect">
            <a:avLst/>
          </a:prstGeom>
          <a:noFill/>
        </p:spPr>
        <p:txBody>
          <a:bodyPr wrap="square" rtlCol="0" anchor="t">
            <a:spAutoFit/>
          </a:bodyPr>
          <a:p>
            <a:pPr lvl="0" algn="ctr">
              <a:buClrTx/>
              <a:buSzTx/>
              <a:buFontTx/>
            </a:pPr>
            <a:r>
              <a:rPr lang="en-US" sz="1200">
                <a:solidFill>
                  <a:schemeClr val="bg1"/>
                </a:solidFill>
                <a:sym typeface="+mn-ea"/>
              </a:rPr>
              <a:t>test</a:t>
            </a:r>
            <a:endParaRPr lang="en-US" sz="1200">
              <a:solidFill>
                <a:schemeClr val="bg1"/>
              </a:solidFill>
              <a:sym typeface="+mn-ea"/>
            </a:endParaRPr>
          </a:p>
        </p:txBody>
      </p:sp>
      <p:sp>
        <p:nvSpPr>
          <p:cNvPr id="545" name="Text Box 544"/>
          <p:cNvSpPr txBox="1"/>
          <p:nvPr/>
        </p:nvSpPr>
        <p:spPr>
          <a:xfrm>
            <a:off x="9516745" y="989330"/>
            <a:ext cx="601980" cy="275590"/>
          </a:xfrm>
          <a:prstGeom prst="rect">
            <a:avLst/>
          </a:prstGeom>
          <a:noFill/>
        </p:spPr>
        <p:txBody>
          <a:bodyPr wrap="square" rtlCol="0" anchor="t">
            <a:spAutoFit/>
          </a:bodyPr>
          <a:p>
            <a:pPr lvl="0" algn="ctr">
              <a:buClrTx/>
              <a:buSzTx/>
              <a:buFontTx/>
            </a:pPr>
            <a:r>
              <a:rPr lang="en-US" sz="1200">
                <a:solidFill>
                  <a:srgbClr val="0070C0"/>
                </a:solidFill>
                <a:sym typeface="+mn-ea"/>
              </a:rPr>
              <a:t>train</a:t>
            </a:r>
            <a:endParaRPr lang="en-US" sz="1200">
              <a:solidFill>
                <a:srgbClr val="0070C0"/>
              </a:solidFill>
              <a:sym typeface="+mn-ea"/>
            </a:endParaRPr>
          </a:p>
        </p:txBody>
      </p:sp>
      <p:sp>
        <p:nvSpPr>
          <p:cNvPr id="546" name="Text Box 545"/>
          <p:cNvSpPr txBox="1"/>
          <p:nvPr/>
        </p:nvSpPr>
        <p:spPr>
          <a:xfrm>
            <a:off x="3356610" y="2510790"/>
            <a:ext cx="1828800" cy="1198880"/>
          </a:xfrm>
          <a:prstGeom prst="rect">
            <a:avLst/>
          </a:prstGeom>
          <a:noFill/>
        </p:spPr>
        <p:txBody>
          <a:bodyPr wrap="square" rtlCol="0">
            <a:spAutoFit/>
          </a:bodyPr>
          <a:p>
            <a:r>
              <a:rPr lang="en-US" sz="900"/>
              <a:t>In one epoch: </a:t>
            </a:r>
            <a:endParaRPr lang="en-US" sz="900"/>
          </a:p>
          <a:p>
            <a:endParaRPr lang="en-US" sz="900"/>
          </a:p>
          <a:p>
            <a:r>
              <a:rPr lang="en-US" sz="900"/>
              <a:t>feed all training windows once,</a:t>
            </a:r>
            <a:endParaRPr lang="en-US" sz="900"/>
          </a:p>
          <a:p>
            <a:r>
              <a:rPr lang="en-US" sz="900"/>
              <a:t>update model weights once;</a:t>
            </a:r>
            <a:endParaRPr lang="en-US" sz="900"/>
          </a:p>
          <a:p>
            <a:r>
              <a:rPr lang="en-US" sz="900"/>
              <a:t>obtain one value of train c.a.</a:t>
            </a:r>
            <a:endParaRPr lang="en-US" sz="900"/>
          </a:p>
          <a:p>
            <a:endParaRPr lang="en-US" sz="900"/>
          </a:p>
          <a:p>
            <a:r>
              <a:rPr lang="en-US" sz="900">
                <a:sym typeface="+mn-ea"/>
              </a:rPr>
              <a:t>model see test windows once,</a:t>
            </a:r>
            <a:endParaRPr lang="en-US" sz="900">
              <a:sym typeface="+mn-ea"/>
            </a:endParaRPr>
          </a:p>
          <a:p>
            <a:r>
              <a:rPr lang="en-US" sz="900">
                <a:sym typeface="+mn-ea"/>
              </a:rPr>
              <a:t>obtain one value of test c.a.</a:t>
            </a:r>
            <a:endParaRPr lang="en-US" sz="900"/>
          </a:p>
        </p:txBody>
      </p:sp>
      <p:sp>
        <p:nvSpPr>
          <p:cNvPr id="548" name="Rectangles 547"/>
          <p:cNvSpPr/>
          <p:nvPr/>
        </p:nvSpPr>
        <p:spPr>
          <a:xfrm>
            <a:off x="4200525" y="6412865"/>
            <a:ext cx="1560830" cy="260350"/>
          </a:xfrm>
          <a:prstGeom prst="rect">
            <a:avLst/>
          </a:prstGeom>
          <a:noFill/>
          <a:ln>
            <a:noFill/>
          </a:ln>
          <a:extLst>
            <a:ext uri="{909E8E84-426E-40DD-AFC4-6F175D3DCCD1}">
              <a14:hiddenFill xmlns:a14="http://schemas.microsoft.com/office/drawing/2010/main">
                <a:solidFill>
                  <a:schemeClr val="tx1">
                    <a:lumMod val="75000"/>
                    <a:lumOff val="2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000">
                <a:solidFill>
                  <a:schemeClr val="tx1"/>
                </a:solidFill>
                <a:sym typeface="+mn-ea"/>
              </a:rPr>
              <a:t>[train_ca, test_ca, avg]</a:t>
            </a:r>
            <a:r>
              <a:rPr lang="en-US" sz="1000">
                <a:solidFill>
                  <a:schemeClr val="tx1"/>
                </a:solidFill>
                <a:sym typeface="+mn-ea"/>
              </a:rPr>
              <a:t> when fold 1 is test set</a:t>
            </a:r>
            <a:endParaRPr lang="en-US" sz="1000">
              <a:solidFill>
                <a:schemeClr val="tx1"/>
              </a:solidFill>
              <a:sym typeface="+mn-ea"/>
            </a:endParaRPr>
          </a:p>
        </p:txBody>
      </p:sp>
      <p:cxnSp>
        <p:nvCxnSpPr>
          <p:cNvPr id="550" name="Straight Connector 549"/>
          <p:cNvCxnSpPr/>
          <p:nvPr/>
        </p:nvCxnSpPr>
        <p:spPr>
          <a:xfrm flipV="1">
            <a:off x="664845" y="1423035"/>
            <a:ext cx="167005" cy="44894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556" name="Text Box 555"/>
              <p:cNvSpPr txBox="1"/>
              <p:nvPr/>
            </p:nvSpPr>
            <p:spPr>
              <a:xfrm>
                <a:off x="2807272" y="6220396"/>
                <a:ext cx="1277620" cy="27559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sz="1200" b="1" i="1">
                          <a:solidFill>
                            <a:schemeClr val="tx1">
                              <a:lumMod val="50000"/>
                              <a:lumOff val="50000"/>
                            </a:schemeClr>
                          </a:solidFill>
                          <a:latin typeface="DejaVu Math TeX Gyre" panose="02000503000000000000" charset="0"/>
                          <a:cs typeface="DejaVu Math TeX Gyre" panose="02000503000000000000" charset="0"/>
                        </a:rPr>
                        <m:t>𝟓𝟎𝟎</m:t>
                      </m:r>
                      <m:r>
                        <a:rPr lang="en-US" sz="1200" b="1" i="1">
                          <a:solidFill>
                            <a:schemeClr val="tx1">
                              <a:lumMod val="50000"/>
                              <a:lumOff val="50000"/>
                            </a:schemeClr>
                          </a:solidFill>
                          <a:latin typeface="DejaVu Math TeX Gyre" panose="02000503000000000000" charset="0"/>
                          <a:cs typeface="DejaVu Math TeX Gyre" panose="02000503000000000000" charset="0"/>
                        </a:rPr>
                        <m:t> </m:t>
                      </m:r>
                      <m:r>
                        <a:rPr lang="en-US" sz="1200" b="1" i="1">
                          <a:solidFill>
                            <a:schemeClr val="tx1">
                              <a:lumMod val="50000"/>
                              <a:lumOff val="50000"/>
                            </a:schemeClr>
                          </a:solidFill>
                          <a:latin typeface="DejaVu Math TeX Gyre" panose="02000503000000000000" charset="0"/>
                          <a:cs typeface="DejaVu Math TeX Gyre" panose="02000503000000000000" charset="0"/>
                        </a:rPr>
                        <m:t>𝒆𝒑𝒐𝒄𝒉𝒔</m:t>
                      </m:r>
                    </m:oMath>
                  </m:oMathPara>
                </a14:m>
                <a:endParaRPr lang="en-US" sz="1200" b="1" i="1">
                  <a:solidFill>
                    <a:schemeClr val="tx1">
                      <a:lumMod val="50000"/>
                      <a:lumOff val="50000"/>
                    </a:schemeClr>
                  </a:solidFill>
                  <a:latin typeface="DejaVu Math TeX Gyre" panose="02000503000000000000" charset="0"/>
                  <a:cs typeface="DejaVu Math TeX Gyre" panose="02000503000000000000" charset="0"/>
                </a:endParaRPr>
              </a:p>
            </p:txBody>
          </p:sp>
        </mc:Choice>
        <mc:Fallback>
          <p:sp>
            <p:nvSpPr>
              <p:cNvPr id="556" name="Text Box 555"/>
              <p:cNvSpPr txBox="1">
                <a:spLocks noRot="1" noChangeAspect="1" noMove="1" noResize="1" noEditPoints="1" noAdjustHandles="1" noChangeArrowheads="1" noChangeShapeType="1" noTextEdit="1"/>
              </p:cNvSpPr>
              <p:nvPr/>
            </p:nvSpPr>
            <p:spPr>
              <a:xfrm>
                <a:off x="2807272" y="6220396"/>
                <a:ext cx="1277620" cy="275590"/>
              </a:xfrm>
              <a:prstGeom prst="rect">
                <a:avLst/>
              </a:prstGeom>
              <a:blipFill rotWithShape="1">
                <a:blip r:embed="rId2"/>
                <a:stretch>
                  <a:fillRect l="-45" t="-207" r="45" b="207"/>
                </a:stretch>
              </a:blipFill>
            </p:spPr>
            <p:txBody>
              <a:bodyPr/>
              <a:lstStyle/>
              <a:p>
                <a:r>
                  <a:rPr lang="en-US" altLang="en-US">
                    <a:noFill/>
                  </a:rPr>
                  <a:t> </a:t>
                </a:r>
              </a:p>
            </p:txBody>
          </p:sp>
        </mc:Fallback>
      </mc:AlternateContent>
      <p:sp>
        <p:nvSpPr>
          <p:cNvPr id="557" name="Multiply 556"/>
          <p:cNvSpPr/>
          <p:nvPr/>
        </p:nvSpPr>
        <p:spPr>
          <a:xfrm>
            <a:off x="2610485" y="6243320"/>
            <a:ext cx="257810" cy="229870"/>
          </a:xfrm>
          <a:prstGeom prst="mathMultiply">
            <a:avLst>
              <a:gd name="adj1" fmla="val 6353"/>
            </a:avLst>
          </a:prstGeom>
          <a:solidFill>
            <a:schemeClr val="tx1">
              <a:lumMod val="50000"/>
              <a:lumOff val="50000"/>
            </a:schemeClr>
          </a:solidFill>
          <a:ln>
            <a:solidFill>
              <a:schemeClr val="tx1">
                <a:lumMod val="50000"/>
                <a:lumOff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 </a:t>
            </a:r>
            <a:endParaRPr lang="en-US"/>
          </a:p>
        </p:txBody>
      </p:sp>
      <p:sp>
        <p:nvSpPr>
          <p:cNvPr id="558" name="Text Box 557"/>
          <p:cNvSpPr txBox="1"/>
          <p:nvPr/>
        </p:nvSpPr>
        <p:spPr>
          <a:xfrm>
            <a:off x="2542540" y="6408420"/>
            <a:ext cx="1612900" cy="368300"/>
          </a:xfrm>
          <a:prstGeom prst="rect">
            <a:avLst/>
          </a:prstGeom>
          <a:noFill/>
        </p:spPr>
        <p:txBody>
          <a:bodyPr wrap="square" rtlCol="0">
            <a:spAutoFit/>
          </a:bodyPr>
          <a:p>
            <a:r>
              <a:rPr lang="en-US" sz="900"/>
              <a:t>pick up the optimal epoch with highest test c.a.</a:t>
            </a:r>
            <a:endParaRPr lang="en-US" sz="900"/>
          </a:p>
        </p:txBody>
      </p:sp>
      <p:cxnSp>
        <p:nvCxnSpPr>
          <p:cNvPr id="559" name="Straight Arrow Connector 558"/>
          <p:cNvCxnSpPr/>
          <p:nvPr/>
        </p:nvCxnSpPr>
        <p:spPr>
          <a:xfrm>
            <a:off x="4098290" y="6543040"/>
            <a:ext cx="144145" cy="0"/>
          </a:xfrm>
          <a:prstGeom prst="straightConnector1">
            <a:avLst/>
          </a:prstGeom>
          <a:ln>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sp>
        <p:nvSpPr>
          <p:cNvPr id="560" name="Text Box 559"/>
          <p:cNvSpPr txBox="1"/>
          <p:nvPr/>
        </p:nvSpPr>
        <p:spPr>
          <a:xfrm rot="16200000">
            <a:off x="1215390" y="3615055"/>
            <a:ext cx="3906520" cy="229870"/>
          </a:xfrm>
          <a:prstGeom prst="rect">
            <a:avLst/>
          </a:prstGeom>
          <a:solidFill>
            <a:schemeClr val="bg2">
              <a:lumMod val="90000"/>
            </a:schemeClr>
          </a:solidFill>
        </p:spPr>
        <p:txBody>
          <a:bodyPr wrap="square" rtlCol="0">
            <a:spAutoFit/>
          </a:bodyPr>
          <a:p>
            <a:r>
              <a:rPr lang="en-US" sz="900"/>
              <a:t>all 1-sec windows (graphs), from all trials &amp; both class of one subject</a:t>
            </a:r>
            <a:endParaRPr lang="en-US" sz="900"/>
          </a:p>
        </p:txBody>
      </p:sp>
      <p:sp>
        <p:nvSpPr>
          <p:cNvPr id="380" name="Down Arrow 379"/>
          <p:cNvSpPr/>
          <p:nvPr/>
        </p:nvSpPr>
        <p:spPr>
          <a:xfrm>
            <a:off x="3225800" y="1656080"/>
            <a:ext cx="257810" cy="4546600"/>
          </a:xfrm>
          <a:prstGeom prst="downArrow">
            <a:avLst>
              <a:gd name="adj1" fmla="val 19211"/>
              <a:gd name="adj2" fmla="val 174630"/>
            </a:avLst>
          </a:prstGeom>
          <a:solidFill>
            <a:schemeClr val="tx1">
              <a:lumMod val="65000"/>
              <a:lumOff val="35000"/>
            </a:schemeClr>
          </a:solidFill>
          <a:ln>
            <a:solidFill>
              <a:schemeClr val="tx1">
                <a:lumMod val="65000"/>
                <a:lumOff val="3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566" name="Straight Connector 565"/>
          <p:cNvCxnSpPr/>
          <p:nvPr/>
        </p:nvCxnSpPr>
        <p:spPr>
          <a:xfrm flipH="1" flipV="1">
            <a:off x="664845" y="1871980"/>
            <a:ext cx="166370" cy="43624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567" name="Straight Connector 566"/>
          <p:cNvCxnSpPr/>
          <p:nvPr/>
        </p:nvCxnSpPr>
        <p:spPr>
          <a:xfrm flipV="1">
            <a:off x="664845" y="3241675"/>
            <a:ext cx="167005" cy="44894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568" name="Straight Connector 567"/>
          <p:cNvCxnSpPr/>
          <p:nvPr/>
        </p:nvCxnSpPr>
        <p:spPr>
          <a:xfrm flipH="1" flipV="1">
            <a:off x="664845" y="3690620"/>
            <a:ext cx="166370" cy="43624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569" name="Straight Connector 568"/>
          <p:cNvCxnSpPr/>
          <p:nvPr/>
        </p:nvCxnSpPr>
        <p:spPr>
          <a:xfrm flipV="1">
            <a:off x="664845" y="5078095"/>
            <a:ext cx="167005" cy="44894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570" name="Straight Connector 569"/>
          <p:cNvCxnSpPr/>
          <p:nvPr/>
        </p:nvCxnSpPr>
        <p:spPr>
          <a:xfrm flipH="1" flipV="1">
            <a:off x="664845" y="5527040"/>
            <a:ext cx="166370" cy="43624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571" name="Right Arrow 570"/>
          <p:cNvSpPr/>
          <p:nvPr/>
        </p:nvSpPr>
        <p:spPr>
          <a:xfrm>
            <a:off x="10554970" y="3756660"/>
            <a:ext cx="466090" cy="248285"/>
          </a:xfrm>
          <a:prstGeom prst="rightArrow">
            <a:avLst>
              <a:gd name="adj1" fmla="val 40153"/>
              <a:gd name="adj2" fmla="val 69565"/>
            </a:avLst>
          </a:prstGeom>
          <a:solidFill>
            <a:schemeClr val="tx1">
              <a:lumMod val="75000"/>
              <a:lumOff val="25000"/>
            </a:schemeClr>
          </a:solidFill>
          <a:ln>
            <a:solidFill>
              <a:schemeClr val="tx1">
                <a:lumMod val="75000"/>
                <a:lumOff val="2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72" name="Rectangles 571"/>
          <p:cNvSpPr/>
          <p:nvPr/>
        </p:nvSpPr>
        <p:spPr>
          <a:xfrm>
            <a:off x="11047730" y="3344545"/>
            <a:ext cx="1071880" cy="991235"/>
          </a:xfrm>
          <a:prstGeom prst="rect">
            <a:avLst/>
          </a:prstGeom>
          <a:solidFill>
            <a:schemeClr val="tx1">
              <a:lumMod val="75000"/>
              <a:lumOff val="25000"/>
            </a:schemeClr>
          </a:solidFill>
          <a:ln>
            <a:solidFill>
              <a:schemeClr val="tx1">
                <a:lumMod val="65000"/>
                <a:lumOff val="3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sz="1200">
              <a:sym typeface="+mn-ea"/>
            </a:endParaRPr>
          </a:p>
        </p:txBody>
      </p:sp>
      <p:sp>
        <p:nvSpPr>
          <p:cNvPr id="573" name="Text Box 572"/>
          <p:cNvSpPr txBox="1"/>
          <p:nvPr/>
        </p:nvSpPr>
        <p:spPr>
          <a:xfrm>
            <a:off x="11047730" y="3417570"/>
            <a:ext cx="1071880" cy="814705"/>
          </a:xfrm>
          <a:prstGeom prst="rect">
            <a:avLst/>
          </a:prstGeom>
          <a:noFill/>
        </p:spPr>
        <p:txBody>
          <a:bodyPr wrap="square" rtlCol="0" anchor="t">
            <a:noAutofit/>
          </a:bodyPr>
          <a:p>
            <a:pPr lvl="0" algn="ctr">
              <a:buClrTx/>
              <a:buSzTx/>
              <a:buFontTx/>
            </a:pPr>
            <a:r>
              <a:rPr lang="en-US" sz="1200" b="1">
                <a:solidFill>
                  <a:schemeClr val="bg1"/>
                </a:solidFill>
                <a:latin typeface="PingFang SC Semibold" panose="020B0400000000000000" charset="-122"/>
                <a:ea typeface="PingFang SC Semibold" panose="020B0400000000000000" charset="-122"/>
                <a:sym typeface="+mn-ea"/>
              </a:rPr>
              <a:t>10 test c.a. for each fold being as test set</a:t>
            </a:r>
            <a:endParaRPr lang="en-US" sz="1200" b="1">
              <a:solidFill>
                <a:schemeClr val="bg1"/>
              </a:solidFill>
              <a:latin typeface="PingFang SC Semibold" panose="020B0400000000000000" charset="-122"/>
              <a:ea typeface="PingFang SC Semibold" panose="020B0400000000000000" charset="-122"/>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5487670" cy="705485"/>
          </a:xfrm>
        </p:spPr>
        <p:txBody>
          <a:bodyPr/>
          <a:p>
            <a:r>
              <a:rPr lang="en-US">
                <a:sym typeface="+mn-ea"/>
              </a:rPr>
              <a:t>TGN Model Overview</a:t>
            </a:r>
            <a:endParaRPr lang="en-US"/>
          </a:p>
        </p:txBody>
      </p:sp>
      <p:sp>
        <p:nvSpPr>
          <p:cNvPr id="136" name="Rectangles 135"/>
          <p:cNvSpPr/>
          <p:nvPr/>
        </p:nvSpPr>
        <p:spPr>
          <a:xfrm>
            <a:off x="9188450" y="5763260"/>
            <a:ext cx="474980" cy="4572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chemeClr val="bg1"/>
                </a:solidFill>
                <a:sym typeface="+mn-ea"/>
              </a:rPr>
              <a:t>fold 10</a:t>
            </a:r>
            <a:endParaRPr lang="en-US" sz="1200">
              <a:solidFill>
                <a:schemeClr val="bg1"/>
              </a:solidFill>
              <a:sym typeface="+mn-ea"/>
            </a:endParaRPr>
          </a:p>
        </p:txBody>
      </p:sp>
      <p:sp>
        <p:nvSpPr>
          <p:cNvPr id="138" name="Rectangles 137"/>
          <p:cNvSpPr/>
          <p:nvPr/>
        </p:nvSpPr>
        <p:spPr>
          <a:xfrm>
            <a:off x="9188450" y="43916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7</a:t>
            </a:r>
            <a:endParaRPr lang="en-US" sz="1200">
              <a:solidFill>
                <a:srgbClr val="0070C0"/>
              </a:solidFill>
              <a:sym typeface="+mn-ea"/>
            </a:endParaRPr>
          </a:p>
        </p:txBody>
      </p:sp>
      <p:grpSp>
        <p:nvGrpSpPr>
          <p:cNvPr id="140" name="Group 139"/>
          <p:cNvGrpSpPr/>
          <p:nvPr/>
        </p:nvGrpSpPr>
        <p:grpSpPr>
          <a:xfrm>
            <a:off x="9188450" y="2567940"/>
            <a:ext cx="474980" cy="1828800"/>
            <a:chOff x="2138" y="3999"/>
            <a:chExt cx="748" cy="2880"/>
          </a:xfrm>
        </p:grpSpPr>
        <p:sp>
          <p:nvSpPr>
            <p:cNvPr id="141" name="Rectangles 140"/>
            <p:cNvSpPr/>
            <p:nvPr/>
          </p:nvSpPr>
          <p:spPr>
            <a:xfrm>
              <a:off x="2138" y="399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3</a:t>
              </a:r>
              <a:endParaRPr lang="en-US" sz="1200">
                <a:solidFill>
                  <a:srgbClr val="0070C0"/>
                </a:solidFill>
                <a:sym typeface="+mn-ea"/>
              </a:endParaRPr>
            </a:p>
          </p:txBody>
        </p:sp>
        <p:sp>
          <p:nvSpPr>
            <p:cNvPr id="142" name="Rectangles 141"/>
            <p:cNvSpPr/>
            <p:nvPr/>
          </p:nvSpPr>
          <p:spPr>
            <a:xfrm>
              <a:off x="2138" y="471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4</a:t>
              </a:r>
              <a:endParaRPr lang="en-US" sz="1200">
                <a:solidFill>
                  <a:srgbClr val="0070C0"/>
                </a:solidFill>
                <a:sym typeface="+mn-ea"/>
              </a:endParaRPr>
            </a:p>
          </p:txBody>
        </p:sp>
        <p:sp>
          <p:nvSpPr>
            <p:cNvPr id="143" name="Rectangles 142"/>
            <p:cNvSpPr/>
            <p:nvPr/>
          </p:nvSpPr>
          <p:spPr>
            <a:xfrm>
              <a:off x="2138" y="543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5</a:t>
              </a:r>
              <a:endParaRPr lang="en-US" sz="1200">
                <a:solidFill>
                  <a:srgbClr val="0070C0"/>
                </a:solidFill>
                <a:sym typeface="+mn-ea"/>
              </a:endParaRPr>
            </a:p>
          </p:txBody>
        </p:sp>
        <p:sp>
          <p:nvSpPr>
            <p:cNvPr id="144" name="Rectangles 143"/>
            <p:cNvSpPr/>
            <p:nvPr/>
          </p:nvSpPr>
          <p:spPr>
            <a:xfrm>
              <a:off x="2138" y="615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6</a:t>
              </a:r>
              <a:endParaRPr lang="en-US" sz="1200">
                <a:solidFill>
                  <a:srgbClr val="0070C0"/>
                </a:solidFill>
                <a:sym typeface="+mn-ea"/>
              </a:endParaRPr>
            </a:p>
          </p:txBody>
        </p:sp>
      </p:grpSp>
      <p:sp>
        <p:nvSpPr>
          <p:cNvPr id="145" name="Rectangles 144"/>
          <p:cNvSpPr/>
          <p:nvPr/>
        </p:nvSpPr>
        <p:spPr>
          <a:xfrm>
            <a:off x="9188450" y="53060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9</a:t>
            </a:r>
            <a:endParaRPr lang="en-US" sz="1200">
              <a:solidFill>
                <a:srgbClr val="0070C0"/>
              </a:solidFill>
              <a:sym typeface="+mn-ea"/>
            </a:endParaRPr>
          </a:p>
        </p:txBody>
      </p:sp>
      <p:sp>
        <p:nvSpPr>
          <p:cNvPr id="146" name="Rectangles 145"/>
          <p:cNvSpPr/>
          <p:nvPr/>
        </p:nvSpPr>
        <p:spPr>
          <a:xfrm>
            <a:off x="9188450" y="4848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8</a:t>
            </a:r>
            <a:endParaRPr lang="en-US" sz="1200">
              <a:solidFill>
                <a:srgbClr val="0070C0"/>
              </a:solidFill>
              <a:sym typeface="+mn-ea"/>
            </a:endParaRPr>
          </a:p>
        </p:txBody>
      </p:sp>
      <p:sp>
        <p:nvSpPr>
          <p:cNvPr id="155" name="Rectangles 154"/>
          <p:cNvSpPr/>
          <p:nvPr/>
        </p:nvSpPr>
        <p:spPr>
          <a:xfrm>
            <a:off x="9188450" y="1673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1</a:t>
            </a:r>
            <a:endParaRPr lang="en-US" sz="1200">
              <a:solidFill>
                <a:srgbClr val="0070C0"/>
              </a:solidFill>
            </a:endParaRPr>
          </a:p>
        </p:txBody>
      </p:sp>
      <p:sp>
        <p:nvSpPr>
          <p:cNvPr id="156" name="Rectangles 155"/>
          <p:cNvSpPr/>
          <p:nvPr/>
        </p:nvSpPr>
        <p:spPr>
          <a:xfrm>
            <a:off x="9188450" y="211582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2</a:t>
            </a:r>
            <a:endParaRPr lang="en-US" sz="1200">
              <a:solidFill>
                <a:srgbClr val="0070C0"/>
              </a:solidFill>
            </a:endParaRPr>
          </a:p>
        </p:txBody>
      </p:sp>
      <p:sp>
        <p:nvSpPr>
          <p:cNvPr id="184" name="Rectangles 183"/>
          <p:cNvSpPr/>
          <p:nvPr/>
        </p:nvSpPr>
        <p:spPr>
          <a:xfrm>
            <a:off x="8603615" y="57632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10</a:t>
            </a:r>
            <a:endParaRPr lang="en-US" sz="1200">
              <a:solidFill>
                <a:srgbClr val="0070C0"/>
              </a:solidFill>
              <a:sym typeface="+mn-ea"/>
            </a:endParaRPr>
          </a:p>
        </p:txBody>
      </p:sp>
      <p:sp>
        <p:nvSpPr>
          <p:cNvPr id="185" name="Rectangles 184"/>
          <p:cNvSpPr/>
          <p:nvPr/>
        </p:nvSpPr>
        <p:spPr>
          <a:xfrm>
            <a:off x="8603615" y="43916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7</a:t>
            </a:r>
            <a:endParaRPr lang="en-US" sz="1200">
              <a:solidFill>
                <a:srgbClr val="0070C0"/>
              </a:solidFill>
              <a:sym typeface="+mn-ea"/>
            </a:endParaRPr>
          </a:p>
        </p:txBody>
      </p:sp>
      <p:grpSp>
        <p:nvGrpSpPr>
          <p:cNvPr id="186" name="Group 185"/>
          <p:cNvGrpSpPr/>
          <p:nvPr/>
        </p:nvGrpSpPr>
        <p:grpSpPr>
          <a:xfrm>
            <a:off x="8603615" y="2567940"/>
            <a:ext cx="474980" cy="1828800"/>
            <a:chOff x="2138" y="3999"/>
            <a:chExt cx="748" cy="2880"/>
          </a:xfrm>
        </p:grpSpPr>
        <p:sp>
          <p:nvSpPr>
            <p:cNvPr id="187" name="Rectangles 186"/>
            <p:cNvSpPr/>
            <p:nvPr/>
          </p:nvSpPr>
          <p:spPr>
            <a:xfrm>
              <a:off x="2138" y="399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3</a:t>
              </a:r>
              <a:endParaRPr lang="en-US" sz="1200">
                <a:solidFill>
                  <a:srgbClr val="0070C0"/>
                </a:solidFill>
                <a:sym typeface="+mn-ea"/>
              </a:endParaRPr>
            </a:p>
          </p:txBody>
        </p:sp>
        <p:sp>
          <p:nvSpPr>
            <p:cNvPr id="188" name="Rectangles 187"/>
            <p:cNvSpPr/>
            <p:nvPr/>
          </p:nvSpPr>
          <p:spPr>
            <a:xfrm>
              <a:off x="2138" y="471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4</a:t>
              </a:r>
              <a:endParaRPr lang="en-US" sz="1200">
                <a:solidFill>
                  <a:srgbClr val="0070C0"/>
                </a:solidFill>
                <a:sym typeface="+mn-ea"/>
              </a:endParaRPr>
            </a:p>
          </p:txBody>
        </p:sp>
        <p:sp>
          <p:nvSpPr>
            <p:cNvPr id="189" name="Rectangles 188"/>
            <p:cNvSpPr/>
            <p:nvPr/>
          </p:nvSpPr>
          <p:spPr>
            <a:xfrm>
              <a:off x="2138" y="543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5</a:t>
              </a:r>
              <a:endParaRPr lang="en-US" sz="1200">
                <a:solidFill>
                  <a:srgbClr val="0070C0"/>
                </a:solidFill>
                <a:sym typeface="+mn-ea"/>
              </a:endParaRPr>
            </a:p>
          </p:txBody>
        </p:sp>
        <p:sp>
          <p:nvSpPr>
            <p:cNvPr id="190" name="Rectangles 189"/>
            <p:cNvSpPr/>
            <p:nvPr/>
          </p:nvSpPr>
          <p:spPr>
            <a:xfrm>
              <a:off x="2138" y="615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6</a:t>
              </a:r>
              <a:endParaRPr lang="en-US" sz="1200">
                <a:solidFill>
                  <a:srgbClr val="0070C0"/>
                </a:solidFill>
                <a:sym typeface="+mn-ea"/>
              </a:endParaRPr>
            </a:p>
          </p:txBody>
        </p:sp>
      </p:grpSp>
      <p:sp>
        <p:nvSpPr>
          <p:cNvPr id="191" name="Rectangles 190"/>
          <p:cNvSpPr/>
          <p:nvPr/>
        </p:nvSpPr>
        <p:spPr>
          <a:xfrm>
            <a:off x="8603615" y="5306060"/>
            <a:ext cx="474980" cy="457200"/>
          </a:xfrm>
          <a:prstGeom prst="rect">
            <a:avLst/>
          </a:prstGeom>
          <a:solidFill>
            <a:schemeClr val="accent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chemeClr val="bg1"/>
                </a:solidFill>
                <a:sym typeface="+mn-ea"/>
              </a:rPr>
              <a:t>fold 9</a:t>
            </a:r>
            <a:endParaRPr lang="en-US" sz="1200">
              <a:solidFill>
                <a:schemeClr val="bg1"/>
              </a:solidFill>
              <a:sym typeface="+mn-ea"/>
            </a:endParaRPr>
          </a:p>
        </p:txBody>
      </p:sp>
      <p:sp>
        <p:nvSpPr>
          <p:cNvPr id="192" name="Rectangles 191"/>
          <p:cNvSpPr/>
          <p:nvPr/>
        </p:nvSpPr>
        <p:spPr>
          <a:xfrm>
            <a:off x="8603615" y="4848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8</a:t>
            </a:r>
            <a:endParaRPr lang="en-US" sz="1200">
              <a:solidFill>
                <a:srgbClr val="0070C0"/>
              </a:solidFill>
              <a:sym typeface="+mn-ea"/>
            </a:endParaRPr>
          </a:p>
        </p:txBody>
      </p:sp>
      <p:sp>
        <p:nvSpPr>
          <p:cNvPr id="193" name="Rectangles 192"/>
          <p:cNvSpPr/>
          <p:nvPr/>
        </p:nvSpPr>
        <p:spPr>
          <a:xfrm>
            <a:off x="8603615" y="1673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1</a:t>
            </a:r>
            <a:endParaRPr lang="en-US" sz="1200">
              <a:solidFill>
                <a:srgbClr val="0070C0"/>
              </a:solidFill>
            </a:endParaRPr>
          </a:p>
        </p:txBody>
      </p:sp>
      <p:sp>
        <p:nvSpPr>
          <p:cNvPr id="194" name="Rectangles 193"/>
          <p:cNvSpPr/>
          <p:nvPr/>
        </p:nvSpPr>
        <p:spPr>
          <a:xfrm>
            <a:off x="8603615" y="211582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2</a:t>
            </a:r>
            <a:endParaRPr lang="en-US" sz="1200">
              <a:solidFill>
                <a:srgbClr val="0070C0"/>
              </a:solidFill>
            </a:endParaRPr>
          </a:p>
        </p:txBody>
      </p:sp>
      <p:sp>
        <p:nvSpPr>
          <p:cNvPr id="195" name="Rectangles 194"/>
          <p:cNvSpPr/>
          <p:nvPr/>
        </p:nvSpPr>
        <p:spPr>
          <a:xfrm>
            <a:off x="8020050" y="57632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10</a:t>
            </a:r>
            <a:endParaRPr lang="en-US" sz="1200">
              <a:solidFill>
                <a:srgbClr val="0070C0"/>
              </a:solidFill>
              <a:sym typeface="+mn-ea"/>
            </a:endParaRPr>
          </a:p>
        </p:txBody>
      </p:sp>
      <p:sp>
        <p:nvSpPr>
          <p:cNvPr id="196" name="Rectangles 195"/>
          <p:cNvSpPr/>
          <p:nvPr/>
        </p:nvSpPr>
        <p:spPr>
          <a:xfrm>
            <a:off x="8020050" y="43916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7</a:t>
            </a:r>
            <a:endParaRPr lang="en-US" sz="1200">
              <a:solidFill>
                <a:srgbClr val="0070C0"/>
              </a:solidFill>
              <a:sym typeface="+mn-ea"/>
            </a:endParaRPr>
          </a:p>
        </p:txBody>
      </p:sp>
      <p:grpSp>
        <p:nvGrpSpPr>
          <p:cNvPr id="197" name="Group 196"/>
          <p:cNvGrpSpPr/>
          <p:nvPr/>
        </p:nvGrpSpPr>
        <p:grpSpPr>
          <a:xfrm>
            <a:off x="8020050" y="2567940"/>
            <a:ext cx="474980" cy="1828800"/>
            <a:chOff x="2138" y="3999"/>
            <a:chExt cx="748" cy="2880"/>
          </a:xfrm>
        </p:grpSpPr>
        <p:sp>
          <p:nvSpPr>
            <p:cNvPr id="198" name="Rectangles 197"/>
            <p:cNvSpPr/>
            <p:nvPr/>
          </p:nvSpPr>
          <p:spPr>
            <a:xfrm>
              <a:off x="2138" y="399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3</a:t>
              </a:r>
              <a:endParaRPr lang="en-US" sz="1200">
                <a:solidFill>
                  <a:srgbClr val="0070C0"/>
                </a:solidFill>
                <a:sym typeface="+mn-ea"/>
              </a:endParaRPr>
            </a:p>
          </p:txBody>
        </p:sp>
        <p:sp>
          <p:nvSpPr>
            <p:cNvPr id="199" name="Rectangles 198"/>
            <p:cNvSpPr/>
            <p:nvPr/>
          </p:nvSpPr>
          <p:spPr>
            <a:xfrm>
              <a:off x="2138" y="471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4</a:t>
              </a:r>
              <a:endParaRPr lang="en-US" sz="1200">
                <a:solidFill>
                  <a:srgbClr val="0070C0"/>
                </a:solidFill>
                <a:sym typeface="+mn-ea"/>
              </a:endParaRPr>
            </a:p>
          </p:txBody>
        </p:sp>
        <p:sp>
          <p:nvSpPr>
            <p:cNvPr id="200" name="Rectangles 199"/>
            <p:cNvSpPr/>
            <p:nvPr/>
          </p:nvSpPr>
          <p:spPr>
            <a:xfrm>
              <a:off x="2138" y="543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5</a:t>
              </a:r>
              <a:endParaRPr lang="en-US" sz="1200">
                <a:solidFill>
                  <a:srgbClr val="0070C0"/>
                </a:solidFill>
                <a:sym typeface="+mn-ea"/>
              </a:endParaRPr>
            </a:p>
          </p:txBody>
        </p:sp>
        <p:sp>
          <p:nvSpPr>
            <p:cNvPr id="201" name="Rectangles 200"/>
            <p:cNvSpPr/>
            <p:nvPr/>
          </p:nvSpPr>
          <p:spPr>
            <a:xfrm>
              <a:off x="2138" y="615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6</a:t>
              </a:r>
              <a:endParaRPr lang="en-US" sz="1200">
                <a:solidFill>
                  <a:srgbClr val="0070C0"/>
                </a:solidFill>
                <a:sym typeface="+mn-ea"/>
              </a:endParaRPr>
            </a:p>
          </p:txBody>
        </p:sp>
      </p:grpSp>
      <p:sp>
        <p:nvSpPr>
          <p:cNvPr id="202" name="Rectangles 201"/>
          <p:cNvSpPr/>
          <p:nvPr/>
        </p:nvSpPr>
        <p:spPr>
          <a:xfrm>
            <a:off x="8020050" y="53060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9</a:t>
            </a:r>
            <a:endParaRPr lang="en-US" sz="1200">
              <a:solidFill>
                <a:srgbClr val="0070C0"/>
              </a:solidFill>
              <a:sym typeface="+mn-ea"/>
            </a:endParaRPr>
          </a:p>
        </p:txBody>
      </p:sp>
      <p:sp>
        <p:nvSpPr>
          <p:cNvPr id="203" name="Rectangles 202"/>
          <p:cNvSpPr/>
          <p:nvPr/>
        </p:nvSpPr>
        <p:spPr>
          <a:xfrm>
            <a:off x="8020050" y="4848860"/>
            <a:ext cx="474980" cy="457200"/>
          </a:xfrm>
          <a:prstGeom prst="rect">
            <a:avLst/>
          </a:prstGeom>
          <a:solidFill>
            <a:schemeClr val="accent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chemeClr val="bg1"/>
                </a:solidFill>
                <a:sym typeface="+mn-ea"/>
              </a:rPr>
              <a:t>fold 8</a:t>
            </a:r>
            <a:endParaRPr lang="en-US" sz="1200">
              <a:solidFill>
                <a:schemeClr val="bg1"/>
              </a:solidFill>
              <a:sym typeface="+mn-ea"/>
            </a:endParaRPr>
          </a:p>
        </p:txBody>
      </p:sp>
      <p:sp>
        <p:nvSpPr>
          <p:cNvPr id="204" name="Rectangles 203"/>
          <p:cNvSpPr/>
          <p:nvPr/>
        </p:nvSpPr>
        <p:spPr>
          <a:xfrm>
            <a:off x="8020050" y="1673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1</a:t>
            </a:r>
            <a:endParaRPr lang="en-US" sz="1200">
              <a:solidFill>
                <a:srgbClr val="0070C0"/>
              </a:solidFill>
            </a:endParaRPr>
          </a:p>
        </p:txBody>
      </p:sp>
      <p:sp>
        <p:nvSpPr>
          <p:cNvPr id="205" name="Rectangles 204"/>
          <p:cNvSpPr/>
          <p:nvPr/>
        </p:nvSpPr>
        <p:spPr>
          <a:xfrm>
            <a:off x="8020050" y="211582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2</a:t>
            </a:r>
            <a:endParaRPr lang="en-US" sz="1200">
              <a:solidFill>
                <a:srgbClr val="0070C0"/>
              </a:solidFill>
            </a:endParaRPr>
          </a:p>
        </p:txBody>
      </p:sp>
      <p:sp>
        <p:nvSpPr>
          <p:cNvPr id="206" name="Rectangles 205"/>
          <p:cNvSpPr/>
          <p:nvPr/>
        </p:nvSpPr>
        <p:spPr>
          <a:xfrm>
            <a:off x="7419975" y="57632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10</a:t>
            </a:r>
            <a:endParaRPr lang="en-US" sz="1200">
              <a:solidFill>
                <a:srgbClr val="0070C0"/>
              </a:solidFill>
              <a:sym typeface="+mn-ea"/>
            </a:endParaRPr>
          </a:p>
        </p:txBody>
      </p:sp>
      <p:sp>
        <p:nvSpPr>
          <p:cNvPr id="207" name="Rectangles 206"/>
          <p:cNvSpPr/>
          <p:nvPr/>
        </p:nvSpPr>
        <p:spPr>
          <a:xfrm>
            <a:off x="7419975" y="4391660"/>
            <a:ext cx="474980" cy="457200"/>
          </a:xfrm>
          <a:prstGeom prst="rect">
            <a:avLst/>
          </a:prstGeom>
          <a:solidFill>
            <a:schemeClr val="accent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chemeClr val="bg1"/>
                </a:solidFill>
                <a:sym typeface="+mn-ea"/>
              </a:rPr>
              <a:t>fold 7</a:t>
            </a:r>
            <a:endParaRPr lang="en-US" sz="1200">
              <a:solidFill>
                <a:schemeClr val="bg1"/>
              </a:solidFill>
              <a:sym typeface="+mn-ea"/>
            </a:endParaRPr>
          </a:p>
        </p:txBody>
      </p:sp>
      <p:grpSp>
        <p:nvGrpSpPr>
          <p:cNvPr id="208" name="Group 207"/>
          <p:cNvGrpSpPr/>
          <p:nvPr/>
        </p:nvGrpSpPr>
        <p:grpSpPr>
          <a:xfrm>
            <a:off x="7419975" y="2567940"/>
            <a:ext cx="474980" cy="1828800"/>
            <a:chOff x="2138" y="3999"/>
            <a:chExt cx="748" cy="2880"/>
          </a:xfrm>
        </p:grpSpPr>
        <p:sp>
          <p:nvSpPr>
            <p:cNvPr id="209" name="Rectangles 208"/>
            <p:cNvSpPr/>
            <p:nvPr/>
          </p:nvSpPr>
          <p:spPr>
            <a:xfrm>
              <a:off x="2138" y="399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3</a:t>
              </a:r>
              <a:endParaRPr lang="en-US" sz="1200">
                <a:solidFill>
                  <a:srgbClr val="0070C0"/>
                </a:solidFill>
                <a:sym typeface="+mn-ea"/>
              </a:endParaRPr>
            </a:p>
          </p:txBody>
        </p:sp>
        <p:sp>
          <p:nvSpPr>
            <p:cNvPr id="210" name="Rectangles 209"/>
            <p:cNvSpPr/>
            <p:nvPr/>
          </p:nvSpPr>
          <p:spPr>
            <a:xfrm>
              <a:off x="2138" y="471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4</a:t>
              </a:r>
              <a:endParaRPr lang="en-US" sz="1200">
                <a:solidFill>
                  <a:srgbClr val="0070C0"/>
                </a:solidFill>
                <a:sym typeface="+mn-ea"/>
              </a:endParaRPr>
            </a:p>
          </p:txBody>
        </p:sp>
        <p:sp>
          <p:nvSpPr>
            <p:cNvPr id="211" name="Rectangles 210"/>
            <p:cNvSpPr/>
            <p:nvPr/>
          </p:nvSpPr>
          <p:spPr>
            <a:xfrm>
              <a:off x="2138" y="543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5</a:t>
              </a:r>
              <a:endParaRPr lang="en-US" sz="1200">
                <a:solidFill>
                  <a:srgbClr val="0070C0"/>
                </a:solidFill>
                <a:sym typeface="+mn-ea"/>
              </a:endParaRPr>
            </a:p>
          </p:txBody>
        </p:sp>
        <p:sp>
          <p:nvSpPr>
            <p:cNvPr id="212" name="Rectangles 211"/>
            <p:cNvSpPr/>
            <p:nvPr/>
          </p:nvSpPr>
          <p:spPr>
            <a:xfrm>
              <a:off x="2138" y="615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6</a:t>
              </a:r>
              <a:endParaRPr lang="en-US" sz="1200">
                <a:solidFill>
                  <a:srgbClr val="0070C0"/>
                </a:solidFill>
                <a:sym typeface="+mn-ea"/>
              </a:endParaRPr>
            </a:p>
          </p:txBody>
        </p:sp>
      </p:grpSp>
      <p:sp>
        <p:nvSpPr>
          <p:cNvPr id="213" name="Rectangles 212"/>
          <p:cNvSpPr/>
          <p:nvPr/>
        </p:nvSpPr>
        <p:spPr>
          <a:xfrm>
            <a:off x="7419975" y="53060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9</a:t>
            </a:r>
            <a:endParaRPr lang="en-US" sz="1200">
              <a:solidFill>
                <a:srgbClr val="0070C0"/>
              </a:solidFill>
              <a:sym typeface="+mn-ea"/>
            </a:endParaRPr>
          </a:p>
        </p:txBody>
      </p:sp>
      <p:sp>
        <p:nvSpPr>
          <p:cNvPr id="214" name="Rectangles 213"/>
          <p:cNvSpPr/>
          <p:nvPr/>
        </p:nvSpPr>
        <p:spPr>
          <a:xfrm>
            <a:off x="7419975" y="4848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8</a:t>
            </a:r>
            <a:endParaRPr lang="en-US" sz="1200">
              <a:solidFill>
                <a:srgbClr val="0070C0"/>
              </a:solidFill>
              <a:sym typeface="+mn-ea"/>
            </a:endParaRPr>
          </a:p>
        </p:txBody>
      </p:sp>
      <p:sp>
        <p:nvSpPr>
          <p:cNvPr id="215" name="Rectangles 214"/>
          <p:cNvSpPr/>
          <p:nvPr/>
        </p:nvSpPr>
        <p:spPr>
          <a:xfrm>
            <a:off x="7419975" y="1673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1</a:t>
            </a:r>
            <a:endParaRPr lang="en-US" sz="1200">
              <a:solidFill>
                <a:srgbClr val="0070C0"/>
              </a:solidFill>
            </a:endParaRPr>
          </a:p>
        </p:txBody>
      </p:sp>
      <p:sp>
        <p:nvSpPr>
          <p:cNvPr id="216" name="Rectangles 215"/>
          <p:cNvSpPr/>
          <p:nvPr/>
        </p:nvSpPr>
        <p:spPr>
          <a:xfrm>
            <a:off x="7419975" y="211582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2</a:t>
            </a:r>
            <a:endParaRPr lang="en-US" sz="1200">
              <a:solidFill>
                <a:srgbClr val="0070C0"/>
              </a:solidFill>
            </a:endParaRPr>
          </a:p>
        </p:txBody>
      </p:sp>
      <p:sp>
        <p:nvSpPr>
          <p:cNvPr id="217" name="Rectangles 216"/>
          <p:cNvSpPr/>
          <p:nvPr/>
        </p:nvSpPr>
        <p:spPr>
          <a:xfrm>
            <a:off x="6835140" y="57632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10</a:t>
            </a:r>
            <a:endParaRPr lang="en-US" sz="1200">
              <a:solidFill>
                <a:srgbClr val="0070C0"/>
              </a:solidFill>
              <a:sym typeface="+mn-ea"/>
            </a:endParaRPr>
          </a:p>
        </p:txBody>
      </p:sp>
      <p:sp>
        <p:nvSpPr>
          <p:cNvPr id="218" name="Rectangles 217"/>
          <p:cNvSpPr/>
          <p:nvPr/>
        </p:nvSpPr>
        <p:spPr>
          <a:xfrm>
            <a:off x="6835140" y="43916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7</a:t>
            </a:r>
            <a:endParaRPr lang="en-US" sz="1200">
              <a:solidFill>
                <a:srgbClr val="0070C0"/>
              </a:solidFill>
              <a:sym typeface="+mn-ea"/>
            </a:endParaRPr>
          </a:p>
        </p:txBody>
      </p:sp>
      <p:grpSp>
        <p:nvGrpSpPr>
          <p:cNvPr id="219" name="Group 218"/>
          <p:cNvGrpSpPr/>
          <p:nvPr/>
        </p:nvGrpSpPr>
        <p:grpSpPr>
          <a:xfrm>
            <a:off x="6835140" y="2567940"/>
            <a:ext cx="474980" cy="1828800"/>
            <a:chOff x="2138" y="3999"/>
            <a:chExt cx="748" cy="2880"/>
          </a:xfrm>
        </p:grpSpPr>
        <p:sp>
          <p:nvSpPr>
            <p:cNvPr id="220" name="Rectangles 219"/>
            <p:cNvSpPr/>
            <p:nvPr/>
          </p:nvSpPr>
          <p:spPr>
            <a:xfrm>
              <a:off x="2138" y="399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3</a:t>
              </a:r>
              <a:endParaRPr lang="en-US" sz="1200">
                <a:solidFill>
                  <a:srgbClr val="0070C0"/>
                </a:solidFill>
                <a:sym typeface="+mn-ea"/>
              </a:endParaRPr>
            </a:p>
          </p:txBody>
        </p:sp>
        <p:sp>
          <p:nvSpPr>
            <p:cNvPr id="221" name="Rectangles 220"/>
            <p:cNvSpPr/>
            <p:nvPr/>
          </p:nvSpPr>
          <p:spPr>
            <a:xfrm>
              <a:off x="2138" y="471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4</a:t>
              </a:r>
              <a:endParaRPr lang="en-US" sz="1200">
                <a:solidFill>
                  <a:srgbClr val="0070C0"/>
                </a:solidFill>
                <a:sym typeface="+mn-ea"/>
              </a:endParaRPr>
            </a:p>
          </p:txBody>
        </p:sp>
        <p:sp>
          <p:nvSpPr>
            <p:cNvPr id="222" name="Rectangles 221"/>
            <p:cNvSpPr/>
            <p:nvPr/>
          </p:nvSpPr>
          <p:spPr>
            <a:xfrm>
              <a:off x="2138" y="543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5</a:t>
              </a:r>
              <a:endParaRPr lang="en-US" sz="1200">
                <a:solidFill>
                  <a:srgbClr val="0070C0"/>
                </a:solidFill>
                <a:sym typeface="+mn-ea"/>
              </a:endParaRPr>
            </a:p>
          </p:txBody>
        </p:sp>
        <p:sp>
          <p:nvSpPr>
            <p:cNvPr id="223" name="Rectangles 222"/>
            <p:cNvSpPr/>
            <p:nvPr/>
          </p:nvSpPr>
          <p:spPr>
            <a:xfrm>
              <a:off x="2138" y="6159"/>
              <a:ext cx="748" cy="720"/>
            </a:xfrm>
            <a:prstGeom prst="rect">
              <a:avLst/>
            </a:prstGeom>
            <a:solidFill>
              <a:schemeClr val="accent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chemeClr val="bg1"/>
                  </a:solidFill>
                  <a:sym typeface="+mn-ea"/>
                </a:rPr>
                <a:t>fold 6</a:t>
              </a:r>
              <a:endParaRPr lang="en-US" sz="1200">
                <a:solidFill>
                  <a:schemeClr val="bg1"/>
                </a:solidFill>
                <a:sym typeface="+mn-ea"/>
              </a:endParaRPr>
            </a:p>
          </p:txBody>
        </p:sp>
      </p:grpSp>
      <p:sp>
        <p:nvSpPr>
          <p:cNvPr id="224" name="Rectangles 223"/>
          <p:cNvSpPr/>
          <p:nvPr/>
        </p:nvSpPr>
        <p:spPr>
          <a:xfrm>
            <a:off x="6835140" y="53060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9</a:t>
            </a:r>
            <a:endParaRPr lang="en-US" sz="1200">
              <a:solidFill>
                <a:srgbClr val="0070C0"/>
              </a:solidFill>
              <a:sym typeface="+mn-ea"/>
            </a:endParaRPr>
          </a:p>
        </p:txBody>
      </p:sp>
      <p:sp>
        <p:nvSpPr>
          <p:cNvPr id="225" name="Rectangles 224"/>
          <p:cNvSpPr/>
          <p:nvPr/>
        </p:nvSpPr>
        <p:spPr>
          <a:xfrm>
            <a:off x="6835140" y="4848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8</a:t>
            </a:r>
            <a:endParaRPr lang="en-US" sz="1200">
              <a:solidFill>
                <a:srgbClr val="0070C0"/>
              </a:solidFill>
              <a:sym typeface="+mn-ea"/>
            </a:endParaRPr>
          </a:p>
        </p:txBody>
      </p:sp>
      <p:sp>
        <p:nvSpPr>
          <p:cNvPr id="226" name="Rectangles 225"/>
          <p:cNvSpPr/>
          <p:nvPr/>
        </p:nvSpPr>
        <p:spPr>
          <a:xfrm>
            <a:off x="6835140" y="1673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1</a:t>
            </a:r>
            <a:endParaRPr lang="en-US" sz="1200">
              <a:solidFill>
                <a:srgbClr val="0070C0"/>
              </a:solidFill>
            </a:endParaRPr>
          </a:p>
        </p:txBody>
      </p:sp>
      <p:sp>
        <p:nvSpPr>
          <p:cNvPr id="227" name="Rectangles 226"/>
          <p:cNvSpPr/>
          <p:nvPr/>
        </p:nvSpPr>
        <p:spPr>
          <a:xfrm>
            <a:off x="6835140" y="211582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2</a:t>
            </a:r>
            <a:endParaRPr lang="en-US" sz="1200">
              <a:solidFill>
                <a:srgbClr val="0070C0"/>
              </a:solidFill>
            </a:endParaRPr>
          </a:p>
        </p:txBody>
      </p:sp>
      <p:sp>
        <p:nvSpPr>
          <p:cNvPr id="228" name="Rectangles 227"/>
          <p:cNvSpPr/>
          <p:nvPr/>
        </p:nvSpPr>
        <p:spPr>
          <a:xfrm>
            <a:off x="6251575" y="57632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10</a:t>
            </a:r>
            <a:endParaRPr lang="en-US" sz="1200">
              <a:solidFill>
                <a:srgbClr val="0070C0"/>
              </a:solidFill>
              <a:sym typeface="+mn-ea"/>
            </a:endParaRPr>
          </a:p>
        </p:txBody>
      </p:sp>
      <p:sp>
        <p:nvSpPr>
          <p:cNvPr id="229" name="Rectangles 228"/>
          <p:cNvSpPr/>
          <p:nvPr/>
        </p:nvSpPr>
        <p:spPr>
          <a:xfrm>
            <a:off x="6251575" y="43916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7</a:t>
            </a:r>
            <a:endParaRPr lang="en-US" sz="1200">
              <a:solidFill>
                <a:srgbClr val="0070C0"/>
              </a:solidFill>
              <a:sym typeface="+mn-ea"/>
            </a:endParaRPr>
          </a:p>
        </p:txBody>
      </p:sp>
      <p:grpSp>
        <p:nvGrpSpPr>
          <p:cNvPr id="230" name="Group 229"/>
          <p:cNvGrpSpPr/>
          <p:nvPr/>
        </p:nvGrpSpPr>
        <p:grpSpPr>
          <a:xfrm>
            <a:off x="6251575" y="2567940"/>
            <a:ext cx="474980" cy="1828800"/>
            <a:chOff x="2138" y="3999"/>
            <a:chExt cx="748" cy="2880"/>
          </a:xfrm>
        </p:grpSpPr>
        <p:sp>
          <p:nvSpPr>
            <p:cNvPr id="231" name="Rectangles 230"/>
            <p:cNvSpPr/>
            <p:nvPr/>
          </p:nvSpPr>
          <p:spPr>
            <a:xfrm>
              <a:off x="2138" y="399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3</a:t>
              </a:r>
              <a:endParaRPr lang="en-US" sz="1200">
                <a:solidFill>
                  <a:srgbClr val="0070C0"/>
                </a:solidFill>
                <a:sym typeface="+mn-ea"/>
              </a:endParaRPr>
            </a:p>
          </p:txBody>
        </p:sp>
        <p:sp>
          <p:nvSpPr>
            <p:cNvPr id="232" name="Rectangles 231"/>
            <p:cNvSpPr/>
            <p:nvPr/>
          </p:nvSpPr>
          <p:spPr>
            <a:xfrm>
              <a:off x="2138" y="471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4</a:t>
              </a:r>
              <a:endParaRPr lang="en-US" sz="1200">
                <a:solidFill>
                  <a:srgbClr val="0070C0"/>
                </a:solidFill>
                <a:sym typeface="+mn-ea"/>
              </a:endParaRPr>
            </a:p>
          </p:txBody>
        </p:sp>
        <p:sp>
          <p:nvSpPr>
            <p:cNvPr id="233" name="Rectangles 232"/>
            <p:cNvSpPr/>
            <p:nvPr/>
          </p:nvSpPr>
          <p:spPr>
            <a:xfrm>
              <a:off x="2138" y="5439"/>
              <a:ext cx="748" cy="720"/>
            </a:xfrm>
            <a:prstGeom prst="rect">
              <a:avLst/>
            </a:prstGeom>
            <a:solidFill>
              <a:schemeClr val="accent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chemeClr val="bg1"/>
                  </a:solidFill>
                  <a:sym typeface="+mn-ea"/>
                </a:rPr>
                <a:t>fold 5</a:t>
              </a:r>
              <a:endParaRPr lang="en-US" sz="1200">
                <a:solidFill>
                  <a:schemeClr val="bg1"/>
                </a:solidFill>
                <a:sym typeface="+mn-ea"/>
              </a:endParaRPr>
            </a:p>
          </p:txBody>
        </p:sp>
        <p:sp>
          <p:nvSpPr>
            <p:cNvPr id="234" name="Rectangles 233"/>
            <p:cNvSpPr/>
            <p:nvPr/>
          </p:nvSpPr>
          <p:spPr>
            <a:xfrm>
              <a:off x="2138" y="615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6</a:t>
              </a:r>
              <a:endParaRPr lang="en-US" sz="1200">
                <a:solidFill>
                  <a:srgbClr val="0070C0"/>
                </a:solidFill>
                <a:sym typeface="+mn-ea"/>
              </a:endParaRPr>
            </a:p>
          </p:txBody>
        </p:sp>
      </p:grpSp>
      <p:sp>
        <p:nvSpPr>
          <p:cNvPr id="235" name="Rectangles 234"/>
          <p:cNvSpPr/>
          <p:nvPr/>
        </p:nvSpPr>
        <p:spPr>
          <a:xfrm>
            <a:off x="6251575" y="53060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9</a:t>
            </a:r>
            <a:endParaRPr lang="en-US" sz="1200">
              <a:solidFill>
                <a:srgbClr val="0070C0"/>
              </a:solidFill>
              <a:sym typeface="+mn-ea"/>
            </a:endParaRPr>
          </a:p>
        </p:txBody>
      </p:sp>
      <p:sp>
        <p:nvSpPr>
          <p:cNvPr id="236" name="Rectangles 235"/>
          <p:cNvSpPr/>
          <p:nvPr/>
        </p:nvSpPr>
        <p:spPr>
          <a:xfrm>
            <a:off x="6251575" y="4848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8</a:t>
            </a:r>
            <a:endParaRPr lang="en-US" sz="1200">
              <a:solidFill>
                <a:srgbClr val="0070C0"/>
              </a:solidFill>
              <a:sym typeface="+mn-ea"/>
            </a:endParaRPr>
          </a:p>
        </p:txBody>
      </p:sp>
      <p:sp>
        <p:nvSpPr>
          <p:cNvPr id="237" name="Rectangles 236"/>
          <p:cNvSpPr/>
          <p:nvPr/>
        </p:nvSpPr>
        <p:spPr>
          <a:xfrm>
            <a:off x="6251575" y="1673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1</a:t>
            </a:r>
            <a:endParaRPr lang="en-US" sz="1200">
              <a:solidFill>
                <a:srgbClr val="0070C0"/>
              </a:solidFill>
            </a:endParaRPr>
          </a:p>
        </p:txBody>
      </p:sp>
      <p:sp>
        <p:nvSpPr>
          <p:cNvPr id="238" name="Rectangles 237"/>
          <p:cNvSpPr/>
          <p:nvPr/>
        </p:nvSpPr>
        <p:spPr>
          <a:xfrm>
            <a:off x="6251575" y="211582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2</a:t>
            </a:r>
            <a:endParaRPr lang="en-US" sz="1200">
              <a:solidFill>
                <a:srgbClr val="0070C0"/>
              </a:solidFill>
            </a:endParaRPr>
          </a:p>
        </p:txBody>
      </p:sp>
      <p:sp>
        <p:nvSpPr>
          <p:cNvPr id="239" name="Rectangles 238"/>
          <p:cNvSpPr/>
          <p:nvPr/>
        </p:nvSpPr>
        <p:spPr>
          <a:xfrm>
            <a:off x="5633085" y="57632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10</a:t>
            </a:r>
            <a:endParaRPr lang="en-US" sz="1200">
              <a:solidFill>
                <a:srgbClr val="0070C0"/>
              </a:solidFill>
              <a:sym typeface="+mn-ea"/>
            </a:endParaRPr>
          </a:p>
        </p:txBody>
      </p:sp>
      <p:sp>
        <p:nvSpPr>
          <p:cNvPr id="240" name="Rectangles 239"/>
          <p:cNvSpPr/>
          <p:nvPr/>
        </p:nvSpPr>
        <p:spPr>
          <a:xfrm>
            <a:off x="5633085" y="43916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7</a:t>
            </a:r>
            <a:endParaRPr lang="en-US" sz="1200">
              <a:solidFill>
                <a:srgbClr val="0070C0"/>
              </a:solidFill>
              <a:sym typeface="+mn-ea"/>
            </a:endParaRPr>
          </a:p>
        </p:txBody>
      </p:sp>
      <p:grpSp>
        <p:nvGrpSpPr>
          <p:cNvPr id="241" name="Group 240"/>
          <p:cNvGrpSpPr/>
          <p:nvPr/>
        </p:nvGrpSpPr>
        <p:grpSpPr>
          <a:xfrm>
            <a:off x="5633085" y="2567940"/>
            <a:ext cx="474980" cy="1828800"/>
            <a:chOff x="2138" y="3999"/>
            <a:chExt cx="748" cy="2880"/>
          </a:xfrm>
        </p:grpSpPr>
        <p:sp>
          <p:nvSpPr>
            <p:cNvPr id="242" name="Rectangles 241"/>
            <p:cNvSpPr/>
            <p:nvPr/>
          </p:nvSpPr>
          <p:spPr>
            <a:xfrm>
              <a:off x="2138" y="399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3</a:t>
              </a:r>
              <a:endParaRPr lang="en-US" sz="1200">
                <a:solidFill>
                  <a:srgbClr val="0070C0"/>
                </a:solidFill>
                <a:sym typeface="+mn-ea"/>
              </a:endParaRPr>
            </a:p>
          </p:txBody>
        </p:sp>
        <p:sp>
          <p:nvSpPr>
            <p:cNvPr id="243" name="Rectangles 242"/>
            <p:cNvSpPr/>
            <p:nvPr/>
          </p:nvSpPr>
          <p:spPr>
            <a:xfrm>
              <a:off x="2138" y="4719"/>
              <a:ext cx="748" cy="720"/>
            </a:xfrm>
            <a:prstGeom prst="rect">
              <a:avLst/>
            </a:prstGeom>
            <a:solidFill>
              <a:schemeClr val="accent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chemeClr val="bg1"/>
                  </a:solidFill>
                  <a:sym typeface="+mn-ea"/>
                </a:rPr>
                <a:t>fold 4</a:t>
              </a:r>
              <a:endParaRPr lang="en-US" sz="1200">
                <a:solidFill>
                  <a:schemeClr val="bg1"/>
                </a:solidFill>
                <a:sym typeface="+mn-ea"/>
              </a:endParaRPr>
            </a:p>
          </p:txBody>
        </p:sp>
        <p:sp>
          <p:nvSpPr>
            <p:cNvPr id="244" name="Rectangles 243"/>
            <p:cNvSpPr/>
            <p:nvPr/>
          </p:nvSpPr>
          <p:spPr>
            <a:xfrm>
              <a:off x="2138" y="543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5</a:t>
              </a:r>
              <a:endParaRPr lang="en-US" sz="1200">
                <a:solidFill>
                  <a:srgbClr val="0070C0"/>
                </a:solidFill>
                <a:sym typeface="+mn-ea"/>
              </a:endParaRPr>
            </a:p>
          </p:txBody>
        </p:sp>
        <p:sp>
          <p:nvSpPr>
            <p:cNvPr id="245" name="Rectangles 244"/>
            <p:cNvSpPr/>
            <p:nvPr/>
          </p:nvSpPr>
          <p:spPr>
            <a:xfrm>
              <a:off x="2138" y="615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6</a:t>
              </a:r>
              <a:endParaRPr lang="en-US" sz="1200">
                <a:solidFill>
                  <a:srgbClr val="0070C0"/>
                </a:solidFill>
                <a:sym typeface="+mn-ea"/>
              </a:endParaRPr>
            </a:p>
          </p:txBody>
        </p:sp>
      </p:grpSp>
      <p:sp>
        <p:nvSpPr>
          <p:cNvPr id="246" name="Rectangles 245"/>
          <p:cNvSpPr/>
          <p:nvPr/>
        </p:nvSpPr>
        <p:spPr>
          <a:xfrm>
            <a:off x="5633085" y="53060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9</a:t>
            </a:r>
            <a:endParaRPr lang="en-US" sz="1200">
              <a:solidFill>
                <a:srgbClr val="0070C0"/>
              </a:solidFill>
              <a:sym typeface="+mn-ea"/>
            </a:endParaRPr>
          </a:p>
        </p:txBody>
      </p:sp>
      <p:sp>
        <p:nvSpPr>
          <p:cNvPr id="247" name="Rectangles 246"/>
          <p:cNvSpPr/>
          <p:nvPr/>
        </p:nvSpPr>
        <p:spPr>
          <a:xfrm>
            <a:off x="5633085" y="4848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8</a:t>
            </a:r>
            <a:endParaRPr lang="en-US" sz="1200">
              <a:solidFill>
                <a:srgbClr val="0070C0"/>
              </a:solidFill>
              <a:sym typeface="+mn-ea"/>
            </a:endParaRPr>
          </a:p>
        </p:txBody>
      </p:sp>
      <p:sp>
        <p:nvSpPr>
          <p:cNvPr id="248" name="Rectangles 247"/>
          <p:cNvSpPr/>
          <p:nvPr/>
        </p:nvSpPr>
        <p:spPr>
          <a:xfrm>
            <a:off x="5633085" y="1673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1</a:t>
            </a:r>
            <a:endParaRPr lang="en-US" sz="1200">
              <a:solidFill>
                <a:srgbClr val="0070C0"/>
              </a:solidFill>
            </a:endParaRPr>
          </a:p>
        </p:txBody>
      </p:sp>
      <p:sp>
        <p:nvSpPr>
          <p:cNvPr id="249" name="Rectangles 248"/>
          <p:cNvSpPr/>
          <p:nvPr/>
        </p:nvSpPr>
        <p:spPr>
          <a:xfrm>
            <a:off x="5633085" y="211582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2</a:t>
            </a:r>
            <a:endParaRPr lang="en-US" sz="1200">
              <a:solidFill>
                <a:srgbClr val="0070C0"/>
              </a:solidFill>
            </a:endParaRPr>
          </a:p>
        </p:txBody>
      </p:sp>
      <p:sp>
        <p:nvSpPr>
          <p:cNvPr id="250" name="Rectangles 249"/>
          <p:cNvSpPr/>
          <p:nvPr/>
        </p:nvSpPr>
        <p:spPr>
          <a:xfrm>
            <a:off x="5033010" y="57632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10</a:t>
            </a:r>
            <a:endParaRPr lang="en-US" sz="1200">
              <a:solidFill>
                <a:srgbClr val="0070C0"/>
              </a:solidFill>
              <a:sym typeface="+mn-ea"/>
            </a:endParaRPr>
          </a:p>
        </p:txBody>
      </p:sp>
      <p:sp>
        <p:nvSpPr>
          <p:cNvPr id="251" name="Rectangles 250"/>
          <p:cNvSpPr/>
          <p:nvPr/>
        </p:nvSpPr>
        <p:spPr>
          <a:xfrm>
            <a:off x="5033010" y="43916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7</a:t>
            </a:r>
            <a:endParaRPr lang="en-US" sz="1200">
              <a:solidFill>
                <a:srgbClr val="0070C0"/>
              </a:solidFill>
              <a:sym typeface="+mn-ea"/>
            </a:endParaRPr>
          </a:p>
        </p:txBody>
      </p:sp>
      <p:grpSp>
        <p:nvGrpSpPr>
          <p:cNvPr id="252" name="Group 251"/>
          <p:cNvGrpSpPr/>
          <p:nvPr/>
        </p:nvGrpSpPr>
        <p:grpSpPr>
          <a:xfrm>
            <a:off x="5033010" y="2567940"/>
            <a:ext cx="474980" cy="1828800"/>
            <a:chOff x="2138" y="3999"/>
            <a:chExt cx="748" cy="2880"/>
          </a:xfrm>
        </p:grpSpPr>
        <p:sp>
          <p:nvSpPr>
            <p:cNvPr id="253" name="Rectangles 252"/>
            <p:cNvSpPr/>
            <p:nvPr/>
          </p:nvSpPr>
          <p:spPr>
            <a:xfrm>
              <a:off x="2138" y="3999"/>
              <a:ext cx="748" cy="720"/>
            </a:xfrm>
            <a:prstGeom prst="rect">
              <a:avLst/>
            </a:prstGeom>
            <a:solidFill>
              <a:schemeClr val="accent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chemeClr val="bg1"/>
                  </a:solidFill>
                  <a:sym typeface="+mn-ea"/>
                </a:rPr>
                <a:t>fold 3</a:t>
              </a:r>
              <a:endParaRPr lang="en-US" sz="1200">
                <a:solidFill>
                  <a:schemeClr val="bg1"/>
                </a:solidFill>
                <a:sym typeface="+mn-ea"/>
              </a:endParaRPr>
            </a:p>
          </p:txBody>
        </p:sp>
        <p:sp>
          <p:nvSpPr>
            <p:cNvPr id="254" name="Rectangles 253"/>
            <p:cNvSpPr/>
            <p:nvPr/>
          </p:nvSpPr>
          <p:spPr>
            <a:xfrm>
              <a:off x="2138" y="471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4</a:t>
              </a:r>
              <a:endParaRPr lang="en-US" sz="1200">
                <a:solidFill>
                  <a:srgbClr val="0070C0"/>
                </a:solidFill>
                <a:sym typeface="+mn-ea"/>
              </a:endParaRPr>
            </a:p>
          </p:txBody>
        </p:sp>
        <p:sp>
          <p:nvSpPr>
            <p:cNvPr id="255" name="Rectangles 254"/>
            <p:cNvSpPr/>
            <p:nvPr/>
          </p:nvSpPr>
          <p:spPr>
            <a:xfrm>
              <a:off x="2138" y="543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5</a:t>
              </a:r>
              <a:endParaRPr lang="en-US" sz="1200">
                <a:solidFill>
                  <a:srgbClr val="0070C0"/>
                </a:solidFill>
                <a:sym typeface="+mn-ea"/>
              </a:endParaRPr>
            </a:p>
          </p:txBody>
        </p:sp>
        <p:sp>
          <p:nvSpPr>
            <p:cNvPr id="256" name="Rectangles 255"/>
            <p:cNvSpPr/>
            <p:nvPr/>
          </p:nvSpPr>
          <p:spPr>
            <a:xfrm>
              <a:off x="2138" y="615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6</a:t>
              </a:r>
              <a:endParaRPr lang="en-US" sz="1200">
                <a:solidFill>
                  <a:srgbClr val="0070C0"/>
                </a:solidFill>
                <a:sym typeface="+mn-ea"/>
              </a:endParaRPr>
            </a:p>
          </p:txBody>
        </p:sp>
      </p:grpSp>
      <p:sp>
        <p:nvSpPr>
          <p:cNvPr id="257" name="Rectangles 256"/>
          <p:cNvSpPr/>
          <p:nvPr/>
        </p:nvSpPr>
        <p:spPr>
          <a:xfrm>
            <a:off x="5033010" y="53060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9</a:t>
            </a:r>
            <a:endParaRPr lang="en-US" sz="1200">
              <a:solidFill>
                <a:srgbClr val="0070C0"/>
              </a:solidFill>
              <a:sym typeface="+mn-ea"/>
            </a:endParaRPr>
          </a:p>
        </p:txBody>
      </p:sp>
      <p:sp>
        <p:nvSpPr>
          <p:cNvPr id="258" name="Rectangles 257"/>
          <p:cNvSpPr/>
          <p:nvPr/>
        </p:nvSpPr>
        <p:spPr>
          <a:xfrm>
            <a:off x="5033010" y="4848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8</a:t>
            </a:r>
            <a:endParaRPr lang="en-US" sz="1200">
              <a:solidFill>
                <a:srgbClr val="0070C0"/>
              </a:solidFill>
              <a:sym typeface="+mn-ea"/>
            </a:endParaRPr>
          </a:p>
        </p:txBody>
      </p:sp>
      <p:sp>
        <p:nvSpPr>
          <p:cNvPr id="259" name="Rectangles 258"/>
          <p:cNvSpPr/>
          <p:nvPr/>
        </p:nvSpPr>
        <p:spPr>
          <a:xfrm>
            <a:off x="5033010" y="1673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1</a:t>
            </a:r>
            <a:endParaRPr lang="en-US" sz="1200">
              <a:solidFill>
                <a:srgbClr val="0070C0"/>
              </a:solidFill>
            </a:endParaRPr>
          </a:p>
        </p:txBody>
      </p:sp>
      <p:sp>
        <p:nvSpPr>
          <p:cNvPr id="260" name="Rectangles 259"/>
          <p:cNvSpPr/>
          <p:nvPr/>
        </p:nvSpPr>
        <p:spPr>
          <a:xfrm>
            <a:off x="5033010" y="211582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2</a:t>
            </a:r>
            <a:endParaRPr lang="en-US" sz="1200">
              <a:solidFill>
                <a:srgbClr val="0070C0"/>
              </a:solidFill>
            </a:endParaRPr>
          </a:p>
        </p:txBody>
      </p:sp>
      <p:sp>
        <p:nvSpPr>
          <p:cNvPr id="261" name="Rectangles 260"/>
          <p:cNvSpPr/>
          <p:nvPr/>
        </p:nvSpPr>
        <p:spPr>
          <a:xfrm>
            <a:off x="4448175" y="57632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10</a:t>
            </a:r>
            <a:endParaRPr lang="en-US" sz="1200">
              <a:solidFill>
                <a:srgbClr val="0070C0"/>
              </a:solidFill>
              <a:sym typeface="+mn-ea"/>
            </a:endParaRPr>
          </a:p>
        </p:txBody>
      </p:sp>
      <p:sp>
        <p:nvSpPr>
          <p:cNvPr id="262" name="Rectangles 261"/>
          <p:cNvSpPr/>
          <p:nvPr/>
        </p:nvSpPr>
        <p:spPr>
          <a:xfrm>
            <a:off x="4448175" y="43916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7</a:t>
            </a:r>
            <a:endParaRPr lang="en-US" sz="1200">
              <a:solidFill>
                <a:srgbClr val="0070C0"/>
              </a:solidFill>
              <a:sym typeface="+mn-ea"/>
            </a:endParaRPr>
          </a:p>
        </p:txBody>
      </p:sp>
      <p:grpSp>
        <p:nvGrpSpPr>
          <p:cNvPr id="263" name="Group 262"/>
          <p:cNvGrpSpPr/>
          <p:nvPr/>
        </p:nvGrpSpPr>
        <p:grpSpPr>
          <a:xfrm>
            <a:off x="4448175" y="2567940"/>
            <a:ext cx="474980" cy="1828800"/>
            <a:chOff x="2138" y="3999"/>
            <a:chExt cx="748" cy="2880"/>
          </a:xfrm>
        </p:grpSpPr>
        <p:sp>
          <p:nvSpPr>
            <p:cNvPr id="264" name="Rectangles 263"/>
            <p:cNvSpPr/>
            <p:nvPr/>
          </p:nvSpPr>
          <p:spPr>
            <a:xfrm>
              <a:off x="2138" y="399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3</a:t>
              </a:r>
              <a:endParaRPr lang="en-US" sz="1200">
                <a:solidFill>
                  <a:srgbClr val="0070C0"/>
                </a:solidFill>
                <a:sym typeface="+mn-ea"/>
              </a:endParaRPr>
            </a:p>
          </p:txBody>
        </p:sp>
        <p:sp>
          <p:nvSpPr>
            <p:cNvPr id="265" name="Rectangles 264"/>
            <p:cNvSpPr/>
            <p:nvPr/>
          </p:nvSpPr>
          <p:spPr>
            <a:xfrm>
              <a:off x="2138" y="471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4</a:t>
              </a:r>
              <a:endParaRPr lang="en-US" sz="1200">
                <a:solidFill>
                  <a:srgbClr val="0070C0"/>
                </a:solidFill>
                <a:sym typeface="+mn-ea"/>
              </a:endParaRPr>
            </a:p>
          </p:txBody>
        </p:sp>
        <p:sp>
          <p:nvSpPr>
            <p:cNvPr id="266" name="Rectangles 265"/>
            <p:cNvSpPr/>
            <p:nvPr/>
          </p:nvSpPr>
          <p:spPr>
            <a:xfrm>
              <a:off x="2138" y="543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5</a:t>
              </a:r>
              <a:endParaRPr lang="en-US" sz="1200">
                <a:solidFill>
                  <a:srgbClr val="0070C0"/>
                </a:solidFill>
                <a:sym typeface="+mn-ea"/>
              </a:endParaRPr>
            </a:p>
          </p:txBody>
        </p:sp>
        <p:sp>
          <p:nvSpPr>
            <p:cNvPr id="267" name="Rectangles 266"/>
            <p:cNvSpPr/>
            <p:nvPr/>
          </p:nvSpPr>
          <p:spPr>
            <a:xfrm>
              <a:off x="2138" y="615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6</a:t>
              </a:r>
              <a:endParaRPr lang="en-US" sz="1200">
                <a:solidFill>
                  <a:srgbClr val="0070C0"/>
                </a:solidFill>
                <a:sym typeface="+mn-ea"/>
              </a:endParaRPr>
            </a:p>
          </p:txBody>
        </p:sp>
      </p:grpSp>
      <p:sp>
        <p:nvSpPr>
          <p:cNvPr id="268" name="Rectangles 267"/>
          <p:cNvSpPr/>
          <p:nvPr/>
        </p:nvSpPr>
        <p:spPr>
          <a:xfrm>
            <a:off x="4448175" y="53060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9</a:t>
            </a:r>
            <a:endParaRPr lang="en-US" sz="1200">
              <a:solidFill>
                <a:srgbClr val="0070C0"/>
              </a:solidFill>
              <a:sym typeface="+mn-ea"/>
            </a:endParaRPr>
          </a:p>
        </p:txBody>
      </p:sp>
      <p:sp>
        <p:nvSpPr>
          <p:cNvPr id="269" name="Rectangles 268"/>
          <p:cNvSpPr/>
          <p:nvPr/>
        </p:nvSpPr>
        <p:spPr>
          <a:xfrm>
            <a:off x="4448175" y="4848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8</a:t>
            </a:r>
            <a:endParaRPr lang="en-US" sz="1200">
              <a:solidFill>
                <a:srgbClr val="0070C0"/>
              </a:solidFill>
              <a:sym typeface="+mn-ea"/>
            </a:endParaRPr>
          </a:p>
        </p:txBody>
      </p:sp>
      <p:sp>
        <p:nvSpPr>
          <p:cNvPr id="270" name="Rectangles 269"/>
          <p:cNvSpPr/>
          <p:nvPr/>
        </p:nvSpPr>
        <p:spPr>
          <a:xfrm>
            <a:off x="4448175" y="167386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1</a:t>
            </a:r>
            <a:endParaRPr lang="en-US" sz="1200">
              <a:solidFill>
                <a:srgbClr val="0070C0"/>
              </a:solidFill>
            </a:endParaRPr>
          </a:p>
        </p:txBody>
      </p:sp>
      <p:sp>
        <p:nvSpPr>
          <p:cNvPr id="271" name="Rectangles 270"/>
          <p:cNvSpPr/>
          <p:nvPr/>
        </p:nvSpPr>
        <p:spPr>
          <a:xfrm>
            <a:off x="4448175" y="2115820"/>
            <a:ext cx="474980" cy="457200"/>
          </a:xfrm>
          <a:prstGeom prst="rect">
            <a:avLst/>
          </a:prstGeom>
          <a:solidFill>
            <a:schemeClr val="accent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chemeClr val="bg1"/>
                </a:solidFill>
                <a:sym typeface="+mn-ea"/>
              </a:rPr>
              <a:t>fold 2</a:t>
            </a:r>
            <a:endParaRPr lang="en-US" sz="1200">
              <a:solidFill>
                <a:schemeClr val="bg1"/>
              </a:solidFill>
              <a:sym typeface="+mn-ea"/>
            </a:endParaRPr>
          </a:p>
        </p:txBody>
      </p:sp>
      <p:sp>
        <p:nvSpPr>
          <p:cNvPr id="272" name="Rectangles 271"/>
          <p:cNvSpPr/>
          <p:nvPr/>
        </p:nvSpPr>
        <p:spPr>
          <a:xfrm>
            <a:off x="154940" y="574548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10</a:t>
            </a:r>
            <a:endParaRPr lang="en-US" sz="1200">
              <a:solidFill>
                <a:srgbClr val="0070C0"/>
              </a:solidFill>
              <a:sym typeface="+mn-ea"/>
            </a:endParaRPr>
          </a:p>
        </p:txBody>
      </p:sp>
      <p:sp>
        <p:nvSpPr>
          <p:cNvPr id="273" name="Rectangles 272"/>
          <p:cNvSpPr/>
          <p:nvPr/>
        </p:nvSpPr>
        <p:spPr>
          <a:xfrm>
            <a:off x="154940" y="437388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7</a:t>
            </a:r>
            <a:endParaRPr lang="en-US" sz="1200">
              <a:solidFill>
                <a:srgbClr val="0070C0"/>
              </a:solidFill>
              <a:sym typeface="+mn-ea"/>
            </a:endParaRPr>
          </a:p>
        </p:txBody>
      </p:sp>
      <p:grpSp>
        <p:nvGrpSpPr>
          <p:cNvPr id="274" name="Group 273"/>
          <p:cNvGrpSpPr/>
          <p:nvPr/>
        </p:nvGrpSpPr>
        <p:grpSpPr>
          <a:xfrm>
            <a:off x="154940" y="2550160"/>
            <a:ext cx="474980" cy="1828800"/>
            <a:chOff x="2138" y="3999"/>
            <a:chExt cx="748" cy="2880"/>
          </a:xfrm>
        </p:grpSpPr>
        <p:sp>
          <p:nvSpPr>
            <p:cNvPr id="275" name="Rectangles 274"/>
            <p:cNvSpPr/>
            <p:nvPr/>
          </p:nvSpPr>
          <p:spPr>
            <a:xfrm>
              <a:off x="2138" y="399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3</a:t>
              </a:r>
              <a:endParaRPr lang="en-US" sz="1200">
                <a:solidFill>
                  <a:srgbClr val="0070C0"/>
                </a:solidFill>
                <a:sym typeface="+mn-ea"/>
              </a:endParaRPr>
            </a:p>
          </p:txBody>
        </p:sp>
        <p:sp>
          <p:nvSpPr>
            <p:cNvPr id="276" name="Rectangles 275"/>
            <p:cNvSpPr/>
            <p:nvPr/>
          </p:nvSpPr>
          <p:spPr>
            <a:xfrm>
              <a:off x="2138" y="471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4</a:t>
              </a:r>
              <a:endParaRPr lang="en-US" sz="1200">
                <a:solidFill>
                  <a:srgbClr val="0070C0"/>
                </a:solidFill>
                <a:sym typeface="+mn-ea"/>
              </a:endParaRPr>
            </a:p>
          </p:txBody>
        </p:sp>
        <p:sp>
          <p:nvSpPr>
            <p:cNvPr id="277" name="Rectangles 276"/>
            <p:cNvSpPr/>
            <p:nvPr/>
          </p:nvSpPr>
          <p:spPr>
            <a:xfrm>
              <a:off x="2138" y="543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5</a:t>
              </a:r>
              <a:endParaRPr lang="en-US" sz="1200">
                <a:solidFill>
                  <a:srgbClr val="0070C0"/>
                </a:solidFill>
                <a:sym typeface="+mn-ea"/>
              </a:endParaRPr>
            </a:p>
          </p:txBody>
        </p:sp>
        <p:sp>
          <p:nvSpPr>
            <p:cNvPr id="278" name="Rectangles 277"/>
            <p:cNvSpPr/>
            <p:nvPr/>
          </p:nvSpPr>
          <p:spPr>
            <a:xfrm>
              <a:off x="2138" y="6159"/>
              <a:ext cx="748" cy="72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6</a:t>
              </a:r>
              <a:endParaRPr lang="en-US" sz="1200">
                <a:solidFill>
                  <a:srgbClr val="0070C0"/>
                </a:solidFill>
                <a:sym typeface="+mn-ea"/>
              </a:endParaRPr>
            </a:p>
          </p:txBody>
        </p:sp>
      </p:grpSp>
      <p:sp>
        <p:nvSpPr>
          <p:cNvPr id="279" name="Rectangles 278"/>
          <p:cNvSpPr/>
          <p:nvPr/>
        </p:nvSpPr>
        <p:spPr>
          <a:xfrm>
            <a:off x="154940" y="528828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9</a:t>
            </a:r>
            <a:endParaRPr lang="en-US" sz="1200">
              <a:solidFill>
                <a:srgbClr val="0070C0"/>
              </a:solidFill>
              <a:sym typeface="+mn-ea"/>
            </a:endParaRPr>
          </a:p>
        </p:txBody>
      </p:sp>
      <p:sp>
        <p:nvSpPr>
          <p:cNvPr id="280" name="Rectangles 279"/>
          <p:cNvSpPr/>
          <p:nvPr/>
        </p:nvSpPr>
        <p:spPr>
          <a:xfrm>
            <a:off x="154940" y="483108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rgbClr val="0070C0"/>
                </a:solidFill>
                <a:sym typeface="+mn-ea"/>
              </a:rPr>
              <a:t>fold 8</a:t>
            </a:r>
            <a:endParaRPr lang="en-US" sz="1200">
              <a:solidFill>
                <a:srgbClr val="0070C0"/>
              </a:solidFill>
              <a:sym typeface="+mn-ea"/>
            </a:endParaRPr>
          </a:p>
        </p:txBody>
      </p:sp>
      <p:sp>
        <p:nvSpPr>
          <p:cNvPr id="281" name="Rectangles 280"/>
          <p:cNvSpPr/>
          <p:nvPr/>
        </p:nvSpPr>
        <p:spPr>
          <a:xfrm>
            <a:off x="154940" y="1656080"/>
            <a:ext cx="474980" cy="457200"/>
          </a:xfrm>
          <a:prstGeom prst="rect">
            <a:avLst/>
          </a:prstGeom>
          <a:solidFill>
            <a:schemeClr val="accent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olidFill>
                  <a:schemeClr val="bg1"/>
                </a:solidFill>
                <a:sym typeface="+mn-ea"/>
              </a:rPr>
              <a:t>fold 1</a:t>
            </a:r>
            <a:endParaRPr lang="en-US" sz="1200">
              <a:solidFill>
                <a:schemeClr val="bg1"/>
              </a:solidFill>
              <a:sym typeface="+mn-ea"/>
            </a:endParaRPr>
          </a:p>
        </p:txBody>
      </p:sp>
      <p:sp>
        <p:nvSpPr>
          <p:cNvPr id="282" name="Rectangles 281"/>
          <p:cNvSpPr/>
          <p:nvPr/>
        </p:nvSpPr>
        <p:spPr>
          <a:xfrm>
            <a:off x="154940" y="2098040"/>
            <a:ext cx="474980" cy="4572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200">
                <a:solidFill>
                  <a:srgbClr val="0070C0"/>
                </a:solidFill>
                <a:sym typeface="+mn-ea"/>
              </a:rPr>
              <a:t>fold 2</a:t>
            </a:r>
            <a:endParaRPr lang="en-US" sz="1200">
              <a:solidFill>
                <a:srgbClr val="0070C0"/>
              </a:solidFill>
            </a:endParaRPr>
          </a:p>
        </p:txBody>
      </p:sp>
      <p:sp>
        <p:nvSpPr>
          <p:cNvPr id="283" name="Rectangles 282"/>
          <p:cNvSpPr/>
          <p:nvPr/>
        </p:nvSpPr>
        <p:spPr>
          <a:xfrm>
            <a:off x="10142220" y="1010920"/>
            <a:ext cx="408940" cy="368300"/>
          </a:xfrm>
          <a:prstGeom prst="rect">
            <a:avLst/>
          </a:prstGeom>
          <a:solidFill>
            <a:schemeClr val="accent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sz="800">
              <a:solidFill>
                <a:schemeClr val="bg1"/>
              </a:solidFill>
              <a:sym typeface="+mn-ea"/>
            </a:endParaRPr>
          </a:p>
        </p:txBody>
      </p:sp>
      <p:sp>
        <p:nvSpPr>
          <p:cNvPr id="284" name="Rectangles 283"/>
          <p:cNvSpPr/>
          <p:nvPr/>
        </p:nvSpPr>
        <p:spPr>
          <a:xfrm>
            <a:off x="10862945" y="1010920"/>
            <a:ext cx="381635" cy="3683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sz="700">
              <a:solidFill>
                <a:srgbClr val="0070C0"/>
              </a:solidFill>
              <a:sym typeface="+mn-ea"/>
            </a:endParaRPr>
          </a:p>
        </p:txBody>
      </p:sp>
      <p:sp>
        <p:nvSpPr>
          <p:cNvPr id="289" name="Text Box 288"/>
          <p:cNvSpPr txBox="1"/>
          <p:nvPr/>
        </p:nvSpPr>
        <p:spPr>
          <a:xfrm>
            <a:off x="4834890" y="276860"/>
            <a:ext cx="7181850" cy="398780"/>
          </a:xfrm>
          <a:prstGeom prst="rect">
            <a:avLst/>
          </a:prstGeom>
          <a:noFill/>
        </p:spPr>
        <p:txBody>
          <a:bodyPr wrap="square" rtlCol="0" anchor="t">
            <a:spAutoFit/>
          </a:bodyPr>
          <a:p>
            <a:r>
              <a:rPr lang="en-US" altLang="en-US" sz="1000">
                <a:sym typeface="+mn-ea"/>
              </a:rPr>
              <a:t>one TemporalData object = one temporal graph = one window = one plvMatrix </a:t>
            </a:r>
            <a:endParaRPr lang="en-US" altLang="en-US" sz="1000"/>
          </a:p>
          <a:p>
            <a:r>
              <a:rPr lang="en-US" altLang="en-US" sz="1000">
                <a:sym typeface="+mn-ea"/>
              </a:rPr>
              <a:t>                                         = multiple events (src, dst, t, msg), where each event has its own s</a:t>
            </a:r>
            <a:r>
              <a:rPr lang="en-US" altLang="en-US" sz="1000">
                <a:sym typeface="+mn-ea"/>
              </a:rPr>
              <a:t>rc, dst, timestamp, msg.</a:t>
            </a:r>
            <a:endParaRPr lang="en-US" altLang="en-US" sz="1000">
              <a:sym typeface="+mn-ea"/>
            </a:endParaRPr>
          </a:p>
        </p:txBody>
      </p:sp>
      <p:sp>
        <p:nvSpPr>
          <p:cNvPr id="292" name="Parallelogram 291"/>
          <p:cNvSpPr/>
          <p:nvPr/>
        </p:nvSpPr>
        <p:spPr>
          <a:xfrm>
            <a:off x="1158875" y="129476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94" name="Parallelogram 293"/>
          <p:cNvSpPr/>
          <p:nvPr/>
        </p:nvSpPr>
        <p:spPr>
          <a:xfrm>
            <a:off x="1103630" y="1373505"/>
            <a:ext cx="146050" cy="76200"/>
          </a:xfrm>
          <a:prstGeom prst="parallelogram">
            <a:avLst>
              <a:gd name="adj" fmla="val 69676"/>
            </a:avLst>
          </a:prstGeom>
          <a:solidFill>
            <a:srgbClr val="00B050"/>
          </a:solidFill>
          <a:ln>
            <a:solidFill>
              <a:srgbClr val="00B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95" name="Parallelogram 294"/>
          <p:cNvSpPr/>
          <p:nvPr/>
        </p:nvSpPr>
        <p:spPr>
          <a:xfrm>
            <a:off x="1044575" y="1458595"/>
            <a:ext cx="146050" cy="76200"/>
          </a:xfrm>
          <a:prstGeom prst="parallelogram">
            <a:avLst>
              <a:gd name="adj" fmla="val 69676"/>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96" name="Parallelogram 295"/>
          <p:cNvSpPr/>
          <p:nvPr/>
        </p:nvSpPr>
        <p:spPr>
          <a:xfrm>
            <a:off x="982345" y="1547495"/>
            <a:ext cx="146050" cy="76200"/>
          </a:xfrm>
          <a:prstGeom prst="parallelogram">
            <a:avLst>
              <a:gd name="adj" fmla="val 69676"/>
            </a:avLst>
          </a:prstGeom>
          <a:solidFill>
            <a:srgbClr val="CCFE89"/>
          </a:solidFill>
          <a:ln>
            <a:solidFill>
              <a:srgbClr val="CCFE8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02" name="Parallelogram 301"/>
          <p:cNvSpPr/>
          <p:nvPr/>
        </p:nvSpPr>
        <p:spPr>
          <a:xfrm>
            <a:off x="1212850" y="137096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303" name="Parallelogram 302"/>
          <p:cNvSpPr/>
          <p:nvPr/>
        </p:nvSpPr>
        <p:spPr>
          <a:xfrm>
            <a:off x="1260475" y="145859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304" name="Parallelogram 303"/>
          <p:cNvSpPr/>
          <p:nvPr/>
        </p:nvSpPr>
        <p:spPr>
          <a:xfrm>
            <a:off x="1301750" y="154749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305" name="Parallelogram 304"/>
          <p:cNvSpPr/>
          <p:nvPr/>
        </p:nvSpPr>
        <p:spPr>
          <a:xfrm>
            <a:off x="1151255" y="1459230"/>
            <a:ext cx="146050" cy="76200"/>
          </a:xfrm>
          <a:prstGeom prst="parallelogram">
            <a:avLst>
              <a:gd name="adj" fmla="val 69676"/>
            </a:avLst>
          </a:prstGeom>
          <a:solidFill>
            <a:srgbClr val="1FFF21"/>
          </a:solidFill>
          <a:ln>
            <a:solidFill>
              <a:srgbClr val="1FFF2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06" name="Parallelogram 305"/>
          <p:cNvSpPr/>
          <p:nvPr/>
        </p:nvSpPr>
        <p:spPr>
          <a:xfrm>
            <a:off x="1194435" y="1547495"/>
            <a:ext cx="146050" cy="76200"/>
          </a:xfrm>
          <a:prstGeom prst="parallelogram">
            <a:avLst>
              <a:gd name="adj" fmla="val 69676"/>
            </a:avLst>
          </a:prstGeom>
          <a:solidFill>
            <a:srgbClr val="1FFF88"/>
          </a:solidFill>
          <a:ln>
            <a:solidFill>
              <a:srgbClr val="1FFF88"/>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07" name="Parallelogram 306"/>
          <p:cNvSpPr/>
          <p:nvPr/>
        </p:nvSpPr>
        <p:spPr>
          <a:xfrm>
            <a:off x="1085850" y="1547495"/>
            <a:ext cx="146050" cy="76200"/>
          </a:xfrm>
          <a:prstGeom prst="parallelogram">
            <a:avLst>
              <a:gd name="adj" fmla="val 69676"/>
            </a:avLst>
          </a:prstGeom>
          <a:solidFill>
            <a:srgbClr val="B2FF19"/>
          </a:solidFill>
          <a:ln>
            <a:solidFill>
              <a:srgbClr val="B2FF1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09" name="Parallelogram 308"/>
          <p:cNvSpPr/>
          <p:nvPr/>
        </p:nvSpPr>
        <p:spPr>
          <a:xfrm>
            <a:off x="1273175" y="1284605"/>
            <a:ext cx="146050" cy="76200"/>
          </a:xfrm>
          <a:prstGeom prst="parallelogram">
            <a:avLst>
              <a:gd name="adj" fmla="val 69676"/>
            </a:avLst>
          </a:prstGeom>
          <a:solidFill>
            <a:srgbClr val="00B050"/>
          </a:solidFill>
          <a:ln>
            <a:solidFill>
              <a:srgbClr val="00B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10" name="Parallelogram 309"/>
          <p:cNvSpPr/>
          <p:nvPr/>
        </p:nvSpPr>
        <p:spPr>
          <a:xfrm>
            <a:off x="1321435" y="1373505"/>
            <a:ext cx="146050" cy="76200"/>
          </a:xfrm>
          <a:prstGeom prst="parallelogram">
            <a:avLst>
              <a:gd name="adj" fmla="val 69676"/>
            </a:avLst>
          </a:prstGeom>
          <a:solidFill>
            <a:srgbClr val="1FFF21"/>
          </a:solidFill>
          <a:ln>
            <a:solidFill>
              <a:srgbClr val="1FFF2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11" name="Parallelogram 310"/>
          <p:cNvSpPr/>
          <p:nvPr/>
        </p:nvSpPr>
        <p:spPr>
          <a:xfrm>
            <a:off x="1362710" y="1461770"/>
            <a:ext cx="146050" cy="76200"/>
          </a:xfrm>
          <a:prstGeom prst="parallelogram">
            <a:avLst>
              <a:gd name="adj" fmla="val 69676"/>
            </a:avLst>
          </a:prstGeom>
          <a:solidFill>
            <a:srgbClr val="1FFF88"/>
          </a:solidFill>
          <a:ln>
            <a:solidFill>
              <a:srgbClr val="1FFF88"/>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12" name="Parallelogram 311"/>
          <p:cNvSpPr/>
          <p:nvPr/>
        </p:nvSpPr>
        <p:spPr>
          <a:xfrm>
            <a:off x="1381760" y="1284605"/>
            <a:ext cx="146050" cy="76200"/>
          </a:xfrm>
          <a:prstGeom prst="parallelogram">
            <a:avLst>
              <a:gd name="adj" fmla="val 69676"/>
            </a:avLst>
          </a:prstGeom>
          <a:solidFill>
            <a:srgbClr val="92D050"/>
          </a:solidFill>
          <a:ln>
            <a:solidFill>
              <a:srgbClr val="92D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13" name="Parallelogram 312"/>
          <p:cNvSpPr/>
          <p:nvPr/>
        </p:nvSpPr>
        <p:spPr>
          <a:xfrm>
            <a:off x="1425575" y="1379220"/>
            <a:ext cx="146050" cy="76200"/>
          </a:xfrm>
          <a:prstGeom prst="parallelogram">
            <a:avLst>
              <a:gd name="adj" fmla="val 69676"/>
            </a:avLst>
          </a:prstGeom>
          <a:solidFill>
            <a:srgbClr val="B2FF19"/>
          </a:solidFill>
          <a:ln>
            <a:solidFill>
              <a:srgbClr val="B2FF1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14" name="Parallelogram 313"/>
          <p:cNvSpPr/>
          <p:nvPr/>
        </p:nvSpPr>
        <p:spPr>
          <a:xfrm>
            <a:off x="1486535" y="1291590"/>
            <a:ext cx="146050" cy="76200"/>
          </a:xfrm>
          <a:prstGeom prst="parallelogram">
            <a:avLst>
              <a:gd name="adj" fmla="val 69676"/>
            </a:avLst>
          </a:prstGeom>
          <a:solidFill>
            <a:srgbClr val="CCFE89"/>
          </a:solidFill>
          <a:ln>
            <a:solidFill>
              <a:srgbClr val="CCFE8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91" name="Parallelogram 290"/>
          <p:cNvSpPr/>
          <p:nvPr/>
        </p:nvSpPr>
        <p:spPr>
          <a:xfrm>
            <a:off x="964565" y="1283970"/>
            <a:ext cx="675640" cy="346075"/>
          </a:xfrm>
          <a:prstGeom prst="parallelogram">
            <a:avLst>
              <a:gd name="adj" fmla="val 69676"/>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15" name="Parallelogram 314"/>
          <p:cNvSpPr/>
          <p:nvPr/>
        </p:nvSpPr>
        <p:spPr>
          <a:xfrm>
            <a:off x="1158875" y="168846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16" name="Parallelogram 315"/>
          <p:cNvSpPr/>
          <p:nvPr/>
        </p:nvSpPr>
        <p:spPr>
          <a:xfrm>
            <a:off x="1103630" y="1767205"/>
            <a:ext cx="146050" cy="76200"/>
          </a:xfrm>
          <a:prstGeom prst="parallelogram">
            <a:avLst>
              <a:gd name="adj" fmla="val 69676"/>
            </a:avLst>
          </a:prstGeom>
          <a:solidFill>
            <a:srgbClr val="8CC32E"/>
          </a:solidFill>
          <a:ln>
            <a:solidFill>
              <a:srgbClr val="8CC32E"/>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17" name="Parallelogram 316"/>
          <p:cNvSpPr/>
          <p:nvPr/>
        </p:nvSpPr>
        <p:spPr>
          <a:xfrm>
            <a:off x="1044575" y="1852295"/>
            <a:ext cx="146050" cy="76200"/>
          </a:xfrm>
          <a:prstGeom prst="parallelogram">
            <a:avLst>
              <a:gd name="adj" fmla="val 69676"/>
            </a:avLst>
          </a:prstGeom>
          <a:solidFill>
            <a:srgbClr val="DCFF48"/>
          </a:solidFill>
          <a:ln>
            <a:solidFill>
              <a:srgbClr val="DCFF48"/>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18" name="Parallelogram 317"/>
          <p:cNvSpPr/>
          <p:nvPr/>
        </p:nvSpPr>
        <p:spPr>
          <a:xfrm>
            <a:off x="982345" y="1941195"/>
            <a:ext cx="146050" cy="76200"/>
          </a:xfrm>
          <a:prstGeom prst="parallelogram">
            <a:avLst>
              <a:gd name="adj" fmla="val 69676"/>
            </a:avLst>
          </a:prstGeom>
          <a:solidFill>
            <a:srgbClr val="8C9F69"/>
          </a:solidFill>
          <a:ln>
            <a:solidFill>
              <a:srgbClr val="8C9F6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19" name="Parallelogram 318"/>
          <p:cNvSpPr/>
          <p:nvPr/>
        </p:nvSpPr>
        <p:spPr>
          <a:xfrm>
            <a:off x="1212850" y="176466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320" name="Parallelogram 319"/>
          <p:cNvSpPr/>
          <p:nvPr/>
        </p:nvSpPr>
        <p:spPr>
          <a:xfrm>
            <a:off x="1260475" y="185229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321" name="Parallelogram 320"/>
          <p:cNvSpPr/>
          <p:nvPr/>
        </p:nvSpPr>
        <p:spPr>
          <a:xfrm>
            <a:off x="1301750" y="194119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322" name="Parallelogram 321"/>
          <p:cNvSpPr/>
          <p:nvPr/>
        </p:nvSpPr>
        <p:spPr>
          <a:xfrm>
            <a:off x="1151255" y="1852930"/>
            <a:ext cx="146050" cy="76200"/>
          </a:xfrm>
          <a:prstGeom prst="parallelogram">
            <a:avLst>
              <a:gd name="adj" fmla="val 69676"/>
            </a:avLst>
          </a:prstGeom>
          <a:solidFill>
            <a:srgbClr val="00B050"/>
          </a:solidFill>
          <a:ln>
            <a:solidFill>
              <a:srgbClr val="00B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3" name="Parallelogram 322"/>
          <p:cNvSpPr/>
          <p:nvPr/>
        </p:nvSpPr>
        <p:spPr>
          <a:xfrm>
            <a:off x="1194435" y="1941195"/>
            <a:ext cx="146050" cy="76200"/>
          </a:xfrm>
          <a:prstGeom prst="parallelogram">
            <a:avLst>
              <a:gd name="adj" fmla="val 69676"/>
            </a:avLst>
          </a:prstGeom>
          <a:solidFill>
            <a:srgbClr val="FCFB27"/>
          </a:solidFill>
          <a:ln>
            <a:solidFill>
              <a:srgbClr val="FCFB27"/>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4" name="Parallelogram 323"/>
          <p:cNvSpPr/>
          <p:nvPr/>
        </p:nvSpPr>
        <p:spPr>
          <a:xfrm>
            <a:off x="1085850" y="1941195"/>
            <a:ext cx="146050" cy="76200"/>
          </a:xfrm>
          <a:prstGeom prst="parallelogram">
            <a:avLst>
              <a:gd name="adj" fmla="val 69676"/>
            </a:avLst>
          </a:prstGeom>
          <a:solidFill>
            <a:srgbClr val="B2FF19"/>
          </a:solidFill>
          <a:ln>
            <a:solidFill>
              <a:srgbClr val="B2FF1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5" name="Parallelogram 324"/>
          <p:cNvSpPr/>
          <p:nvPr/>
        </p:nvSpPr>
        <p:spPr>
          <a:xfrm>
            <a:off x="1273175" y="1678305"/>
            <a:ext cx="146050" cy="76200"/>
          </a:xfrm>
          <a:prstGeom prst="parallelogram">
            <a:avLst>
              <a:gd name="adj" fmla="val 69676"/>
            </a:avLst>
          </a:prstGeom>
          <a:solidFill>
            <a:srgbClr val="8CC32E"/>
          </a:solidFill>
          <a:ln>
            <a:solidFill>
              <a:srgbClr val="8CC32E"/>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6" name="Parallelogram 325"/>
          <p:cNvSpPr/>
          <p:nvPr/>
        </p:nvSpPr>
        <p:spPr>
          <a:xfrm>
            <a:off x="1321435" y="1767205"/>
            <a:ext cx="146050" cy="76200"/>
          </a:xfrm>
          <a:prstGeom prst="parallelogram">
            <a:avLst>
              <a:gd name="adj" fmla="val 69676"/>
            </a:avLst>
          </a:prstGeom>
          <a:solidFill>
            <a:srgbClr val="00B050"/>
          </a:solidFill>
          <a:ln>
            <a:solidFill>
              <a:srgbClr val="00B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7" name="Parallelogram 326"/>
          <p:cNvSpPr/>
          <p:nvPr/>
        </p:nvSpPr>
        <p:spPr>
          <a:xfrm>
            <a:off x="1362710" y="1855470"/>
            <a:ext cx="146050" cy="76200"/>
          </a:xfrm>
          <a:prstGeom prst="parallelogram">
            <a:avLst>
              <a:gd name="adj" fmla="val 69676"/>
            </a:avLst>
          </a:prstGeom>
          <a:solidFill>
            <a:srgbClr val="FCFB27"/>
          </a:solidFill>
          <a:ln>
            <a:solidFill>
              <a:srgbClr val="FCFB27"/>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8" name="Parallelogram 327"/>
          <p:cNvSpPr/>
          <p:nvPr/>
        </p:nvSpPr>
        <p:spPr>
          <a:xfrm>
            <a:off x="1381760" y="1678305"/>
            <a:ext cx="146050" cy="76200"/>
          </a:xfrm>
          <a:prstGeom prst="parallelogram">
            <a:avLst>
              <a:gd name="adj" fmla="val 69676"/>
            </a:avLst>
          </a:prstGeom>
          <a:solidFill>
            <a:srgbClr val="DCFF48"/>
          </a:solidFill>
          <a:ln>
            <a:solidFill>
              <a:srgbClr val="DCFF48"/>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9" name="Parallelogram 328"/>
          <p:cNvSpPr/>
          <p:nvPr/>
        </p:nvSpPr>
        <p:spPr>
          <a:xfrm>
            <a:off x="1425575" y="1772920"/>
            <a:ext cx="146050" cy="76200"/>
          </a:xfrm>
          <a:prstGeom prst="parallelogram">
            <a:avLst>
              <a:gd name="adj" fmla="val 69676"/>
            </a:avLst>
          </a:prstGeom>
          <a:solidFill>
            <a:srgbClr val="B2FF19"/>
          </a:solidFill>
          <a:ln>
            <a:solidFill>
              <a:srgbClr val="B2FF1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30" name="Parallelogram 329"/>
          <p:cNvSpPr/>
          <p:nvPr/>
        </p:nvSpPr>
        <p:spPr>
          <a:xfrm>
            <a:off x="1486535" y="1685290"/>
            <a:ext cx="146050" cy="76200"/>
          </a:xfrm>
          <a:prstGeom prst="parallelogram">
            <a:avLst>
              <a:gd name="adj" fmla="val 69676"/>
            </a:avLst>
          </a:prstGeom>
          <a:solidFill>
            <a:srgbClr val="8C9F69"/>
          </a:solidFill>
          <a:ln>
            <a:solidFill>
              <a:srgbClr val="8C9F6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31" name="Parallelogram 330"/>
          <p:cNvSpPr/>
          <p:nvPr/>
        </p:nvSpPr>
        <p:spPr>
          <a:xfrm>
            <a:off x="964565" y="1677670"/>
            <a:ext cx="675640" cy="346075"/>
          </a:xfrm>
          <a:prstGeom prst="parallelogram">
            <a:avLst>
              <a:gd name="adj" fmla="val 69676"/>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49" name="Parallelogram 348"/>
          <p:cNvSpPr/>
          <p:nvPr/>
        </p:nvSpPr>
        <p:spPr>
          <a:xfrm>
            <a:off x="1158875" y="2324100"/>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50" name="Parallelogram 349"/>
          <p:cNvSpPr/>
          <p:nvPr/>
        </p:nvSpPr>
        <p:spPr>
          <a:xfrm>
            <a:off x="1103630" y="2402840"/>
            <a:ext cx="146050" cy="76200"/>
          </a:xfrm>
          <a:prstGeom prst="parallelogram">
            <a:avLst>
              <a:gd name="adj" fmla="val 69676"/>
            </a:avLst>
          </a:prstGeom>
          <a:solidFill>
            <a:srgbClr val="57C665"/>
          </a:solidFill>
          <a:ln>
            <a:solidFill>
              <a:srgbClr val="57C665"/>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51" name="Parallelogram 350"/>
          <p:cNvSpPr/>
          <p:nvPr/>
        </p:nvSpPr>
        <p:spPr>
          <a:xfrm>
            <a:off x="1044575" y="2487930"/>
            <a:ext cx="146050" cy="76200"/>
          </a:xfrm>
          <a:prstGeom prst="parallelogram">
            <a:avLst>
              <a:gd name="adj" fmla="val 69676"/>
            </a:avLst>
          </a:prstGeom>
          <a:solidFill>
            <a:srgbClr val="DCFF48"/>
          </a:solidFill>
          <a:ln>
            <a:solidFill>
              <a:srgbClr val="DCFF48"/>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52" name="Parallelogram 351"/>
          <p:cNvSpPr/>
          <p:nvPr/>
        </p:nvSpPr>
        <p:spPr>
          <a:xfrm>
            <a:off x="982345" y="2576830"/>
            <a:ext cx="146050" cy="76200"/>
          </a:xfrm>
          <a:prstGeom prst="parallelogram">
            <a:avLst>
              <a:gd name="adj" fmla="val 69676"/>
            </a:avLst>
          </a:prstGeom>
          <a:solidFill>
            <a:srgbClr val="3B508A"/>
          </a:solidFill>
          <a:ln>
            <a:solidFill>
              <a:srgbClr val="3B508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53" name="Parallelogram 352"/>
          <p:cNvSpPr/>
          <p:nvPr/>
        </p:nvSpPr>
        <p:spPr>
          <a:xfrm>
            <a:off x="1212850" y="2400300"/>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354" name="Parallelogram 353"/>
          <p:cNvSpPr/>
          <p:nvPr/>
        </p:nvSpPr>
        <p:spPr>
          <a:xfrm>
            <a:off x="1260475" y="2487930"/>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355" name="Parallelogram 354"/>
          <p:cNvSpPr/>
          <p:nvPr/>
        </p:nvSpPr>
        <p:spPr>
          <a:xfrm>
            <a:off x="1301750" y="2576830"/>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356" name="Parallelogram 355"/>
          <p:cNvSpPr/>
          <p:nvPr/>
        </p:nvSpPr>
        <p:spPr>
          <a:xfrm>
            <a:off x="1151255" y="2488565"/>
            <a:ext cx="146050" cy="76200"/>
          </a:xfrm>
          <a:prstGeom prst="parallelogram">
            <a:avLst>
              <a:gd name="adj" fmla="val 69676"/>
            </a:avLst>
          </a:prstGeom>
          <a:solidFill>
            <a:srgbClr val="E9E419"/>
          </a:solidFill>
          <a:ln>
            <a:solidFill>
              <a:srgbClr val="E9E41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57" name="Parallelogram 356"/>
          <p:cNvSpPr/>
          <p:nvPr/>
        </p:nvSpPr>
        <p:spPr>
          <a:xfrm>
            <a:off x="1194435" y="2576830"/>
            <a:ext cx="146050" cy="76200"/>
          </a:xfrm>
          <a:prstGeom prst="parallelogram">
            <a:avLst>
              <a:gd name="adj" fmla="val 69676"/>
            </a:avLst>
          </a:prstGeom>
          <a:solidFill>
            <a:srgbClr val="1E9F88"/>
          </a:solidFill>
          <a:ln>
            <a:solidFill>
              <a:srgbClr val="1E9F88"/>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58" name="Parallelogram 357"/>
          <p:cNvSpPr/>
          <p:nvPr/>
        </p:nvSpPr>
        <p:spPr>
          <a:xfrm>
            <a:off x="1085850" y="2576830"/>
            <a:ext cx="146050" cy="76200"/>
          </a:xfrm>
          <a:prstGeom prst="parallelogram">
            <a:avLst>
              <a:gd name="adj" fmla="val 69676"/>
            </a:avLst>
          </a:prstGeom>
          <a:solidFill>
            <a:srgbClr val="BFDF24"/>
          </a:solidFill>
          <a:ln>
            <a:solidFill>
              <a:srgbClr val="BFDF2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59" name="Parallelogram 358"/>
          <p:cNvSpPr/>
          <p:nvPr/>
        </p:nvSpPr>
        <p:spPr>
          <a:xfrm>
            <a:off x="1273175" y="2313940"/>
            <a:ext cx="146050" cy="76200"/>
          </a:xfrm>
          <a:prstGeom prst="parallelogram">
            <a:avLst>
              <a:gd name="adj" fmla="val 69676"/>
            </a:avLst>
          </a:prstGeom>
          <a:solidFill>
            <a:srgbClr val="57C665"/>
          </a:solidFill>
          <a:ln>
            <a:solidFill>
              <a:srgbClr val="57C665"/>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0" name="Parallelogram 359"/>
          <p:cNvSpPr/>
          <p:nvPr/>
        </p:nvSpPr>
        <p:spPr>
          <a:xfrm>
            <a:off x="1321435" y="2402840"/>
            <a:ext cx="146050" cy="76200"/>
          </a:xfrm>
          <a:prstGeom prst="parallelogram">
            <a:avLst>
              <a:gd name="adj" fmla="val 69676"/>
            </a:avLst>
          </a:prstGeom>
          <a:solidFill>
            <a:srgbClr val="E9E419"/>
          </a:solidFill>
          <a:ln>
            <a:solidFill>
              <a:srgbClr val="E9E41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1" name="Parallelogram 360"/>
          <p:cNvSpPr/>
          <p:nvPr/>
        </p:nvSpPr>
        <p:spPr>
          <a:xfrm>
            <a:off x="1362710" y="2491105"/>
            <a:ext cx="146050" cy="76200"/>
          </a:xfrm>
          <a:prstGeom prst="parallelogram">
            <a:avLst>
              <a:gd name="adj" fmla="val 69676"/>
            </a:avLst>
          </a:prstGeom>
          <a:solidFill>
            <a:srgbClr val="1E9F88"/>
          </a:solidFill>
          <a:ln>
            <a:solidFill>
              <a:srgbClr val="1E9F88"/>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2" name="Parallelogram 361"/>
          <p:cNvSpPr/>
          <p:nvPr/>
        </p:nvSpPr>
        <p:spPr>
          <a:xfrm>
            <a:off x="1381760" y="2313940"/>
            <a:ext cx="146050" cy="76200"/>
          </a:xfrm>
          <a:prstGeom prst="parallelogram">
            <a:avLst>
              <a:gd name="adj" fmla="val 69676"/>
            </a:avLst>
          </a:prstGeom>
          <a:solidFill>
            <a:srgbClr val="DCFF48"/>
          </a:solidFill>
          <a:ln>
            <a:solidFill>
              <a:srgbClr val="DCFF48"/>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3" name="Parallelogram 362"/>
          <p:cNvSpPr/>
          <p:nvPr/>
        </p:nvSpPr>
        <p:spPr>
          <a:xfrm>
            <a:off x="1425575" y="2408555"/>
            <a:ext cx="146050" cy="76200"/>
          </a:xfrm>
          <a:prstGeom prst="parallelogram">
            <a:avLst>
              <a:gd name="adj" fmla="val 69676"/>
            </a:avLst>
          </a:prstGeom>
          <a:solidFill>
            <a:srgbClr val="BFDF24"/>
          </a:solidFill>
          <a:ln>
            <a:solidFill>
              <a:srgbClr val="BFDF2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4" name="Parallelogram 363"/>
          <p:cNvSpPr/>
          <p:nvPr/>
        </p:nvSpPr>
        <p:spPr>
          <a:xfrm>
            <a:off x="1486535" y="2320925"/>
            <a:ext cx="146050" cy="76200"/>
          </a:xfrm>
          <a:prstGeom prst="parallelogram">
            <a:avLst>
              <a:gd name="adj" fmla="val 69676"/>
            </a:avLst>
          </a:prstGeom>
          <a:solidFill>
            <a:srgbClr val="3B508A"/>
          </a:solidFill>
          <a:ln>
            <a:solidFill>
              <a:srgbClr val="3B508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5" name="Parallelogram 364"/>
          <p:cNvSpPr/>
          <p:nvPr/>
        </p:nvSpPr>
        <p:spPr>
          <a:xfrm>
            <a:off x="964565" y="2313305"/>
            <a:ext cx="675640" cy="346075"/>
          </a:xfrm>
          <a:prstGeom prst="parallelogram">
            <a:avLst>
              <a:gd name="adj" fmla="val 69676"/>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8" name="Text Box 367"/>
          <p:cNvSpPr txBox="1"/>
          <p:nvPr/>
        </p:nvSpPr>
        <p:spPr>
          <a:xfrm>
            <a:off x="997585" y="1928495"/>
            <a:ext cx="506095" cy="76200"/>
          </a:xfrm>
          <a:prstGeom prst="rect">
            <a:avLst/>
          </a:prstGeom>
          <a:noFill/>
        </p:spPr>
        <p:txBody>
          <a:bodyPr wrap="square" rtlCol="0" anchor="t">
            <a:noAutofit/>
          </a:bodyPr>
          <a:p>
            <a:pPr algn="ctr"/>
            <a:r>
              <a:rPr lang="en-US" sz="1200" b="1">
                <a:solidFill>
                  <a:schemeClr val="tx1"/>
                </a:solidFill>
                <a:latin typeface="PingFang SC Semibold" panose="020B0400000000000000" charset="-122"/>
                <a:ea typeface="PingFang SC Semibold" panose="020B0400000000000000" charset="-122"/>
                <a:sym typeface="+mn-ea"/>
              </a:rPr>
              <a:t>...</a:t>
            </a:r>
            <a:endParaRPr lang="en-US" sz="1200" b="1">
              <a:solidFill>
                <a:schemeClr val="tx1"/>
              </a:solidFill>
              <a:latin typeface="PingFang SC Semibold" panose="020B0400000000000000" charset="-122"/>
              <a:ea typeface="PingFang SC Semibold" panose="020B0400000000000000" charset="-122"/>
              <a:sym typeface="+mn-ea"/>
            </a:endParaRPr>
          </a:p>
        </p:txBody>
      </p:sp>
      <p:sp>
        <p:nvSpPr>
          <p:cNvPr id="369" name="Text Box 368"/>
          <p:cNvSpPr txBox="1"/>
          <p:nvPr/>
        </p:nvSpPr>
        <p:spPr>
          <a:xfrm>
            <a:off x="996315" y="2004695"/>
            <a:ext cx="506095" cy="76200"/>
          </a:xfrm>
          <a:prstGeom prst="rect">
            <a:avLst/>
          </a:prstGeom>
          <a:noFill/>
        </p:spPr>
        <p:txBody>
          <a:bodyPr wrap="square" rtlCol="0" anchor="t">
            <a:noAutofit/>
          </a:bodyPr>
          <a:p>
            <a:pPr algn="ctr"/>
            <a:r>
              <a:rPr lang="en-US" sz="1200" b="1">
                <a:solidFill>
                  <a:schemeClr val="tx1"/>
                </a:solidFill>
                <a:latin typeface="PingFang SC Semibold" panose="020B0400000000000000" charset="-122"/>
                <a:ea typeface="PingFang SC Semibold" panose="020B0400000000000000" charset="-122"/>
                <a:sym typeface="+mn-ea"/>
              </a:rPr>
              <a:t>...</a:t>
            </a:r>
            <a:endParaRPr lang="en-US" sz="1200" b="1">
              <a:solidFill>
                <a:schemeClr val="tx1"/>
              </a:solidFill>
              <a:latin typeface="PingFang SC Semibold" panose="020B0400000000000000" charset="-122"/>
              <a:ea typeface="PingFang SC Semibold" panose="020B0400000000000000" charset="-122"/>
              <a:sym typeface="+mn-ea"/>
            </a:endParaRPr>
          </a:p>
        </p:txBody>
      </p:sp>
      <p:sp>
        <p:nvSpPr>
          <p:cNvPr id="370" name="Text Box 369"/>
          <p:cNvSpPr txBox="1"/>
          <p:nvPr/>
        </p:nvSpPr>
        <p:spPr>
          <a:xfrm>
            <a:off x="995045" y="2077720"/>
            <a:ext cx="506095" cy="76200"/>
          </a:xfrm>
          <a:prstGeom prst="rect">
            <a:avLst/>
          </a:prstGeom>
          <a:noFill/>
        </p:spPr>
        <p:txBody>
          <a:bodyPr wrap="square" rtlCol="0" anchor="t">
            <a:noAutofit/>
          </a:bodyPr>
          <a:p>
            <a:pPr algn="ctr"/>
            <a:r>
              <a:rPr lang="en-US" sz="1200" b="1">
                <a:solidFill>
                  <a:schemeClr val="tx1"/>
                </a:solidFill>
                <a:latin typeface="PingFang SC Semibold" panose="020B0400000000000000" charset="-122"/>
                <a:ea typeface="PingFang SC Semibold" panose="020B0400000000000000" charset="-122"/>
                <a:sym typeface="+mn-ea"/>
              </a:rPr>
              <a:t>...</a:t>
            </a:r>
            <a:endParaRPr lang="en-US" sz="1200" b="1">
              <a:solidFill>
                <a:schemeClr val="tx1"/>
              </a:solidFill>
              <a:latin typeface="PingFang SC Semibold" panose="020B0400000000000000" charset="-122"/>
              <a:ea typeface="PingFang SC Semibold" panose="020B0400000000000000" charset="-122"/>
              <a:sym typeface="+mn-ea"/>
            </a:endParaRPr>
          </a:p>
        </p:txBody>
      </p:sp>
      <p:sp>
        <p:nvSpPr>
          <p:cNvPr id="371" name="Text Box 370"/>
          <p:cNvSpPr txBox="1"/>
          <p:nvPr/>
        </p:nvSpPr>
        <p:spPr>
          <a:xfrm>
            <a:off x="1454785" y="1291590"/>
            <a:ext cx="645795"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1-sec window</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372" name="Text Box 371"/>
          <p:cNvSpPr txBox="1"/>
          <p:nvPr/>
        </p:nvSpPr>
        <p:spPr>
          <a:xfrm>
            <a:off x="1455420" y="1685290"/>
            <a:ext cx="647065"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1-sec window</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373" name="Text Box 372"/>
          <p:cNvSpPr txBox="1"/>
          <p:nvPr/>
        </p:nvSpPr>
        <p:spPr>
          <a:xfrm>
            <a:off x="1440815" y="2330450"/>
            <a:ext cx="647065"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1-sec window</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374" name="Right Brace 373"/>
          <p:cNvSpPr/>
          <p:nvPr/>
        </p:nvSpPr>
        <p:spPr>
          <a:xfrm>
            <a:off x="1976755" y="1333500"/>
            <a:ext cx="145415" cy="851535"/>
          </a:xfrm>
          <a:prstGeom prst="rightBrace">
            <a:avLst>
              <a:gd name="adj1" fmla="val 33628"/>
              <a:gd name="adj2" fmla="val 50672"/>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solidFill>
                <a:schemeClr val="tx1"/>
              </a:solidFill>
            </a:endParaRPr>
          </a:p>
        </p:txBody>
      </p:sp>
      <p:sp>
        <p:nvSpPr>
          <p:cNvPr id="375" name="Text Box 374"/>
          <p:cNvSpPr txBox="1"/>
          <p:nvPr/>
        </p:nvSpPr>
        <p:spPr>
          <a:xfrm>
            <a:off x="707390" y="1294765"/>
            <a:ext cx="408940"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‘L’</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376" name="Text Box 375"/>
          <p:cNvSpPr txBox="1"/>
          <p:nvPr/>
        </p:nvSpPr>
        <p:spPr>
          <a:xfrm>
            <a:off x="722630" y="1708785"/>
            <a:ext cx="409575"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‘R’</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378" name="Text Box 377"/>
          <p:cNvSpPr txBox="1"/>
          <p:nvPr/>
        </p:nvSpPr>
        <p:spPr>
          <a:xfrm>
            <a:off x="722630" y="2330450"/>
            <a:ext cx="393700"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‘L’</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379" name="Text Box 378"/>
          <p:cNvSpPr txBox="1"/>
          <p:nvPr/>
        </p:nvSpPr>
        <p:spPr>
          <a:xfrm>
            <a:off x="2058035" y="1592580"/>
            <a:ext cx="1071245"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1 batch = 32 EEG windows</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381" name="Rectangles 380"/>
          <p:cNvSpPr/>
          <p:nvPr/>
        </p:nvSpPr>
        <p:spPr>
          <a:xfrm>
            <a:off x="3418840" y="3560445"/>
            <a:ext cx="865505" cy="374015"/>
          </a:xfrm>
          <a:prstGeom prst="rect">
            <a:avLst/>
          </a:prstGeom>
          <a:solidFill>
            <a:schemeClr val="tx1">
              <a:lumMod val="65000"/>
              <a:lumOff val="35000"/>
            </a:schemeClr>
          </a:solidFill>
          <a:ln>
            <a:solidFill>
              <a:schemeClr val="tx1">
                <a:lumMod val="65000"/>
                <a:lumOff val="3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sz="1400">
              <a:sym typeface="+mn-ea"/>
            </a:endParaRPr>
          </a:p>
        </p:txBody>
      </p:sp>
      <p:sp>
        <p:nvSpPr>
          <p:cNvPr id="384" name="Parallelogram 383"/>
          <p:cNvSpPr/>
          <p:nvPr/>
        </p:nvSpPr>
        <p:spPr>
          <a:xfrm>
            <a:off x="1158240" y="490410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85" name="Parallelogram 384"/>
          <p:cNvSpPr/>
          <p:nvPr/>
        </p:nvSpPr>
        <p:spPr>
          <a:xfrm>
            <a:off x="1102995" y="4982845"/>
            <a:ext cx="146050" cy="76200"/>
          </a:xfrm>
          <a:prstGeom prst="parallelogram">
            <a:avLst>
              <a:gd name="adj" fmla="val 69676"/>
            </a:avLst>
          </a:prstGeom>
          <a:solidFill>
            <a:srgbClr val="E6FF3D"/>
          </a:solidFill>
          <a:ln>
            <a:solidFill>
              <a:srgbClr val="E6FF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86" name="Parallelogram 385"/>
          <p:cNvSpPr/>
          <p:nvPr/>
        </p:nvSpPr>
        <p:spPr>
          <a:xfrm>
            <a:off x="1043940" y="5067935"/>
            <a:ext cx="146050" cy="76200"/>
          </a:xfrm>
          <a:prstGeom prst="parallelogram">
            <a:avLst>
              <a:gd name="adj" fmla="val 69676"/>
            </a:avLst>
          </a:prstGeom>
          <a:solidFill>
            <a:srgbClr val="218E8C"/>
          </a:solidFill>
          <a:ln>
            <a:solidFill>
              <a:srgbClr val="218E8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87" name="Parallelogram 386"/>
          <p:cNvSpPr/>
          <p:nvPr/>
        </p:nvSpPr>
        <p:spPr>
          <a:xfrm>
            <a:off x="981710" y="5156835"/>
            <a:ext cx="146050" cy="76200"/>
          </a:xfrm>
          <a:prstGeom prst="parallelogram">
            <a:avLst>
              <a:gd name="adj" fmla="val 69676"/>
            </a:avLst>
          </a:prstGeom>
          <a:solidFill>
            <a:srgbClr val="355D8C"/>
          </a:solidFill>
          <a:ln>
            <a:solidFill>
              <a:srgbClr val="355D8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88" name="Parallelogram 387"/>
          <p:cNvSpPr/>
          <p:nvPr/>
        </p:nvSpPr>
        <p:spPr>
          <a:xfrm>
            <a:off x="1212215" y="498030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389" name="Parallelogram 388"/>
          <p:cNvSpPr/>
          <p:nvPr/>
        </p:nvSpPr>
        <p:spPr>
          <a:xfrm>
            <a:off x="1259840" y="506793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390" name="Parallelogram 389"/>
          <p:cNvSpPr/>
          <p:nvPr/>
        </p:nvSpPr>
        <p:spPr>
          <a:xfrm>
            <a:off x="1301115" y="515683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391" name="Parallelogram 390"/>
          <p:cNvSpPr/>
          <p:nvPr/>
        </p:nvSpPr>
        <p:spPr>
          <a:xfrm>
            <a:off x="1150620" y="5068570"/>
            <a:ext cx="146050" cy="76200"/>
          </a:xfrm>
          <a:prstGeom prst="parallelogram">
            <a:avLst>
              <a:gd name="adj" fmla="val 69676"/>
            </a:avLst>
          </a:prstGeom>
          <a:solidFill>
            <a:srgbClr val="47C06E"/>
          </a:solidFill>
          <a:ln>
            <a:solidFill>
              <a:srgbClr val="47C06E"/>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92" name="Parallelogram 391"/>
          <p:cNvSpPr/>
          <p:nvPr/>
        </p:nvSpPr>
        <p:spPr>
          <a:xfrm>
            <a:off x="1193800" y="5156835"/>
            <a:ext cx="146050" cy="76200"/>
          </a:xfrm>
          <a:prstGeom prst="parallelogram">
            <a:avLst>
              <a:gd name="adj" fmla="val 69676"/>
            </a:avLst>
          </a:prstGeom>
          <a:solidFill>
            <a:srgbClr val="58A3BC"/>
          </a:solidFill>
          <a:ln>
            <a:solidFill>
              <a:srgbClr val="58A3B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93" name="Parallelogram 392"/>
          <p:cNvSpPr/>
          <p:nvPr/>
        </p:nvSpPr>
        <p:spPr>
          <a:xfrm>
            <a:off x="1085215" y="5156835"/>
            <a:ext cx="146050" cy="76200"/>
          </a:xfrm>
          <a:prstGeom prst="parallelogram">
            <a:avLst>
              <a:gd name="adj" fmla="val 69676"/>
            </a:avLst>
          </a:prstGeom>
          <a:solidFill>
            <a:srgbClr val="29798E"/>
          </a:solidFill>
          <a:ln>
            <a:solidFill>
              <a:srgbClr val="29798E"/>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94" name="Parallelogram 393"/>
          <p:cNvSpPr/>
          <p:nvPr/>
        </p:nvSpPr>
        <p:spPr>
          <a:xfrm>
            <a:off x="1272540" y="4893945"/>
            <a:ext cx="146050" cy="76200"/>
          </a:xfrm>
          <a:prstGeom prst="parallelogram">
            <a:avLst>
              <a:gd name="adj" fmla="val 69676"/>
            </a:avLst>
          </a:prstGeom>
          <a:solidFill>
            <a:srgbClr val="E6FF3D"/>
          </a:solidFill>
          <a:ln>
            <a:solidFill>
              <a:srgbClr val="E6FF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95" name="Parallelogram 394"/>
          <p:cNvSpPr/>
          <p:nvPr/>
        </p:nvSpPr>
        <p:spPr>
          <a:xfrm>
            <a:off x="1317625" y="4982845"/>
            <a:ext cx="146050" cy="76200"/>
          </a:xfrm>
          <a:prstGeom prst="parallelogram">
            <a:avLst>
              <a:gd name="adj" fmla="val 69676"/>
            </a:avLst>
          </a:prstGeom>
          <a:solidFill>
            <a:srgbClr val="47C06E"/>
          </a:solidFill>
          <a:ln>
            <a:solidFill>
              <a:srgbClr val="47C06E"/>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96" name="Parallelogram 395"/>
          <p:cNvSpPr/>
          <p:nvPr/>
        </p:nvSpPr>
        <p:spPr>
          <a:xfrm>
            <a:off x="1362075" y="5071110"/>
            <a:ext cx="146050" cy="76200"/>
          </a:xfrm>
          <a:prstGeom prst="parallelogram">
            <a:avLst>
              <a:gd name="adj" fmla="val 69676"/>
            </a:avLst>
          </a:prstGeom>
          <a:solidFill>
            <a:srgbClr val="58A3BC"/>
          </a:solidFill>
          <a:ln>
            <a:solidFill>
              <a:srgbClr val="58A3B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97" name="Parallelogram 396"/>
          <p:cNvSpPr/>
          <p:nvPr/>
        </p:nvSpPr>
        <p:spPr>
          <a:xfrm>
            <a:off x="1381125" y="4893945"/>
            <a:ext cx="146050" cy="76200"/>
          </a:xfrm>
          <a:prstGeom prst="parallelogram">
            <a:avLst>
              <a:gd name="adj" fmla="val 69676"/>
            </a:avLst>
          </a:prstGeom>
          <a:solidFill>
            <a:srgbClr val="218E8C"/>
          </a:solidFill>
          <a:ln>
            <a:solidFill>
              <a:srgbClr val="218E8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98" name="Parallelogram 397"/>
          <p:cNvSpPr/>
          <p:nvPr/>
        </p:nvSpPr>
        <p:spPr>
          <a:xfrm>
            <a:off x="1424940" y="4984750"/>
            <a:ext cx="146050" cy="76200"/>
          </a:xfrm>
          <a:prstGeom prst="parallelogram">
            <a:avLst>
              <a:gd name="adj" fmla="val 69676"/>
            </a:avLst>
          </a:prstGeom>
          <a:solidFill>
            <a:srgbClr val="29798E"/>
          </a:solidFill>
          <a:ln>
            <a:solidFill>
              <a:srgbClr val="29798E"/>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99" name="Parallelogram 398"/>
          <p:cNvSpPr/>
          <p:nvPr/>
        </p:nvSpPr>
        <p:spPr>
          <a:xfrm>
            <a:off x="1482090" y="4897755"/>
            <a:ext cx="146050" cy="76200"/>
          </a:xfrm>
          <a:prstGeom prst="parallelogram">
            <a:avLst>
              <a:gd name="adj" fmla="val 69676"/>
            </a:avLst>
          </a:prstGeom>
          <a:solidFill>
            <a:srgbClr val="355D8C"/>
          </a:solidFill>
          <a:ln>
            <a:solidFill>
              <a:srgbClr val="355D8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00" name="Parallelogram 399"/>
          <p:cNvSpPr/>
          <p:nvPr/>
        </p:nvSpPr>
        <p:spPr>
          <a:xfrm>
            <a:off x="963930" y="4893310"/>
            <a:ext cx="675640" cy="346075"/>
          </a:xfrm>
          <a:prstGeom prst="parallelogram">
            <a:avLst>
              <a:gd name="adj" fmla="val 69676"/>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01" name="Parallelogram 400"/>
          <p:cNvSpPr/>
          <p:nvPr/>
        </p:nvSpPr>
        <p:spPr>
          <a:xfrm>
            <a:off x="1158240" y="529780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02" name="Parallelogram 401"/>
          <p:cNvSpPr/>
          <p:nvPr/>
        </p:nvSpPr>
        <p:spPr>
          <a:xfrm>
            <a:off x="1102995" y="5376545"/>
            <a:ext cx="146050" cy="76200"/>
          </a:xfrm>
          <a:prstGeom prst="parallelogram">
            <a:avLst>
              <a:gd name="adj" fmla="val 69676"/>
            </a:avLst>
          </a:prstGeom>
          <a:solidFill>
            <a:srgbClr val="FAE622"/>
          </a:solidFill>
          <a:ln>
            <a:solidFill>
              <a:srgbClr val="FAE62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03" name="Parallelogram 402"/>
          <p:cNvSpPr/>
          <p:nvPr/>
        </p:nvSpPr>
        <p:spPr>
          <a:xfrm>
            <a:off x="1043940" y="5461635"/>
            <a:ext cx="146050" cy="76200"/>
          </a:xfrm>
          <a:prstGeom prst="parallelogram">
            <a:avLst>
              <a:gd name="adj" fmla="val 69676"/>
            </a:avLst>
          </a:prstGeom>
          <a:solidFill>
            <a:srgbClr val="C2DF22"/>
          </a:solidFill>
          <a:ln>
            <a:solidFill>
              <a:srgbClr val="C2DF2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04" name="Parallelogram 403"/>
          <p:cNvSpPr/>
          <p:nvPr/>
        </p:nvSpPr>
        <p:spPr>
          <a:xfrm>
            <a:off x="981710" y="5550535"/>
            <a:ext cx="146050" cy="76200"/>
          </a:xfrm>
          <a:prstGeom prst="parallelogram">
            <a:avLst>
              <a:gd name="adj" fmla="val 69676"/>
            </a:avLst>
          </a:prstGeom>
          <a:solidFill>
            <a:srgbClr val="21A685"/>
          </a:solidFill>
          <a:ln>
            <a:solidFill>
              <a:srgbClr val="21A685"/>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05" name="Parallelogram 404"/>
          <p:cNvSpPr/>
          <p:nvPr/>
        </p:nvSpPr>
        <p:spPr>
          <a:xfrm>
            <a:off x="1212215" y="537400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406" name="Parallelogram 405"/>
          <p:cNvSpPr/>
          <p:nvPr/>
        </p:nvSpPr>
        <p:spPr>
          <a:xfrm>
            <a:off x="1259840" y="546163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407" name="Parallelogram 406"/>
          <p:cNvSpPr/>
          <p:nvPr/>
        </p:nvSpPr>
        <p:spPr>
          <a:xfrm>
            <a:off x="1301115" y="555053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408" name="Parallelogram 407"/>
          <p:cNvSpPr/>
          <p:nvPr/>
        </p:nvSpPr>
        <p:spPr>
          <a:xfrm>
            <a:off x="1150620" y="5462270"/>
            <a:ext cx="146050" cy="76200"/>
          </a:xfrm>
          <a:prstGeom prst="parallelogram">
            <a:avLst>
              <a:gd name="adj" fmla="val 69676"/>
            </a:avLst>
          </a:prstGeom>
          <a:solidFill>
            <a:srgbClr val="FFF05C"/>
          </a:solidFill>
          <a:ln>
            <a:solidFill>
              <a:srgbClr val="FFF05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09" name="Parallelogram 408"/>
          <p:cNvSpPr/>
          <p:nvPr/>
        </p:nvSpPr>
        <p:spPr>
          <a:xfrm>
            <a:off x="1193800" y="5550535"/>
            <a:ext cx="146050" cy="76200"/>
          </a:xfrm>
          <a:prstGeom prst="parallelogram">
            <a:avLst>
              <a:gd name="adj" fmla="val 69676"/>
            </a:avLst>
          </a:prstGeom>
          <a:solidFill>
            <a:srgbClr val="6DCE58"/>
          </a:solidFill>
          <a:ln>
            <a:solidFill>
              <a:srgbClr val="6DCE58"/>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10" name="Parallelogram 409"/>
          <p:cNvSpPr/>
          <p:nvPr/>
        </p:nvSpPr>
        <p:spPr>
          <a:xfrm>
            <a:off x="1085215" y="5550535"/>
            <a:ext cx="146050" cy="76200"/>
          </a:xfrm>
          <a:prstGeom prst="parallelogram">
            <a:avLst>
              <a:gd name="adj" fmla="val 69676"/>
            </a:avLst>
          </a:prstGeom>
          <a:solidFill>
            <a:srgbClr val="40BD72"/>
          </a:solidFill>
          <a:ln>
            <a:solidFill>
              <a:srgbClr val="40BD7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11" name="Parallelogram 410"/>
          <p:cNvSpPr/>
          <p:nvPr/>
        </p:nvSpPr>
        <p:spPr>
          <a:xfrm>
            <a:off x="1272540" y="5287645"/>
            <a:ext cx="146050" cy="76200"/>
          </a:xfrm>
          <a:prstGeom prst="parallelogram">
            <a:avLst>
              <a:gd name="adj" fmla="val 69676"/>
            </a:avLst>
          </a:prstGeom>
          <a:solidFill>
            <a:srgbClr val="FAE622"/>
          </a:solidFill>
          <a:ln>
            <a:solidFill>
              <a:srgbClr val="FAE62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12" name="Parallelogram 411"/>
          <p:cNvSpPr/>
          <p:nvPr/>
        </p:nvSpPr>
        <p:spPr>
          <a:xfrm>
            <a:off x="1320800" y="5376545"/>
            <a:ext cx="146050" cy="76200"/>
          </a:xfrm>
          <a:prstGeom prst="parallelogram">
            <a:avLst>
              <a:gd name="adj" fmla="val 69676"/>
            </a:avLst>
          </a:prstGeom>
          <a:solidFill>
            <a:srgbClr val="FFF05C"/>
          </a:solidFill>
          <a:ln>
            <a:solidFill>
              <a:srgbClr val="FFF05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13" name="Parallelogram 412"/>
          <p:cNvSpPr/>
          <p:nvPr/>
        </p:nvSpPr>
        <p:spPr>
          <a:xfrm>
            <a:off x="1362075" y="5464810"/>
            <a:ext cx="146050" cy="76200"/>
          </a:xfrm>
          <a:prstGeom prst="parallelogram">
            <a:avLst>
              <a:gd name="adj" fmla="val 69676"/>
            </a:avLst>
          </a:prstGeom>
          <a:solidFill>
            <a:srgbClr val="6DCE58"/>
          </a:solidFill>
          <a:ln>
            <a:solidFill>
              <a:srgbClr val="6DCE58"/>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14" name="Parallelogram 413"/>
          <p:cNvSpPr/>
          <p:nvPr/>
        </p:nvSpPr>
        <p:spPr>
          <a:xfrm>
            <a:off x="1381125" y="5287645"/>
            <a:ext cx="146050" cy="76200"/>
          </a:xfrm>
          <a:prstGeom prst="parallelogram">
            <a:avLst>
              <a:gd name="adj" fmla="val 69676"/>
            </a:avLst>
          </a:prstGeom>
          <a:solidFill>
            <a:srgbClr val="40BD72"/>
          </a:solidFill>
          <a:ln>
            <a:solidFill>
              <a:srgbClr val="40BD7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15" name="Parallelogram 414"/>
          <p:cNvSpPr/>
          <p:nvPr/>
        </p:nvSpPr>
        <p:spPr>
          <a:xfrm>
            <a:off x="1424940" y="5382260"/>
            <a:ext cx="146050" cy="76200"/>
          </a:xfrm>
          <a:prstGeom prst="parallelogram">
            <a:avLst>
              <a:gd name="adj" fmla="val 69676"/>
            </a:avLst>
          </a:prstGeom>
          <a:solidFill>
            <a:srgbClr val="B2FF19"/>
          </a:solidFill>
          <a:ln>
            <a:solidFill>
              <a:srgbClr val="B2FF1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16" name="Parallelogram 415"/>
          <p:cNvSpPr/>
          <p:nvPr/>
        </p:nvSpPr>
        <p:spPr>
          <a:xfrm>
            <a:off x="1482090" y="5294630"/>
            <a:ext cx="146050" cy="76200"/>
          </a:xfrm>
          <a:prstGeom prst="parallelogram">
            <a:avLst>
              <a:gd name="adj" fmla="val 69676"/>
            </a:avLst>
          </a:prstGeom>
          <a:solidFill>
            <a:srgbClr val="21A685"/>
          </a:solidFill>
          <a:ln>
            <a:solidFill>
              <a:srgbClr val="21A685"/>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17" name="Parallelogram 416"/>
          <p:cNvSpPr/>
          <p:nvPr/>
        </p:nvSpPr>
        <p:spPr>
          <a:xfrm>
            <a:off x="963930" y="5287010"/>
            <a:ext cx="675640" cy="346075"/>
          </a:xfrm>
          <a:prstGeom prst="parallelogram">
            <a:avLst>
              <a:gd name="adj" fmla="val 69676"/>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18" name="Parallelogram 417"/>
          <p:cNvSpPr/>
          <p:nvPr/>
        </p:nvSpPr>
        <p:spPr>
          <a:xfrm>
            <a:off x="1158240" y="5933440"/>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19" name="Parallelogram 418"/>
          <p:cNvSpPr/>
          <p:nvPr/>
        </p:nvSpPr>
        <p:spPr>
          <a:xfrm>
            <a:off x="1102995" y="6012180"/>
            <a:ext cx="146050" cy="76200"/>
          </a:xfrm>
          <a:prstGeom prst="parallelogram">
            <a:avLst>
              <a:gd name="adj" fmla="val 69676"/>
            </a:avLst>
          </a:prstGeom>
          <a:solidFill>
            <a:srgbClr val="2EB27C"/>
          </a:solidFill>
          <a:ln>
            <a:solidFill>
              <a:srgbClr val="2EB27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20" name="Parallelogram 419"/>
          <p:cNvSpPr/>
          <p:nvPr/>
        </p:nvSpPr>
        <p:spPr>
          <a:xfrm>
            <a:off x="1043940" y="6097270"/>
            <a:ext cx="146050" cy="76200"/>
          </a:xfrm>
          <a:prstGeom prst="parallelogram">
            <a:avLst>
              <a:gd name="adj" fmla="val 69676"/>
            </a:avLst>
          </a:prstGeom>
          <a:solidFill>
            <a:srgbClr val="E6FF3D"/>
          </a:solidFill>
          <a:ln>
            <a:solidFill>
              <a:srgbClr val="E6FF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21" name="Parallelogram 420"/>
          <p:cNvSpPr/>
          <p:nvPr/>
        </p:nvSpPr>
        <p:spPr>
          <a:xfrm>
            <a:off x="981710" y="6186170"/>
            <a:ext cx="146050" cy="76200"/>
          </a:xfrm>
          <a:prstGeom prst="parallelogram">
            <a:avLst>
              <a:gd name="adj" fmla="val 69676"/>
            </a:avLst>
          </a:prstGeom>
          <a:solidFill>
            <a:srgbClr val="64CB5D"/>
          </a:solidFill>
          <a:ln>
            <a:solidFill>
              <a:srgbClr val="64CB5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22" name="Parallelogram 421"/>
          <p:cNvSpPr/>
          <p:nvPr/>
        </p:nvSpPr>
        <p:spPr>
          <a:xfrm>
            <a:off x="1212215" y="6009640"/>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423" name="Parallelogram 422"/>
          <p:cNvSpPr/>
          <p:nvPr/>
        </p:nvSpPr>
        <p:spPr>
          <a:xfrm>
            <a:off x="1259840" y="6097270"/>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424" name="Parallelogram 423"/>
          <p:cNvSpPr/>
          <p:nvPr/>
        </p:nvSpPr>
        <p:spPr>
          <a:xfrm>
            <a:off x="1301115" y="6186170"/>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425" name="Parallelogram 424"/>
          <p:cNvSpPr/>
          <p:nvPr/>
        </p:nvSpPr>
        <p:spPr>
          <a:xfrm>
            <a:off x="1150620" y="6097905"/>
            <a:ext cx="146050" cy="76200"/>
          </a:xfrm>
          <a:prstGeom prst="parallelogram">
            <a:avLst>
              <a:gd name="adj" fmla="val 69676"/>
            </a:avLst>
          </a:prstGeom>
          <a:solidFill>
            <a:srgbClr val="345E8D"/>
          </a:solidFill>
          <a:ln>
            <a:solidFill>
              <a:srgbClr val="345E8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26" name="Parallelogram 425"/>
          <p:cNvSpPr/>
          <p:nvPr/>
        </p:nvSpPr>
        <p:spPr>
          <a:xfrm>
            <a:off x="1193800" y="6186170"/>
            <a:ext cx="146050" cy="76200"/>
          </a:xfrm>
          <a:prstGeom prst="parallelogram">
            <a:avLst>
              <a:gd name="adj" fmla="val 69676"/>
            </a:avLst>
          </a:prstGeom>
          <a:solidFill>
            <a:srgbClr val="FDE724"/>
          </a:solidFill>
          <a:ln>
            <a:solidFill>
              <a:srgbClr val="FDE72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27" name="Parallelogram 426"/>
          <p:cNvSpPr/>
          <p:nvPr/>
        </p:nvSpPr>
        <p:spPr>
          <a:xfrm>
            <a:off x="1085215" y="6186170"/>
            <a:ext cx="146050" cy="76200"/>
          </a:xfrm>
          <a:prstGeom prst="parallelogram">
            <a:avLst>
              <a:gd name="adj" fmla="val 69676"/>
            </a:avLst>
          </a:prstGeom>
          <a:solidFill>
            <a:srgbClr val="33B679"/>
          </a:solidFill>
          <a:ln>
            <a:solidFill>
              <a:srgbClr val="33B67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28" name="Parallelogram 427"/>
          <p:cNvSpPr/>
          <p:nvPr/>
        </p:nvSpPr>
        <p:spPr>
          <a:xfrm>
            <a:off x="1272540" y="5923280"/>
            <a:ext cx="146050" cy="76200"/>
          </a:xfrm>
          <a:prstGeom prst="parallelogram">
            <a:avLst>
              <a:gd name="adj" fmla="val 69676"/>
            </a:avLst>
          </a:prstGeom>
          <a:solidFill>
            <a:srgbClr val="2EB27C"/>
          </a:solidFill>
          <a:ln>
            <a:solidFill>
              <a:srgbClr val="2EB27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29" name="Parallelogram 428"/>
          <p:cNvSpPr/>
          <p:nvPr/>
        </p:nvSpPr>
        <p:spPr>
          <a:xfrm>
            <a:off x="1317625" y="6012180"/>
            <a:ext cx="146050" cy="76200"/>
          </a:xfrm>
          <a:prstGeom prst="parallelogram">
            <a:avLst>
              <a:gd name="adj" fmla="val 69676"/>
            </a:avLst>
          </a:prstGeom>
          <a:solidFill>
            <a:srgbClr val="345E8D"/>
          </a:solidFill>
          <a:ln>
            <a:solidFill>
              <a:srgbClr val="345E8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30" name="Parallelogram 429"/>
          <p:cNvSpPr/>
          <p:nvPr/>
        </p:nvSpPr>
        <p:spPr>
          <a:xfrm>
            <a:off x="1362075" y="6100445"/>
            <a:ext cx="146050" cy="76200"/>
          </a:xfrm>
          <a:prstGeom prst="parallelogram">
            <a:avLst>
              <a:gd name="adj" fmla="val 69676"/>
            </a:avLst>
          </a:prstGeom>
          <a:solidFill>
            <a:srgbClr val="FDE724"/>
          </a:solidFill>
          <a:ln>
            <a:solidFill>
              <a:srgbClr val="FDE72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31" name="Parallelogram 430"/>
          <p:cNvSpPr/>
          <p:nvPr/>
        </p:nvSpPr>
        <p:spPr>
          <a:xfrm>
            <a:off x="1381125" y="5923280"/>
            <a:ext cx="146050" cy="76200"/>
          </a:xfrm>
          <a:prstGeom prst="parallelogram">
            <a:avLst>
              <a:gd name="adj" fmla="val 69676"/>
            </a:avLst>
          </a:prstGeom>
          <a:solidFill>
            <a:srgbClr val="E6FF3D"/>
          </a:solidFill>
          <a:ln>
            <a:solidFill>
              <a:srgbClr val="E6FF3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32" name="Parallelogram 431"/>
          <p:cNvSpPr/>
          <p:nvPr/>
        </p:nvSpPr>
        <p:spPr>
          <a:xfrm>
            <a:off x="1424940" y="6017895"/>
            <a:ext cx="146050" cy="76200"/>
          </a:xfrm>
          <a:prstGeom prst="parallelogram">
            <a:avLst>
              <a:gd name="adj" fmla="val 69676"/>
            </a:avLst>
          </a:prstGeom>
          <a:solidFill>
            <a:srgbClr val="33B679"/>
          </a:solidFill>
          <a:ln>
            <a:solidFill>
              <a:srgbClr val="33B67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33" name="Parallelogram 432"/>
          <p:cNvSpPr/>
          <p:nvPr/>
        </p:nvSpPr>
        <p:spPr>
          <a:xfrm>
            <a:off x="1482725" y="5930265"/>
            <a:ext cx="146050" cy="76200"/>
          </a:xfrm>
          <a:prstGeom prst="parallelogram">
            <a:avLst>
              <a:gd name="adj" fmla="val 69676"/>
            </a:avLst>
          </a:prstGeom>
          <a:solidFill>
            <a:srgbClr val="64CB5D"/>
          </a:solidFill>
          <a:ln>
            <a:solidFill>
              <a:srgbClr val="64CB5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34" name="Parallelogram 433"/>
          <p:cNvSpPr/>
          <p:nvPr/>
        </p:nvSpPr>
        <p:spPr>
          <a:xfrm>
            <a:off x="963930" y="5922645"/>
            <a:ext cx="675640" cy="346075"/>
          </a:xfrm>
          <a:prstGeom prst="parallelogram">
            <a:avLst>
              <a:gd name="adj" fmla="val 69676"/>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35" name="Text Box 434"/>
          <p:cNvSpPr txBox="1"/>
          <p:nvPr/>
        </p:nvSpPr>
        <p:spPr>
          <a:xfrm>
            <a:off x="999490" y="5607685"/>
            <a:ext cx="506095" cy="76200"/>
          </a:xfrm>
          <a:prstGeom prst="rect">
            <a:avLst/>
          </a:prstGeom>
          <a:noFill/>
        </p:spPr>
        <p:txBody>
          <a:bodyPr wrap="square" rtlCol="0" anchor="t">
            <a:noAutofit/>
          </a:bodyPr>
          <a:p>
            <a:pPr algn="ctr"/>
            <a:r>
              <a:rPr lang="en-US" sz="1200" b="1">
                <a:solidFill>
                  <a:schemeClr val="tx1"/>
                </a:solidFill>
                <a:latin typeface="PingFang SC Semibold" panose="020B0400000000000000" charset="-122"/>
                <a:ea typeface="PingFang SC Semibold" panose="020B0400000000000000" charset="-122"/>
                <a:sym typeface="+mn-ea"/>
              </a:rPr>
              <a:t>...</a:t>
            </a:r>
            <a:endParaRPr lang="en-US" sz="1200" b="1">
              <a:solidFill>
                <a:schemeClr val="tx1"/>
              </a:solidFill>
              <a:latin typeface="PingFang SC Semibold" panose="020B0400000000000000" charset="-122"/>
              <a:ea typeface="PingFang SC Semibold" panose="020B0400000000000000" charset="-122"/>
              <a:sym typeface="+mn-ea"/>
            </a:endParaRPr>
          </a:p>
        </p:txBody>
      </p:sp>
      <p:sp>
        <p:nvSpPr>
          <p:cNvPr id="438" name="Text Box 437"/>
          <p:cNvSpPr txBox="1"/>
          <p:nvPr/>
        </p:nvSpPr>
        <p:spPr>
          <a:xfrm>
            <a:off x="1473835" y="4893310"/>
            <a:ext cx="655320"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1-sec window</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439" name="Text Box 438"/>
          <p:cNvSpPr txBox="1"/>
          <p:nvPr/>
        </p:nvSpPr>
        <p:spPr>
          <a:xfrm>
            <a:off x="1473835" y="5283835"/>
            <a:ext cx="655320"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1-sec window</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440" name="Text Box 439"/>
          <p:cNvSpPr txBox="1"/>
          <p:nvPr/>
        </p:nvSpPr>
        <p:spPr>
          <a:xfrm>
            <a:off x="1468755" y="5923280"/>
            <a:ext cx="655320"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1-sec window</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441" name="Text Box 440"/>
          <p:cNvSpPr txBox="1"/>
          <p:nvPr/>
        </p:nvSpPr>
        <p:spPr>
          <a:xfrm>
            <a:off x="705485" y="4904105"/>
            <a:ext cx="410210"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‘L’</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442" name="Text Box 441"/>
          <p:cNvSpPr txBox="1"/>
          <p:nvPr/>
        </p:nvSpPr>
        <p:spPr>
          <a:xfrm>
            <a:off x="706120" y="5318125"/>
            <a:ext cx="425450"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‘R’</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443" name="Text Box 442"/>
          <p:cNvSpPr txBox="1"/>
          <p:nvPr/>
        </p:nvSpPr>
        <p:spPr>
          <a:xfrm>
            <a:off x="690245" y="5939790"/>
            <a:ext cx="425450"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‘L’</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446" name="Parallelogram 445"/>
          <p:cNvSpPr/>
          <p:nvPr/>
        </p:nvSpPr>
        <p:spPr>
          <a:xfrm>
            <a:off x="1153795" y="307530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47" name="Parallelogram 446"/>
          <p:cNvSpPr/>
          <p:nvPr/>
        </p:nvSpPr>
        <p:spPr>
          <a:xfrm>
            <a:off x="1098550" y="3154045"/>
            <a:ext cx="146050" cy="76200"/>
          </a:xfrm>
          <a:prstGeom prst="parallelogram">
            <a:avLst>
              <a:gd name="adj" fmla="val 69676"/>
            </a:avLst>
          </a:prstGeom>
          <a:solidFill>
            <a:srgbClr val="B5DD2B"/>
          </a:solidFill>
          <a:ln>
            <a:solidFill>
              <a:srgbClr val="B5DD2B"/>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48" name="Parallelogram 447"/>
          <p:cNvSpPr/>
          <p:nvPr/>
        </p:nvSpPr>
        <p:spPr>
          <a:xfrm>
            <a:off x="1039495" y="3239135"/>
            <a:ext cx="146050" cy="76200"/>
          </a:xfrm>
          <a:prstGeom prst="parallelogram">
            <a:avLst>
              <a:gd name="adj" fmla="val 69676"/>
            </a:avLst>
          </a:prstGeom>
          <a:solidFill>
            <a:srgbClr val="86D449"/>
          </a:solidFill>
          <a:ln>
            <a:solidFill>
              <a:srgbClr val="86D44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49" name="Parallelogram 448"/>
          <p:cNvSpPr/>
          <p:nvPr/>
        </p:nvSpPr>
        <p:spPr>
          <a:xfrm>
            <a:off x="977265" y="3328035"/>
            <a:ext cx="146050" cy="76200"/>
          </a:xfrm>
          <a:prstGeom prst="parallelogram">
            <a:avLst>
              <a:gd name="adj" fmla="val 69676"/>
            </a:avLst>
          </a:prstGeom>
          <a:solidFill>
            <a:srgbClr val="CAE01E"/>
          </a:solidFill>
          <a:ln>
            <a:solidFill>
              <a:srgbClr val="CAE01E"/>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50" name="Parallelogram 449"/>
          <p:cNvSpPr/>
          <p:nvPr/>
        </p:nvSpPr>
        <p:spPr>
          <a:xfrm>
            <a:off x="1207770" y="315150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451" name="Parallelogram 450"/>
          <p:cNvSpPr/>
          <p:nvPr/>
        </p:nvSpPr>
        <p:spPr>
          <a:xfrm>
            <a:off x="1255395" y="323913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452" name="Parallelogram 451"/>
          <p:cNvSpPr/>
          <p:nvPr/>
        </p:nvSpPr>
        <p:spPr>
          <a:xfrm>
            <a:off x="1296670" y="3328035"/>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453" name="Parallelogram 452"/>
          <p:cNvSpPr/>
          <p:nvPr/>
        </p:nvSpPr>
        <p:spPr>
          <a:xfrm>
            <a:off x="1146175" y="3239770"/>
            <a:ext cx="146050" cy="76200"/>
          </a:xfrm>
          <a:prstGeom prst="parallelogram">
            <a:avLst>
              <a:gd name="adj" fmla="val 69676"/>
            </a:avLst>
          </a:prstGeom>
          <a:solidFill>
            <a:srgbClr val="59C764"/>
          </a:solidFill>
          <a:ln>
            <a:solidFill>
              <a:srgbClr val="59C76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54" name="Parallelogram 453"/>
          <p:cNvSpPr/>
          <p:nvPr/>
        </p:nvSpPr>
        <p:spPr>
          <a:xfrm>
            <a:off x="1189355" y="3328035"/>
            <a:ext cx="146050" cy="76200"/>
          </a:xfrm>
          <a:prstGeom prst="parallelogram">
            <a:avLst>
              <a:gd name="adj" fmla="val 69676"/>
            </a:avLst>
          </a:prstGeom>
          <a:solidFill>
            <a:srgbClr val="77D052"/>
          </a:solidFill>
          <a:ln>
            <a:solidFill>
              <a:srgbClr val="77D05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55" name="Parallelogram 454"/>
          <p:cNvSpPr/>
          <p:nvPr/>
        </p:nvSpPr>
        <p:spPr>
          <a:xfrm>
            <a:off x="1080770" y="3328035"/>
            <a:ext cx="146050" cy="76200"/>
          </a:xfrm>
          <a:prstGeom prst="parallelogram">
            <a:avLst>
              <a:gd name="adj" fmla="val 69676"/>
            </a:avLst>
          </a:prstGeom>
          <a:solidFill>
            <a:srgbClr val="C9D14C"/>
          </a:solidFill>
          <a:ln>
            <a:solidFill>
              <a:srgbClr val="C9D14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56" name="Parallelogram 455"/>
          <p:cNvSpPr/>
          <p:nvPr/>
        </p:nvSpPr>
        <p:spPr>
          <a:xfrm>
            <a:off x="1268095" y="3065145"/>
            <a:ext cx="146050" cy="76200"/>
          </a:xfrm>
          <a:prstGeom prst="parallelogram">
            <a:avLst>
              <a:gd name="adj" fmla="val 69676"/>
            </a:avLst>
          </a:prstGeom>
          <a:solidFill>
            <a:srgbClr val="B5DD2B"/>
          </a:solidFill>
          <a:ln>
            <a:solidFill>
              <a:srgbClr val="B5DD2B"/>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57" name="Parallelogram 456"/>
          <p:cNvSpPr/>
          <p:nvPr/>
        </p:nvSpPr>
        <p:spPr>
          <a:xfrm>
            <a:off x="1316355" y="3154045"/>
            <a:ext cx="146050" cy="76200"/>
          </a:xfrm>
          <a:prstGeom prst="parallelogram">
            <a:avLst>
              <a:gd name="adj" fmla="val 69676"/>
            </a:avLst>
          </a:prstGeom>
          <a:solidFill>
            <a:srgbClr val="59C764"/>
          </a:solidFill>
          <a:ln>
            <a:solidFill>
              <a:srgbClr val="59C76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58" name="Parallelogram 457"/>
          <p:cNvSpPr/>
          <p:nvPr/>
        </p:nvSpPr>
        <p:spPr>
          <a:xfrm>
            <a:off x="1357630" y="3242310"/>
            <a:ext cx="146050" cy="76200"/>
          </a:xfrm>
          <a:prstGeom prst="parallelogram">
            <a:avLst>
              <a:gd name="adj" fmla="val 69676"/>
            </a:avLst>
          </a:prstGeom>
          <a:solidFill>
            <a:srgbClr val="77D052"/>
          </a:solidFill>
          <a:ln>
            <a:solidFill>
              <a:srgbClr val="77D05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59" name="Parallelogram 458"/>
          <p:cNvSpPr/>
          <p:nvPr/>
        </p:nvSpPr>
        <p:spPr>
          <a:xfrm>
            <a:off x="1376680" y="3065145"/>
            <a:ext cx="146050" cy="76200"/>
          </a:xfrm>
          <a:prstGeom prst="parallelogram">
            <a:avLst>
              <a:gd name="adj" fmla="val 69676"/>
            </a:avLst>
          </a:prstGeom>
          <a:solidFill>
            <a:srgbClr val="86D449"/>
          </a:solidFill>
          <a:ln>
            <a:solidFill>
              <a:srgbClr val="86D44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60" name="Parallelogram 459"/>
          <p:cNvSpPr/>
          <p:nvPr/>
        </p:nvSpPr>
        <p:spPr>
          <a:xfrm>
            <a:off x="1420495" y="3159760"/>
            <a:ext cx="146050" cy="76200"/>
          </a:xfrm>
          <a:prstGeom prst="parallelogram">
            <a:avLst>
              <a:gd name="adj" fmla="val 69676"/>
            </a:avLst>
          </a:prstGeom>
          <a:solidFill>
            <a:srgbClr val="C9D14C"/>
          </a:solidFill>
          <a:ln>
            <a:solidFill>
              <a:srgbClr val="C9D14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61" name="Parallelogram 460"/>
          <p:cNvSpPr/>
          <p:nvPr/>
        </p:nvSpPr>
        <p:spPr>
          <a:xfrm>
            <a:off x="1481455" y="3072130"/>
            <a:ext cx="146050" cy="76200"/>
          </a:xfrm>
          <a:prstGeom prst="parallelogram">
            <a:avLst>
              <a:gd name="adj" fmla="val 69676"/>
            </a:avLst>
          </a:prstGeom>
          <a:solidFill>
            <a:srgbClr val="CAE01E"/>
          </a:solidFill>
          <a:ln>
            <a:solidFill>
              <a:srgbClr val="CAE01E"/>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62" name="Parallelogram 461"/>
          <p:cNvSpPr/>
          <p:nvPr/>
        </p:nvSpPr>
        <p:spPr>
          <a:xfrm>
            <a:off x="959485" y="3064510"/>
            <a:ext cx="675640" cy="346075"/>
          </a:xfrm>
          <a:prstGeom prst="parallelogram">
            <a:avLst>
              <a:gd name="adj" fmla="val 69676"/>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80" name="Parallelogram 479"/>
          <p:cNvSpPr/>
          <p:nvPr/>
        </p:nvSpPr>
        <p:spPr>
          <a:xfrm>
            <a:off x="1153795" y="4104640"/>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81" name="Parallelogram 480"/>
          <p:cNvSpPr/>
          <p:nvPr/>
        </p:nvSpPr>
        <p:spPr>
          <a:xfrm>
            <a:off x="1098550" y="4183380"/>
            <a:ext cx="146050" cy="76200"/>
          </a:xfrm>
          <a:prstGeom prst="parallelogram">
            <a:avLst>
              <a:gd name="adj" fmla="val 69676"/>
            </a:avLst>
          </a:prstGeom>
          <a:solidFill>
            <a:srgbClr val="39B976"/>
          </a:solidFill>
          <a:ln>
            <a:solidFill>
              <a:srgbClr val="39B97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82" name="Parallelogram 481"/>
          <p:cNvSpPr/>
          <p:nvPr/>
        </p:nvSpPr>
        <p:spPr>
          <a:xfrm>
            <a:off x="1039495" y="4268470"/>
            <a:ext cx="146050" cy="76200"/>
          </a:xfrm>
          <a:prstGeom prst="parallelogram">
            <a:avLst>
              <a:gd name="adj" fmla="val 69676"/>
            </a:avLst>
          </a:prstGeom>
          <a:solidFill>
            <a:srgbClr val="4FC369"/>
          </a:solidFill>
          <a:ln>
            <a:solidFill>
              <a:srgbClr val="4FC36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83" name="Parallelogram 482"/>
          <p:cNvSpPr/>
          <p:nvPr/>
        </p:nvSpPr>
        <p:spPr>
          <a:xfrm>
            <a:off x="977265" y="4357370"/>
            <a:ext cx="146050" cy="76200"/>
          </a:xfrm>
          <a:prstGeom prst="parallelogram">
            <a:avLst>
              <a:gd name="adj" fmla="val 69676"/>
            </a:avLst>
          </a:prstGeom>
          <a:solidFill>
            <a:srgbClr val="9AD83C"/>
          </a:solidFill>
          <a:ln>
            <a:solidFill>
              <a:srgbClr val="9AD83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84" name="Parallelogram 483"/>
          <p:cNvSpPr/>
          <p:nvPr/>
        </p:nvSpPr>
        <p:spPr>
          <a:xfrm>
            <a:off x="1207770" y="4180840"/>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485" name="Parallelogram 484"/>
          <p:cNvSpPr/>
          <p:nvPr/>
        </p:nvSpPr>
        <p:spPr>
          <a:xfrm>
            <a:off x="1255395" y="4268470"/>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486" name="Parallelogram 485"/>
          <p:cNvSpPr/>
          <p:nvPr/>
        </p:nvSpPr>
        <p:spPr>
          <a:xfrm>
            <a:off x="1296670" y="4357370"/>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487" name="Parallelogram 486"/>
          <p:cNvSpPr/>
          <p:nvPr/>
        </p:nvSpPr>
        <p:spPr>
          <a:xfrm>
            <a:off x="1146175" y="4269105"/>
            <a:ext cx="146050" cy="76200"/>
          </a:xfrm>
          <a:prstGeom prst="parallelogram">
            <a:avLst>
              <a:gd name="adj" fmla="val 69676"/>
            </a:avLst>
          </a:prstGeom>
          <a:solidFill>
            <a:srgbClr val="95D73F"/>
          </a:solidFill>
          <a:ln>
            <a:solidFill>
              <a:srgbClr val="95D73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88" name="Parallelogram 487"/>
          <p:cNvSpPr/>
          <p:nvPr/>
        </p:nvSpPr>
        <p:spPr>
          <a:xfrm>
            <a:off x="1189355" y="4357370"/>
            <a:ext cx="146050" cy="76200"/>
          </a:xfrm>
          <a:prstGeom prst="parallelogram">
            <a:avLst>
              <a:gd name="adj" fmla="val 69676"/>
            </a:avLst>
          </a:prstGeom>
          <a:solidFill>
            <a:srgbClr val="CAE01E"/>
          </a:solidFill>
          <a:ln>
            <a:solidFill>
              <a:srgbClr val="CAE01E"/>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89" name="Parallelogram 488"/>
          <p:cNvSpPr/>
          <p:nvPr/>
        </p:nvSpPr>
        <p:spPr>
          <a:xfrm>
            <a:off x="1080770" y="4357370"/>
            <a:ext cx="146050" cy="76200"/>
          </a:xfrm>
          <a:prstGeom prst="parallelogram">
            <a:avLst>
              <a:gd name="adj" fmla="val 69676"/>
            </a:avLst>
          </a:prstGeom>
          <a:solidFill>
            <a:srgbClr val="ECE41A"/>
          </a:solidFill>
          <a:ln>
            <a:solidFill>
              <a:srgbClr val="ECE41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90" name="Parallelogram 489"/>
          <p:cNvSpPr/>
          <p:nvPr/>
        </p:nvSpPr>
        <p:spPr>
          <a:xfrm>
            <a:off x="1268095" y="4094480"/>
            <a:ext cx="146050" cy="76200"/>
          </a:xfrm>
          <a:prstGeom prst="parallelogram">
            <a:avLst>
              <a:gd name="adj" fmla="val 69676"/>
            </a:avLst>
          </a:prstGeom>
          <a:solidFill>
            <a:srgbClr val="39B976"/>
          </a:solidFill>
          <a:ln>
            <a:solidFill>
              <a:srgbClr val="39B97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91" name="Parallelogram 490"/>
          <p:cNvSpPr/>
          <p:nvPr/>
        </p:nvSpPr>
        <p:spPr>
          <a:xfrm>
            <a:off x="1316355" y="4183380"/>
            <a:ext cx="146050" cy="76200"/>
          </a:xfrm>
          <a:prstGeom prst="parallelogram">
            <a:avLst>
              <a:gd name="adj" fmla="val 69676"/>
            </a:avLst>
          </a:prstGeom>
          <a:solidFill>
            <a:srgbClr val="95D73F"/>
          </a:solidFill>
          <a:ln>
            <a:solidFill>
              <a:srgbClr val="95D73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92" name="Parallelogram 491"/>
          <p:cNvSpPr/>
          <p:nvPr/>
        </p:nvSpPr>
        <p:spPr>
          <a:xfrm>
            <a:off x="1357630" y="4271645"/>
            <a:ext cx="146050" cy="76200"/>
          </a:xfrm>
          <a:prstGeom prst="parallelogram">
            <a:avLst>
              <a:gd name="adj" fmla="val 69676"/>
            </a:avLst>
          </a:prstGeom>
          <a:solidFill>
            <a:srgbClr val="CAE01E"/>
          </a:solidFill>
          <a:ln>
            <a:solidFill>
              <a:srgbClr val="CAE01E"/>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93" name="Parallelogram 492"/>
          <p:cNvSpPr/>
          <p:nvPr/>
        </p:nvSpPr>
        <p:spPr>
          <a:xfrm>
            <a:off x="1376680" y="4094480"/>
            <a:ext cx="146050" cy="76200"/>
          </a:xfrm>
          <a:prstGeom prst="parallelogram">
            <a:avLst>
              <a:gd name="adj" fmla="val 69676"/>
            </a:avLst>
          </a:prstGeom>
          <a:solidFill>
            <a:srgbClr val="4FC369"/>
          </a:solidFill>
          <a:ln>
            <a:solidFill>
              <a:srgbClr val="4FC36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94" name="Parallelogram 493"/>
          <p:cNvSpPr/>
          <p:nvPr/>
        </p:nvSpPr>
        <p:spPr>
          <a:xfrm>
            <a:off x="1420495" y="4189095"/>
            <a:ext cx="146050" cy="76200"/>
          </a:xfrm>
          <a:prstGeom prst="parallelogram">
            <a:avLst>
              <a:gd name="adj" fmla="val 69676"/>
            </a:avLst>
          </a:prstGeom>
          <a:solidFill>
            <a:srgbClr val="ECE41A"/>
          </a:solidFill>
          <a:ln>
            <a:solidFill>
              <a:srgbClr val="ECE41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95" name="Parallelogram 494"/>
          <p:cNvSpPr/>
          <p:nvPr/>
        </p:nvSpPr>
        <p:spPr>
          <a:xfrm>
            <a:off x="1481455" y="4101465"/>
            <a:ext cx="146050" cy="76200"/>
          </a:xfrm>
          <a:prstGeom prst="parallelogram">
            <a:avLst>
              <a:gd name="adj" fmla="val 69676"/>
            </a:avLst>
          </a:prstGeom>
          <a:solidFill>
            <a:srgbClr val="9AD83C"/>
          </a:solidFill>
          <a:ln>
            <a:solidFill>
              <a:srgbClr val="9AD83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96" name="Parallelogram 495"/>
          <p:cNvSpPr/>
          <p:nvPr/>
        </p:nvSpPr>
        <p:spPr>
          <a:xfrm>
            <a:off x="959485" y="4093845"/>
            <a:ext cx="675640" cy="346075"/>
          </a:xfrm>
          <a:prstGeom prst="parallelogram">
            <a:avLst>
              <a:gd name="adj" fmla="val 69676"/>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98" name="Text Box 497"/>
          <p:cNvSpPr txBox="1"/>
          <p:nvPr/>
        </p:nvSpPr>
        <p:spPr>
          <a:xfrm>
            <a:off x="991235" y="3785235"/>
            <a:ext cx="506095" cy="76200"/>
          </a:xfrm>
          <a:prstGeom prst="rect">
            <a:avLst/>
          </a:prstGeom>
          <a:noFill/>
        </p:spPr>
        <p:txBody>
          <a:bodyPr wrap="square" rtlCol="0" anchor="t">
            <a:noAutofit/>
          </a:bodyPr>
          <a:p>
            <a:pPr algn="ctr"/>
            <a:r>
              <a:rPr lang="en-US" sz="1200" b="1">
                <a:solidFill>
                  <a:schemeClr val="tx1"/>
                </a:solidFill>
                <a:latin typeface="PingFang SC Semibold" panose="020B0400000000000000" charset="-122"/>
                <a:ea typeface="PingFang SC Semibold" panose="020B0400000000000000" charset="-122"/>
                <a:sym typeface="+mn-ea"/>
              </a:rPr>
              <a:t>...</a:t>
            </a:r>
            <a:endParaRPr lang="en-US" sz="1200" b="1">
              <a:solidFill>
                <a:schemeClr val="tx1"/>
              </a:solidFill>
              <a:latin typeface="PingFang SC Semibold" panose="020B0400000000000000" charset="-122"/>
              <a:ea typeface="PingFang SC Semibold" panose="020B0400000000000000" charset="-122"/>
              <a:sym typeface="+mn-ea"/>
            </a:endParaRPr>
          </a:p>
        </p:txBody>
      </p:sp>
      <p:sp>
        <p:nvSpPr>
          <p:cNvPr id="499" name="Text Box 498"/>
          <p:cNvSpPr txBox="1"/>
          <p:nvPr/>
        </p:nvSpPr>
        <p:spPr>
          <a:xfrm>
            <a:off x="989965" y="3858260"/>
            <a:ext cx="506095" cy="76200"/>
          </a:xfrm>
          <a:prstGeom prst="rect">
            <a:avLst/>
          </a:prstGeom>
          <a:noFill/>
        </p:spPr>
        <p:txBody>
          <a:bodyPr wrap="square" rtlCol="0" anchor="t">
            <a:noAutofit/>
          </a:bodyPr>
          <a:p>
            <a:pPr algn="ctr"/>
            <a:r>
              <a:rPr lang="en-US" sz="1200" b="1">
                <a:solidFill>
                  <a:schemeClr val="tx1"/>
                </a:solidFill>
                <a:latin typeface="PingFang SC Semibold" panose="020B0400000000000000" charset="-122"/>
                <a:ea typeface="PingFang SC Semibold" panose="020B0400000000000000" charset="-122"/>
                <a:sym typeface="+mn-ea"/>
              </a:rPr>
              <a:t>...</a:t>
            </a:r>
            <a:endParaRPr lang="en-US" sz="1200" b="1">
              <a:solidFill>
                <a:schemeClr val="tx1"/>
              </a:solidFill>
              <a:latin typeface="PingFang SC Semibold" panose="020B0400000000000000" charset="-122"/>
              <a:ea typeface="PingFang SC Semibold" panose="020B0400000000000000" charset="-122"/>
              <a:sym typeface="+mn-ea"/>
            </a:endParaRPr>
          </a:p>
        </p:txBody>
      </p:sp>
      <p:sp>
        <p:nvSpPr>
          <p:cNvPr id="500" name="Text Box 499"/>
          <p:cNvSpPr txBox="1"/>
          <p:nvPr/>
        </p:nvSpPr>
        <p:spPr>
          <a:xfrm>
            <a:off x="1462405" y="3072130"/>
            <a:ext cx="647065"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1-sec window</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501" name="Text Box 500"/>
          <p:cNvSpPr txBox="1"/>
          <p:nvPr/>
        </p:nvSpPr>
        <p:spPr>
          <a:xfrm>
            <a:off x="1450340" y="3465830"/>
            <a:ext cx="647065"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1-sec window</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502" name="Text Box 501"/>
          <p:cNvSpPr txBox="1"/>
          <p:nvPr/>
        </p:nvSpPr>
        <p:spPr>
          <a:xfrm>
            <a:off x="1463675" y="4110990"/>
            <a:ext cx="647065"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1-sec window</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503" name="Text Box 502"/>
          <p:cNvSpPr txBox="1"/>
          <p:nvPr/>
        </p:nvSpPr>
        <p:spPr>
          <a:xfrm>
            <a:off x="708025" y="3075305"/>
            <a:ext cx="403225"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‘L’</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504" name="Text Box 503"/>
          <p:cNvSpPr txBox="1"/>
          <p:nvPr/>
        </p:nvSpPr>
        <p:spPr>
          <a:xfrm>
            <a:off x="733425" y="3489325"/>
            <a:ext cx="393700"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‘R’</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505" name="Text Box 504"/>
          <p:cNvSpPr txBox="1"/>
          <p:nvPr/>
        </p:nvSpPr>
        <p:spPr>
          <a:xfrm>
            <a:off x="721995" y="4110990"/>
            <a:ext cx="389255" cy="187325"/>
          </a:xfrm>
          <a:prstGeom prst="rect">
            <a:avLst/>
          </a:prstGeom>
          <a:noFill/>
        </p:spPr>
        <p:txBody>
          <a:bodyPr wrap="square" rtlCol="0" anchor="t">
            <a:noAutofit/>
          </a:bodyPr>
          <a:p>
            <a:pPr algn="ctr"/>
            <a:r>
              <a:rPr lang="en-US" sz="900" b="1">
                <a:solidFill>
                  <a:schemeClr val="tx1"/>
                </a:solidFill>
                <a:latin typeface="PingFang SC Semibold" panose="020B0400000000000000" charset="-122"/>
                <a:ea typeface="PingFang SC Semibold" panose="020B0400000000000000" charset="-122"/>
                <a:sym typeface="+mn-ea"/>
              </a:rPr>
              <a:t>‘L’</a:t>
            </a:r>
            <a:endParaRPr lang="en-US" sz="900" b="1">
              <a:solidFill>
                <a:schemeClr val="tx1"/>
              </a:solidFill>
              <a:latin typeface="PingFang SC Semibold" panose="020B0400000000000000" charset="-122"/>
              <a:ea typeface="PingFang SC Semibold" panose="020B0400000000000000" charset="-122"/>
              <a:sym typeface="+mn-ea"/>
            </a:endParaRPr>
          </a:p>
        </p:txBody>
      </p:sp>
      <p:sp>
        <p:nvSpPr>
          <p:cNvPr id="507" name="Right Brace 506"/>
          <p:cNvSpPr/>
          <p:nvPr/>
        </p:nvSpPr>
        <p:spPr>
          <a:xfrm>
            <a:off x="2014855" y="3080385"/>
            <a:ext cx="145415" cy="851535"/>
          </a:xfrm>
          <a:prstGeom prst="rightBrace">
            <a:avLst>
              <a:gd name="adj1" fmla="val 33628"/>
              <a:gd name="adj2" fmla="val 50672"/>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solidFill>
                <a:schemeClr val="tx1"/>
              </a:solidFill>
            </a:endParaRPr>
          </a:p>
        </p:txBody>
      </p:sp>
      <p:sp>
        <p:nvSpPr>
          <p:cNvPr id="509" name="Text Box 508"/>
          <p:cNvSpPr txBox="1"/>
          <p:nvPr/>
        </p:nvSpPr>
        <p:spPr>
          <a:xfrm>
            <a:off x="2160270" y="3382645"/>
            <a:ext cx="786765" cy="229870"/>
          </a:xfrm>
          <a:prstGeom prst="rect">
            <a:avLst/>
          </a:prstGeom>
          <a:noFill/>
        </p:spPr>
        <p:txBody>
          <a:bodyPr wrap="square" rtlCol="0" anchor="t">
            <a:spAutoFit/>
          </a:bodyPr>
          <a:p>
            <a:r>
              <a:rPr lang="en-US" sz="900" b="1">
                <a:latin typeface="PingFang SC Semibold" panose="020B0400000000000000" charset="-122"/>
                <a:ea typeface="PingFang SC Semibold" panose="020B0400000000000000" charset="-122"/>
                <a:sym typeface="+mn-ea"/>
              </a:rPr>
              <a:t>1 batch</a:t>
            </a:r>
            <a:endParaRPr lang="en-US" sz="900" b="1">
              <a:latin typeface="PingFang SC Semibold" panose="020B0400000000000000" charset="-122"/>
              <a:ea typeface="PingFang SC Semibold" panose="020B0400000000000000" charset="-122"/>
              <a:sym typeface="+mn-ea"/>
            </a:endParaRPr>
          </a:p>
        </p:txBody>
      </p:sp>
      <p:sp>
        <p:nvSpPr>
          <p:cNvPr id="510" name="Right Brace 509"/>
          <p:cNvSpPr/>
          <p:nvPr/>
        </p:nvSpPr>
        <p:spPr>
          <a:xfrm>
            <a:off x="2014855" y="4033520"/>
            <a:ext cx="145415" cy="851535"/>
          </a:xfrm>
          <a:prstGeom prst="rightBrace">
            <a:avLst>
              <a:gd name="adj1" fmla="val 33628"/>
              <a:gd name="adj2" fmla="val 50672"/>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solidFill>
                <a:schemeClr val="tx1"/>
              </a:solidFill>
            </a:endParaRPr>
          </a:p>
        </p:txBody>
      </p:sp>
      <p:sp>
        <p:nvSpPr>
          <p:cNvPr id="511" name="Text Box 510"/>
          <p:cNvSpPr txBox="1"/>
          <p:nvPr/>
        </p:nvSpPr>
        <p:spPr>
          <a:xfrm>
            <a:off x="2160270" y="4335780"/>
            <a:ext cx="786765" cy="229870"/>
          </a:xfrm>
          <a:prstGeom prst="rect">
            <a:avLst/>
          </a:prstGeom>
          <a:noFill/>
        </p:spPr>
        <p:txBody>
          <a:bodyPr wrap="square" rtlCol="0" anchor="t">
            <a:spAutoFit/>
          </a:bodyPr>
          <a:p>
            <a:r>
              <a:rPr lang="en-US" sz="900" b="1">
                <a:latin typeface="PingFang SC Semibold" panose="020B0400000000000000" charset="-122"/>
                <a:ea typeface="PingFang SC Semibold" panose="020B0400000000000000" charset="-122"/>
                <a:sym typeface="+mn-ea"/>
              </a:rPr>
              <a:t>1 batch</a:t>
            </a:r>
            <a:endParaRPr lang="en-US" sz="900" b="1">
              <a:latin typeface="PingFang SC Semibold" panose="020B0400000000000000" charset="-122"/>
              <a:ea typeface="PingFang SC Semibold" panose="020B0400000000000000" charset="-122"/>
              <a:sym typeface="+mn-ea"/>
            </a:endParaRPr>
          </a:p>
        </p:txBody>
      </p:sp>
      <p:sp>
        <p:nvSpPr>
          <p:cNvPr id="514" name="Right Brace 513"/>
          <p:cNvSpPr/>
          <p:nvPr/>
        </p:nvSpPr>
        <p:spPr>
          <a:xfrm>
            <a:off x="2058035" y="5434965"/>
            <a:ext cx="145415" cy="851535"/>
          </a:xfrm>
          <a:prstGeom prst="rightBrace">
            <a:avLst>
              <a:gd name="adj1" fmla="val 33628"/>
              <a:gd name="adj2" fmla="val 50672"/>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solidFill>
                <a:schemeClr val="tx1"/>
              </a:solidFill>
            </a:endParaRPr>
          </a:p>
        </p:txBody>
      </p:sp>
      <p:sp>
        <p:nvSpPr>
          <p:cNvPr id="515" name="Text Box 514"/>
          <p:cNvSpPr txBox="1"/>
          <p:nvPr/>
        </p:nvSpPr>
        <p:spPr>
          <a:xfrm>
            <a:off x="2186940" y="5739765"/>
            <a:ext cx="786765" cy="229870"/>
          </a:xfrm>
          <a:prstGeom prst="rect">
            <a:avLst/>
          </a:prstGeom>
          <a:noFill/>
        </p:spPr>
        <p:txBody>
          <a:bodyPr wrap="square" rtlCol="0" anchor="t">
            <a:spAutoFit/>
          </a:bodyPr>
          <a:p>
            <a:r>
              <a:rPr lang="en-US" sz="900" b="1">
                <a:latin typeface="PingFang SC Semibold" panose="020B0400000000000000" charset="-122"/>
                <a:ea typeface="PingFang SC Semibold" panose="020B0400000000000000" charset="-122"/>
                <a:sym typeface="+mn-ea"/>
              </a:rPr>
              <a:t>1 batch</a:t>
            </a:r>
            <a:endParaRPr lang="en-US" sz="900" b="1">
              <a:latin typeface="PingFang SC Semibold" panose="020B0400000000000000" charset="-122"/>
              <a:ea typeface="PingFang SC Semibold" panose="020B0400000000000000" charset="-122"/>
              <a:sym typeface="+mn-ea"/>
            </a:endParaRPr>
          </a:p>
        </p:txBody>
      </p:sp>
      <p:sp>
        <p:nvSpPr>
          <p:cNvPr id="516" name="Text Box 515"/>
          <p:cNvSpPr txBox="1"/>
          <p:nvPr/>
        </p:nvSpPr>
        <p:spPr>
          <a:xfrm rot="5400000">
            <a:off x="2228850" y="4683760"/>
            <a:ext cx="506095" cy="360680"/>
          </a:xfrm>
          <a:prstGeom prst="rect">
            <a:avLst/>
          </a:prstGeom>
          <a:noFill/>
        </p:spPr>
        <p:txBody>
          <a:bodyPr wrap="square" rtlCol="0" anchor="t">
            <a:noAutofit/>
          </a:bodyPr>
          <a:p>
            <a:pPr algn="ctr"/>
            <a:r>
              <a:rPr lang="en-US" sz="1200" b="1">
                <a:solidFill>
                  <a:schemeClr val="tx1"/>
                </a:solidFill>
                <a:latin typeface="PingFang SC Semibold" panose="020B0400000000000000" charset="-122"/>
                <a:ea typeface="PingFang SC Semibold" panose="020B0400000000000000" charset="-122"/>
                <a:sym typeface="+mn-ea"/>
              </a:rPr>
              <a:t>...</a:t>
            </a:r>
            <a:endParaRPr lang="en-US" sz="1200" b="1">
              <a:solidFill>
                <a:schemeClr val="tx1"/>
              </a:solidFill>
              <a:latin typeface="PingFang SC Semibold" panose="020B0400000000000000" charset="-122"/>
              <a:ea typeface="PingFang SC Semibold" panose="020B0400000000000000" charset="-122"/>
              <a:sym typeface="+mn-ea"/>
            </a:endParaRPr>
          </a:p>
        </p:txBody>
      </p:sp>
      <p:sp>
        <p:nvSpPr>
          <p:cNvPr id="517" name="Text Box 516"/>
          <p:cNvSpPr txBox="1"/>
          <p:nvPr/>
        </p:nvSpPr>
        <p:spPr>
          <a:xfrm rot="5400000">
            <a:off x="2228850" y="5063490"/>
            <a:ext cx="506095" cy="360680"/>
          </a:xfrm>
          <a:prstGeom prst="rect">
            <a:avLst/>
          </a:prstGeom>
          <a:noFill/>
        </p:spPr>
        <p:txBody>
          <a:bodyPr wrap="square" rtlCol="0" anchor="t">
            <a:noAutofit/>
          </a:bodyPr>
          <a:p>
            <a:pPr algn="ctr"/>
            <a:r>
              <a:rPr lang="en-US" sz="1200" b="1">
                <a:solidFill>
                  <a:schemeClr val="tx1"/>
                </a:solidFill>
                <a:latin typeface="PingFang SC Semibold" panose="020B0400000000000000" charset="-122"/>
                <a:ea typeface="PingFang SC Semibold" panose="020B0400000000000000" charset="-122"/>
                <a:sym typeface="+mn-ea"/>
              </a:rPr>
              <a:t>...</a:t>
            </a:r>
            <a:endParaRPr lang="en-US" sz="1200" b="1">
              <a:solidFill>
                <a:schemeClr val="tx1"/>
              </a:solidFill>
              <a:latin typeface="PingFang SC Semibold" panose="020B0400000000000000" charset="-122"/>
              <a:ea typeface="PingFang SC Semibold" panose="020B0400000000000000" charset="-122"/>
              <a:sym typeface="+mn-ea"/>
            </a:endParaRPr>
          </a:p>
        </p:txBody>
      </p:sp>
      <p:sp>
        <p:nvSpPr>
          <p:cNvPr id="518" name="Text Box 517"/>
          <p:cNvSpPr txBox="1"/>
          <p:nvPr/>
        </p:nvSpPr>
        <p:spPr>
          <a:xfrm rot="5400000">
            <a:off x="2228850" y="2005330"/>
            <a:ext cx="506095" cy="360680"/>
          </a:xfrm>
          <a:prstGeom prst="rect">
            <a:avLst/>
          </a:prstGeom>
          <a:noFill/>
        </p:spPr>
        <p:txBody>
          <a:bodyPr wrap="square" rtlCol="0" anchor="t">
            <a:noAutofit/>
          </a:bodyPr>
          <a:p>
            <a:pPr algn="ctr"/>
            <a:r>
              <a:rPr lang="en-US" sz="1200" b="1">
                <a:solidFill>
                  <a:schemeClr val="tx1"/>
                </a:solidFill>
                <a:latin typeface="PingFang SC Semibold" panose="020B0400000000000000" charset="-122"/>
                <a:ea typeface="PingFang SC Semibold" panose="020B0400000000000000" charset="-122"/>
                <a:sym typeface="+mn-ea"/>
              </a:rPr>
              <a:t>...</a:t>
            </a:r>
            <a:endParaRPr lang="en-US" sz="1200" b="1">
              <a:solidFill>
                <a:schemeClr val="tx1"/>
              </a:solidFill>
              <a:latin typeface="PingFang SC Semibold" panose="020B0400000000000000" charset="-122"/>
              <a:ea typeface="PingFang SC Semibold" panose="020B0400000000000000" charset="-122"/>
              <a:sym typeface="+mn-ea"/>
            </a:endParaRPr>
          </a:p>
        </p:txBody>
      </p:sp>
      <p:sp>
        <p:nvSpPr>
          <p:cNvPr id="519" name="Text Box 518"/>
          <p:cNvSpPr txBox="1"/>
          <p:nvPr/>
        </p:nvSpPr>
        <p:spPr>
          <a:xfrm rot="5400000">
            <a:off x="2228850" y="2394585"/>
            <a:ext cx="506095" cy="360680"/>
          </a:xfrm>
          <a:prstGeom prst="rect">
            <a:avLst/>
          </a:prstGeom>
          <a:noFill/>
        </p:spPr>
        <p:txBody>
          <a:bodyPr wrap="square" rtlCol="0" anchor="t">
            <a:noAutofit/>
          </a:bodyPr>
          <a:p>
            <a:pPr algn="ctr"/>
            <a:r>
              <a:rPr lang="en-US" sz="1200" b="1">
                <a:solidFill>
                  <a:schemeClr val="tx1"/>
                </a:solidFill>
                <a:latin typeface="PingFang SC Semibold" panose="020B0400000000000000" charset="-122"/>
                <a:ea typeface="PingFang SC Semibold" panose="020B0400000000000000" charset="-122"/>
                <a:sym typeface="+mn-ea"/>
              </a:rPr>
              <a:t>...</a:t>
            </a:r>
            <a:endParaRPr lang="en-US" sz="1200" b="1">
              <a:solidFill>
                <a:schemeClr val="tx1"/>
              </a:solidFill>
              <a:latin typeface="PingFang SC Semibold" panose="020B0400000000000000" charset="-122"/>
              <a:ea typeface="PingFang SC Semibold" panose="020B0400000000000000" charset="-122"/>
              <a:sym typeface="+mn-ea"/>
            </a:endParaRPr>
          </a:p>
        </p:txBody>
      </p:sp>
      <p:sp>
        <p:nvSpPr>
          <p:cNvPr id="522" name="Parallelogram 521"/>
          <p:cNvSpPr/>
          <p:nvPr/>
        </p:nvSpPr>
        <p:spPr>
          <a:xfrm>
            <a:off x="1146175" y="3493770"/>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23" name="Parallelogram 522"/>
          <p:cNvSpPr/>
          <p:nvPr/>
        </p:nvSpPr>
        <p:spPr>
          <a:xfrm>
            <a:off x="1090930" y="3572510"/>
            <a:ext cx="146050" cy="76200"/>
          </a:xfrm>
          <a:prstGeom prst="parallelogram">
            <a:avLst>
              <a:gd name="adj" fmla="val 69676"/>
            </a:avLst>
          </a:prstGeom>
          <a:solidFill>
            <a:srgbClr val="F3E51E"/>
          </a:solidFill>
          <a:ln>
            <a:solidFill>
              <a:srgbClr val="F3E51E"/>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24" name="Parallelogram 523"/>
          <p:cNvSpPr/>
          <p:nvPr/>
        </p:nvSpPr>
        <p:spPr>
          <a:xfrm>
            <a:off x="1031875" y="3657600"/>
            <a:ext cx="146050" cy="76200"/>
          </a:xfrm>
          <a:prstGeom prst="parallelogram">
            <a:avLst>
              <a:gd name="adj" fmla="val 69676"/>
            </a:avLst>
          </a:prstGeom>
          <a:solidFill>
            <a:srgbClr val="B2DD2C"/>
          </a:solidFill>
          <a:ln>
            <a:solidFill>
              <a:srgbClr val="B2DD2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25" name="Parallelogram 524"/>
          <p:cNvSpPr/>
          <p:nvPr/>
        </p:nvSpPr>
        <p:spPr>
          <a:xfrm>
            <a:off x="969645" y="3746500"/>
            <a:ext cx="146050" cy="76200"/>
          </a:xfrm>
          <a:prstGeom prst="parallelogram">
            <a:avLst>
              <a:gd name="adj" fmla="val 69676"/>
            </a:avLst>
          </a:prstGeom>
          <a:solidFill>
            <a:srgbClr val="ECE41A"/>
          </a:solidFill>
          <a:ln>
            <a:solidFill>
              <a:srgbClr val="ECE41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26" name="Parallelogram 525"/>
          <p:cNvSpPr/>
          <p:nvPr/>
        </p:nvSpPr>
        <p:spPr>
          <a:xfrm>
            <a:off x="1200150" y="3569970"/>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527" name="Parallelogram 526"/>
          <p:cNvSpPr/>
          <p:nvPr/>
        </p:nvSpPr>
        <p:spPr>
          <a:xfrm>
            <a:off x="1247775" y="3657600"/>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528" name="Parallelogram 527"/>
          <p:cNvSpPr/>
          <p:nvPr/>
        </p:nvSpPr>
        <p:spPr>
          <a:xfrm>
            <a:off x="1289050" y="3746500"/>
            <a:ext cx="146050" cy="76200"/>
          </a:xfrm>
          <a:prstGeom prst="parallelogram">
            <a:avLst>
              <a:gd name="adj" fmla="val 69676"/>
            </a:avLst>
          </a:prstGeom>
          <a:solidFill>
            <a:srgbClr val="37224B"/>
          </a:solidFill>
          <a:ln>
            <a:solidFill>
              <a:srgbClr val="37224B"/>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529" name="Parallelogram 528"/>
          <p:cNvSpPr/>
          <p:nvPr/>
        </p:nvSpPr>
        <p:spPr>
          <a:xfrm>
            <a:off x="1138555" y="3658235"/>
            <a:ext cx="146050" cy="76200"/>
          </a:xfrm>
          <a:prstGeom prst="parallelogram">
            <a:avLst>
              <a:gd name="adj" fmla="val 69676"/>
            </a:avLst>
          </a:prstGeom>
          <a:solidFill>
            <a:srgbClr val="95D73F"/>
          </a:solidFill>
          <a:ln>
            <a:solidFill>
              <a:srgbClr val="95D73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30" name="Parallelogram 529"/>
          <p:cNvSpPr/>
          <p:nvPr/>
        </p:nvSpPr>
        <p:spPr>
          <a:xfrm>
            <a:off x="1181735" y="3746500"/>
            <a:ext cx="146050" cy="76200"/>
          </a:xfrm>
          <a:prstGeom prst="parallelogram">
            <a:avLst>
              <a:gd name="adj" fmla="val 69676"/>
            </a:avLst>
          </a:prstGeom>
          <a:solidFill>
            <a:srgbClr val="CAE01E"/>
          </a:solidFill>
          <a:ln>
            <a:solidFill>
              <a:srgbClr val="CAE01E"/>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31" name="Parallelogram 530"/>
          <p:cNvSpPr/>
          <p:nvPr/>
        </p:nvSpPr>
        <p:spPr>
          <a:xfrm>
            <a:off x="1073150" y="3746500"/>
            <a:ext cx="146050" cy="76200"/>
          </a:xfrm>
          <a:prstGeom prst="parallelogram">
            <a:avLst>
              <a:gd name="adj" fmla="val 69676"/>
            </a:avLst>
          </a:prstGeom>
          <a:solidFill>
            <a:srgbClr val="ECE41A"/>
          </a:solidFill>
          <a:ln>
            <a:solidFill>
              <a:srgbClr val="ECE41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32" name="Parallelogram 531"/>
          <p:cNvSpPr/>
          <p:nvPr/>
        </p:nvSpPr>
        <p:spPr>
          <a:xfrm>
            <a:off x="1260475" y="3483610"/>
            <a:ext cx="146050" cy="76200"/>
          </a:xfrm>
          <a:prstGeom prst="parallelogram">
            <a:avLst>
              <a:gd name="adj" fmla="val 69676"/>
            </a:avLst>
          </a:prstGeom>
          <a:solidFill>
            <a:srgbClr val="F3E51E"/>
          </a:solidFill>
          <a:ln>
            <a:solidFill>
              <a:srgbClr val="F3E51E"/>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33" name="Parallelogram 532"/>
          <p:cNvSpPr/>
          <p:nvPr/>
        </p:nvSpPr>
        <p:spPr>
          <a:xfrm>
            <a:off x="1308735" y="3572510"/>
            <a:ext cx="146050" cy="76200"/>
          </a:xfrm>
          <a:prstGeom prst="parallelogram">
            <a:avLst>
              <a:gd name="adj" fmla="val 69676"/>
            </a:avLst>
          </a:prstGeom>
          <a:solidFill>
            <a:srgbClr val="95D73F"/>
          </a:solidFill>
          <a:ln>
            <a:solidFill>
              <a:srgbClr val="95D73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34" name="Parallelogram 533"/>
          <p:cNvSpPr/>
          <p:nvPr/>
        </p:nvSpPr>
        <p:spPr>
          <a:xfrm>
            <a:off x="1350010" y="3660775"/>
            <a:ext cx="146050" cy="76200"/>
          </a:xfrm>
          <a:prstGeom prst="parallelogram">
            <a:avLst>
              <a:gd name="adj" fmla="val 69676"/>
            </a:avLst>
          </a:prstGeom>
          <a:solidFill>
            <a:srgbClr val="CAE01E"/>
          </a:solidFill>
          <a:ln>
            <a:solidFill>
              <a:srgbClr val="CAE01E"/>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35" name="Parallelogram 534"/>
          <p:cNvSpPr/>
          <p:nvPr/>
        </p:nvSpPr>
        <p:spPr>
          <a:xfrm>
            <a:off x="1369060" y="3483610"/>
            <a:ext cx="146050" cy="76200"/>
          </a:xfrm>
          <a:prstGeom prst="parallelogram">
            <a:avLst>
              <a:gd name="adj" fmla="val 69676"/>
            </a:avLst>
          </a:prstGeom>
          <a:solidFill>
            <a:srgbClr val="B2DD2C"/>
          </a:solidFill>
          <a:ln>
            <a:solidFill>
              <a:srgbClr val="B2DD2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36" name="Parallelogram 535"/>
          <p:cNvSpPr/>
          <p:nvPr/>
        </p:nvSpPr>
        <p:spPr>
          <a:xfrm>
            <a:off x="1412875" y="3578225"/>
            <a:ext cx="146050" cy="76200"/>
          </a:xfrm>
          <a:prstGeom prst="parallelogram">
            <a:avLst>
              <a:gd name="adj" fmla="val 69676"/>
            </a:avLst>
          </a:prstGeom>
          <a:solidFill>
            <a:srgbClr val="ECE41A"/>
          </a:solidFill>
          <a:ln>
            <a:solidFill>
              <a:srgbClr val="ECE41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37" name="Parallelogram 536"/>
          <p:cNvSpPr/>
          <p:nvPr/>
        </p:nvSpPr>
        <p:spPr>
          <a:xfrm>
            <a:off x="1473835" y="3490595"/>
            <a:ext cx="146050" cy="76200"/>
          </a:xfrm>
          <a:prstGeom prst="parallelogram">
            <a:avLst>
              <a:gd name="adj" fmla="val 69676"/>
            </a:avLst>
          </a:prstGeom>
          <a:solidFill>
            <a:srgbClr val="ECE41A"/>
          </a:solidFill>
          <a:ln>
            <a:solidFill>
              <a:srgbClr val="ECE41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38" name="Parallelogram 537"/>
          <p:cNvSpPr/>
          <p:nvPr/>
        </p:nvSpPr>
        <p:spPr>
          <a:xfrm>
            <a:off x="951865" y="3482975"/>
            <a:ext cx="675640" cy="346075"/>
          </a:xfrm>
          <a:prstGeom prst="parallelogram">
            <a:avLst>
              <a:gd name="adj" fmla="val 69676"/>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39" name="Text Box 538"/>
          <p:cNvSpPr txBox="1"/>
          <p:nvPr/>
        </p:nvSpPr>
        <p:spPr>
          <a:xfrm>
            <a:off x="994410" y="3709035"/>
            <a:ext cx="506095" cy="76200"/>
          </a:xfrm>
          <a:prstGeom prst="rect">
            <a:avLst/>
          </a:prstGeom>
          <a:noFill/>
        </p:spPr>
        <p:txBody>
          <a:bodyPr wrap="square" rtlCol="0" anchor="t">
            <a:noAutofit/>
          </a:bodyPr>
          <a:p>
            <a:pPr algn="ctr"/>
            <a:r>
              <a:rPr lang="en-US" sz="1200" b="1">
                <a:solidFill>
                  <a:schemeClr val="tx1"/>
                </a:solidFill>
                <a:latin typeface="PingFang SC Semibold" panose="020B0400000000000000" charset="-122"/>
                <a:ea typeface="PingFang SC Semibold" panose="020B0400000000000000" charset="-122"/>
                <a:sym typeface="+mn-ea"/>
              </a:rPr>
              <a:t>...</a:t>
            </a:r>
            <a:endParaRPr lang="en-US" sz="1200" b="1">
              <a:solidFill>
                <a:schemeClr val="tx1"/>
              </a:solidFill>
              <a:latin typeface="PingFang SC Semibold" panose="020B0400000000000000" charset="-122"/>
              <a:ea typeface="PingFang SC Semibold" panose="020B0400000000000000" charset="-122"/>
              <a:sym typeface="+mn-ea"/>
            </a:endParaRPr>
          </a:p>
        </p:txBody>
      </p:sp>
      <p:sp>
        <p:nvSpPr>
          <p:cNvPr id="540" name="Text Box 539"/>
          <p:cNvSpPr txBox="1"/>
          <p:nvPr/>
        </p:nvSpPr>
        <p:spPr>
          <a:xfrm>
            <a:off x="997585" y="5687060"/>
            <a:ext cx="506095" cy="76200"/>
          </a:xfrm>
          <a:prstGeom prst="rect">
            <a:avLst/>
          </a:prstGeom>
          <a:noFill/>
        </p:spPr>
        <p:txBody>
          <a:bodyPr wrap="square" rtlCol="0" anchor="t">
            <a:noAutofit/>
          </a:bodyPr>
          <a:p>
            <a:pPr algn="ctr"/>
            <a:r>
              <a:rPr lang="en-US" sz="1200" b="1">
                <a:solidFill>
                  <a:schemeClr val="tx1"/>
                </a:solidFill>
                <a:latin typeface="PingFang SC Semibold" panose="020B0400000000000000" charset="-122"/>
                <a:ea typeface="PingFang SC Semibold" panose="020B0400000000000000" charset="-122"/>
                <a:sym typeface="+mn-ea"/>
              </a:rPr>
              <a:t>...</a:t>
            </a:r>
            <a:endParaRPr lang="en-US" sz="1200" b="1">
              <a:solidFill>
                <a:schemeClr val="tx1"/>
              </a:solidFill>
              <a:latin typeface="PingFang SC Semibold" panose="020B0400000000000000" charset="-122"/>
              <a:ea typeface="PingFang SC Semibold" panose="020B0400000000000000" charset="-122"/>
              <a:sym typeface="+mn-ea"/>
            </a:endParaRPr>
          </a:p>
        </p:txBody>
      </p:sp>
      <p:sp>
        <p:nvSpPr>
          <p:cNvPr id="541" name="Text Box 540"/>
          <p:cNvSpPr txBox="1"/>
          <p:nvPr/>
        </p:nvSpPr>
        <p:spPr>
          <a:xfrm>
            <a:off x="1002665" y="5524500"/>
            <a:ext cx="506095" cy="76200"/>
          </a:xfrm>
          <a:prstGeom prst="rect">
            <a:avLst/>
          </a:prstGeom>
          <a:noFill/>
        </p:spPr>
        <p:txBody>
          <a:bodyPr wrap="square" rtlCol="0" anchor="t">
            <a:noAutofit/>
          </a:bodyPr>
          <a:p>
            <a:pPr algn="ctr"/>
            <a:r>
              <a:rPr lang="en-US" sz="1200" b="1">
                <a:solidFill>
                  <a:schemeClr val="tx1"/>
                </a:solidFill>
                <a:latin typeface="PingFang SC Semibold" panose="020B0400000000000000" charset="-122"/>
                <a:ea typeface="PingFang SC Semibold" panose="020B0400000000000000" charset="-122"/>
                <a:sym typeface="+mn-ea"/>
              </a:rPr>
              <a:t>...</a:t>
            </a:r>
            <a:endParaRPr lang="en-US" sz="1200" b="1">
              <a:solidFill>
                <a:schemeClr val="tx1"/>
              </a:solidFill>
              <a:latin typeface="PingFang SC Semibold" panose="020B0400000000000000" charset="-122"/>
              <a:ea typeface="PingFang SC Semibold" panose="020B0400000000000000" charset="-122"/>
              <a:sym typeface="+mn-ea"/>
            </a:endParaRPr>
          </a:p>
        </p:txBody>
      </p:sp>
      <p:sp>
        <p:nvSpPr>
          <p:cNvPr id="544" name="Text Box 543"/>
          <p:cNvSpPr txBox="1"/>
          <p:nvPr/>
        </p:nvSpPr>
        <p:spPr>
          <a:xfrm>
            <a:off x="10045700" y="1054735"/>
            <a:ext cx="601980" cy="275590"/>
          </a:xfrm>
          <a:prstGeom prst="rect">
            <a:avLst/>
          </a:prstGeom>
          <a:noFill/>
        </p:spPr>
        <p:txBody>
          <a:bodyPr wrap="square" rtlCol="0" anchor="t">
            <a:spAutoFit/>
          </a:bodyPr>
          <a:p>
            <a:pPr lvl="0" algn="ctr">
              <a:buClrTx/>
              <a:buSzTx/>
              <a:buFontTx/>
            </a:pPr>
            <a:r>
              <a:rPr lang="en-US" sz="1200">
                <a:solidFill>
                  <a:schemeClr val="bg1"/>
                </a:solidFill>
                <a:sym typeface="+mn-ea"/>
              </a:rPr>
              <a:t>test</a:t>
            </a:r>
            <a:endParaRPr lang="en-US" sz="1200">
              <a:solidFill>
                <a:schemeClr val="bg1"/>
              </a:solidFill>
              <a:sym typeface="+mn-ea"/>
            </a:endParaRPr>
          </a:p>
        </p:txBody>
      </p:sp>
      <p:sp>
        <p:nvSpPr>
          <p:cNvPr id="545" name="Text Box 544"/>
          <p:cNvSpPr txBox="1"/>
          <p:nvPr/>
        </p:nvSpPr>
        <p:spPr>
          <a:xfrm>
            <a:off x="10753090" y="1054735"/>
            <a:ext cx="601980" cy="275590"/>
          </a:xfrm>
          <a:prstGeom prst="rect">
            <a:avLst/>
          </a:prstGeom>
          <a:noFill/>
        </p:spPr>
        <p:txBody>
          <a:bodyPr wrap="square" rtlCol="0" anchor="t">
            <a:spAutoFit/>
          </a:bodyPr>
          <a:p>
            <a:pPr lvl="0" algn="ctr">
              <a:buClrTx/>
              <a:buSzTx/>
              <a:buFontTx/>
            </a:pPr>
            <a:r>
              <a:rPr lang="en-US" sz="1200">
                <a:solidFill>
                  <a:srgbClr val="0070C0"/>
                </a:solidFill>
                <a:sym typeface="+mn-ea"/>
              </a:rPr>
              <a:t>train</a:t>
            </a:r>
            <a:endParaRPr lang="en-US" sz="1200">
              <a:solidFill>
                <a:srgbClr val="0070C0"/>
              </a:solidFill>
              <a:sym typeface="+mn-ea"/>
            </a:endParaRPr>
          </a:p>
        </p:txBody>
      </p:sp>
      <p:sp>
        <p:nvSpPr>
          <p:cNvPr id="548" name="Rectangles 547"/>
          <p:cNvSpPr/>
          <p:nvPr/>
        </p:nvSpPr>
        <p:spPr>
          <a:xfrm>
            <a:off x="4200525" y="6412865"/>
            <a:ext cx="1560830" cy="260350"/>
          </a:xfrm>
          <a:prstGeom prst="rect">
            <a:avLst/>
          </a:prstGeom>
          <a:noFill/>
          <a:ln>
            <a:noFill/>
          </a:ln>
          <a:extLst>
            <a:ext uri="{909E8E84-426E-40DD-AFC4-6F175D3DCCD1}">
              <a14:hiddenFill xmlns:a14="http://schemas.microsoft.com/office/drawing/2010/main">
                <a:solidFill>
                  <a:schemeClr val="tx1">
                    <a:lumMod val="75000"/>
                    <a:lumOff val="2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000">
                <a:solidFill>
                  <a:schemeClr val="tx1"/>
                </a:solidFill>
                <a:sym typeface="+mn-ea"/>
              </a:rPr>
              <a:t>[train_ca, test_ca, avg]</a:t>
            </a:r>
            <a:r>
              <a:rPr lang="en-US" sz="1000">
                <a:solidFill>
                  <a:schemeClr val="tx1"/>
                </a:solidFill>
                <a:sym typeface="+mn-ea"/>
              </a:rPr>
              <a:t> when fold 1 is test set</a:t>
            </a:r>
            <a:endParaRPr lang="en-US" sz="1000">
              <a:solidFill>
                <a:schemeClr val="tx1"/>
              </a:solidFill>
              <a:sym typeface="+mn-ea"/>
            </a:endParaRPr>
          </a:p>
        </p:txBody>
      </p:sp>
      <p:cxnSp>
        <p:nvCxnSpPr>
          <p:cNvPr id="550" name="Straight Connector 549"/>
          <p:cNvCxnSpPr/>
          <p:nvPr/>
        </p:nvCxnSpPr>
        <p:spPr>
          <a:xfrm flipV="1">
            <a:off x="664845" y="1423035"/>
            <a:ext cx="167005" cy="44894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556" name="Text Box 555"/>
              <p:cNvSpPr txBox="1"/>
              <p:nvPr/>
            </p:nvSpPr>
            <p:spPr>
              <a:xfrm>
                <a:off x="2807272" y="6220396"/>
                <a:ext cx="1277620" cy="27559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sz="1200" b="1" i="1">
                          <a:solidFill>
                            <a:schemeClr val="tx1">
                              <a:lumMod val="50000"/>
                              <a:lumOff val="50000"/>
                            </a:schemeClr>
                          </a:solidFill>
                          <a:latin typeface="DejaVu Math TeX Gyre" panose="02000503000000000000" charset="0"/>
                          <a:cs typeface="DejaVu Math TeX Gyre" panose="02000503000000000000" charset="0"/>
                        </a:rPr>
                        <m:t>𝟓𝟎𝟎</m:t>
                      </m:r>
                      <m:r>
                        <a:rPr lang="en-US" sz="1200" b="1" i="1">
                          <a:solidFill>
                            <a:schemeClr val="tx1">
                              <a:lumMod val="50000"/>
                              <a:lumOff val="50000"/>
                            </a:schemeClr>
                          </a:solidFill>
                          <a:latin typeface="DejaVu Math TeX Gyre" panose="02000503000000000000" charset="0"/>
                          <a:cs typeface="DejaVu Math TeX Gyre" panose="02000503000000000000" charset="0"/>
                        </a:rPr>
                        <m:t> </m:t>
                      </m:r>
                      <m:r>
                        <a:rPr lang="en-US" sz="1200" b="1" i="1">
                          <a:solidFill>
                            <a:schemeClr val="tx1">
                              <a:lumMod val="50000"/>
                              <a:lumOff val="50000"/>
                            </a:schemeClr>
                          </a:solidFill>
                          <a:latin typeface="DejaVu Math TeX Gyre" panose="02000503000000000000" charset="0"/>
                          <a:cs typeface="DejaVu Math TeX Gyre" panose="02000503000000000000" charset="0"/>
                        </a:rPr>
                        <m:t>𝒆𝒑𝒐𝒄𝒉𝒔</m:t>
                      </m:r>
                    </m:oMath>
                  </m:oMathPara>
                </a14:m>
                <a:endParaRPr lang="en-US" sz="1200" b="1" i="1">
                  <a:solidFill>
                    <a:schemeClr val="tx1">
                      <a:lumMod val="50000"/>
                      <a:lumOff val="50000"/>
                    </a:schemeClr>
                  </a:solidFill>
                  <a:latin typeface="DejaVu Math TeX Gyre" panose="02000503000000000000" charset="0"/>
                  <a:cs typeface="DejaVu Math TeX Gyre" panose="02000503000000000000" charset="0"/>
                </a:endParaRPr>
              </a:p>
            </p:txBody>
          </p:sp>
        </mc:Choice>
        <mc:Fallback>
          <p:sp>
            <p:nvSpPr>
              <p:cNvPr id="556" name="Text Box 555"/>
              <p:cNvSpPr txBox="1">
                <a:spLocks noRot="1" noChangeAspect="1" noMove="1" noResize="1" noEditPoints="1" noAdjustHandles="1" noChangeArrowheads="1" noChangeShapeType="1" noTextEdit="1"/>
              </p:cNvSpPr>
              <p:nvPr/>
            </p:nvSpPr>
            <p:spPr>
              <a:xfrm>
                <a:off x="2807272" y="6220396"/>
                <a:ext cx="1277620" cy="275590"/>
              </a:xfrm>
              <a:prstGeom prst="rect">
                <a:avLst/>
              </a:prstGeom>
              <a:blipFill rotWithShape="1">
                <a:blip r:embed="rId2"/>
                <a:stretch>
                  <a:fillRect l="-45" t="-207" r="45" b="207"/>
                </a:stretch>
              </a:blipFill>
            </p:spPr>
            <p:txBody>
              <a:bodyPr/>
              <a:lstStyle/>
              <a:p>
                <a:r>
                  <a:rPr lang="en-US" altLang="en-US">
                    <a:noFill/>
                  </a:rPr>
                  <a:t> </a:t>
                </a:r>
              </a:p>
            </p:txBody>
          </p:sp>
        </mc:Fallback>
      </mc:AlternateContent>
      <p:sp>
        <p:nvSpPr>
          <p:cNvPr id="557" name="Multiply 556"/>
          <p:cNvSpPr/>
          <p:nvPr/>
        </p:nvSpPr>
        <p:spPr>
          <a:xfrm>
            <a:off x="2610485" y="6233795"/>
            <a:ext cx="257810" cy="229870"/>
          </a:xfrm>
          <a:prstGeom prst="mathMultiply">
            <a:avLst>
              <a:gd name="adj1" fmla="val 6353"/>
            </a:avLst>
          </a:prstGeom>
          <a:solidFill>
            <a:schemeClr val="tx1">
              <a:lumMod val="50000"/>
              <a:lumOff val="50000"/>
            </a:schemeClr>
          </a:solidFill>
          <a:ln>
            <a:solidFill>
              <a:schemeClr val="tx1">
                <a:lumMod val="50000"/>
                <a:lumOff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 </a:t>
            </a:r>
            <a:endParaRPr lang="en-US"/>
          </a:p>
        </p:txBody>
      </p:sp>
      <p:sp>
        <p:nvSpPr>
          <p:cNvPr id="558" name="Text Box 557"/>
          <p:cNvSpPr txBox="1"/>
          <p:nvPr/>
        </p:nvSpPr>
        <p:spPr>
          <a:xfrm>
            <a:off x="2583815" y="6408420"/>
            <a:ext cx="1612900" cy="368300"/>
          </a:xfrm>
          <a:prstGeom prst="rect">
            <a:avLst/>
          </a:prstGeom>
          <a:noFill/>
        </p:spPr>
        <p:txBody>
          <a:bodyPr wrap="square" rtlCol="0">
            <a:spAutoFit/>
          </a:bodyPr>
          <a:p>
            <a:r>
              <a:rPr lang="en-US" sz="900"/>
              <a:t>pick up the optimal epoch with highest test c.a.</a:t>
            </a:r>
            <a:endParaRPr lang="en-US" sz="900"/>
          </a:p>
        </p:txBody>
      </p:sp>
      <p:cxnSp>
        <p:nvCxnSpPr>
          <p:cNvPr id="559" name="Straight Arrow Connector 558"/>
          <p:cNvCxnSpPr/>
          <p:nvPr/>
        </p:nvCxnSpPr>
        <p:spPr>
          <a:xfrm>
            <a:off x="4098290" y="6543040"/>
            <a:ext cx="144145" cy="0"/>
          </a:xfrm>
          <a:prstGeom prst="straightConnector1">
            <a:avLst/>
          </a:prstGeom>
          <a:ln>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sp>
        <p:nvSpPr>
          <p:cNvPr id="560" name="Text Box 559"/>
          <p:cNvSpPr txBox="1"/>
          <p:nvPr/>
        </p:nvSpPr>
        <p:spPr>
          <a:xfrm rot="16200000">
            <a:off x="1341755" y="3741420"/>
            <a:ext cx="3654425" cy="229870"/>
          </a:xfrm>
          <a:prstGeom prst="rect">
            <a:avLst/>
          </a:prstGeom>
          <a:solidFill>
            <a:schemeClr val="bg2">
              <a:lumMod val="90000"/>
            </a:schemeClr>
          </a:solidFill>
        </p:spPr>
        <p:txBody>
          <a:bodyPr wrap="square" rtlCol="0">
            <a:spAutoFit/>
          </a:bodyPr>
          <a:p>
            <a:r>
              <a:rPr lang="en-US" sz="900"/>
              <a:t>all 1-sec windows (graphs), from all trials &amp; both class of one subject</a:t>
            </a:r>
            <a:endParaRPr lang="en-US" sz="900"/>
          </a:p>
        </p:txBody>
      </p:sp>
      <p:sp>
        <p:nvSpPr>
          <p:cNvPr id="380" name="Down Arrow 379"/>
          <p:cNvSpPr/>
          <p:nvPr/>
        </p:nvSpPr>
        <p:spPr>
          <a:xfrm>
            <a:off x="3225800" y="1656080"/>
            <a:ext cx="257810" cy="4546600"/>
          </a:xfrm>
          <a:prstGeom prst="downArrow">
            <a:avLst>
              <a:gd name="adj1" fmla="val 19211"/>
              <a:gd name="adj2" fmla="val 174630"/>
            </a:avLst>
          </a:prstGeom>
          <a:solidFill>
            <a:schemeClr val="tx1">
              <a:lumMod val="65000"/>
              <a:lumOff val="35000"/>
            </a:schemeClr>
          </a:solidFill>
          <a:ln>
            <a:solidFill>
              <a:schemeClr val="tx1">
                <a:lumMod val="65000"/>
                <a:lumOff val="3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566" name="Straight Connector 565"/>
          <p:cNvCxnSpPr/>
          <p:nvPr/>
        </p:nvCxnSpPr>
        <p:spPr>
          <a:xfrm flipH="1" flipV="1">
            <a:off x="664845" y="1871980"/>
            <a:ext cx="166370" cy="43624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567" name="Straight Connector 566"/>
          <p:cNvCxnSpPr/>
          <p:nvPr/>
        </p:nvCxnSpPr>
        <p:spPr>
          <a:xfrm flipV="1">
            <a:off x="664845" y="3241675"/>
            <a:ext cx="167005" cy="44894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568" name="Straight Connector 567"/>
          <p:cNvCxnSpPr/>
          <p:nvPr/>
        </p:nvCxnSpPr>
        <p:spPr>
          <a:xfrm flipH="1" flipV="1">
            <a:off x="664845" y="3690620"/>
            <a:ext cx="166370" cy="43624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569" name="Straight Connector 568"/>
          <p:cNvCxnSpPr/>
          <p:nvPr/>
        </p:nvCxnSpPr>
        <p:spPr>
          <a:xfrm flipV="1">
            <a:off x="664845" y="5078095"/>
            <a:ext cx="167005" cy="44894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570" name="Straight Connector 569"/>
          <p:cNvCxnSpPr/>
          <p:nvPr/>
        </p:nvCxnSpPr>
        <p:spPr>
          <a:xfrm flipH="1" flipV="1">
            <a:off x="664845" y="5527040"/>
            <a:ext cx="166370" cy="43624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571" name="Right Arrow 570"/>
          <p:cNvSpPr/>
          <p:nvPr/>
        </p:nvSpPr>
        <p:spPr>
          <a:xfrm>
            <a:off x="9737725" y="3829050"/>
            <a:ext cx="381000" cy="229870"/>
          </a:xfrm>
          <a:prstGeom prst="rightArrow">
            <a:avLst>
              <a:gd name="adj1" fmla="val 35038"/>
              <a:gd name="adj2" fmla="val 69053"/>
            </a:avLst>
          </a:prstGeom>
          <a:solidFill>
            <a:schemeClr val="tx1">
              <a:lumMod val="75000"/>
              <a:lumOff val="25000"/>
            </a:schemeClr>
          </a:solidFill>
          <a:ln>
            <a:solidFill>
              <a:schemeClr val="tx1">
                <a:lumMod val="75000"/>
                <a:lumOff val="2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72" name="Rectangles 571"/>
          <p:cNvSpPr/>
          <p:nvPr/>
        </p:nvSpPr>
        <p:spPr>
          <a:xfrm>
            <a:off x="10195560" y="3455670"/>
            <a:ext cx="675640" cy="977265"/>
          </a:xfrm>
          <a:prstGeom prst="rect">
            <a:avLst/>
          </a:prstGeom>
          <a:solidFill>
            <a:schemeClr val="tx1">
              <a:lumMod val="75000"/>
              <a:lumOff val="25000"/>
            </a:schemeClr>
          </a:solidFill>
          <a:ln>
            <a:solidFill>
              <a:schemeClr val="tx1">
                <a:lumMod val="65000"/>
                <a:lumOff val="3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sz="1200">
              <a:sym typeface="+mn-ea"/>
            </a:endParaRPr>
          </a:p>
        </p:txBody>
      </p:sp>
      <p:sp>
        <p:nvSpPr>
          <p:cNvPr id="573" name="Text Box 572"/>
          <p:cNvSpPr txBox="1"/>
          <p:nvPr/>
        </p:nvSpPr>
        <p:spPr>
          <a:xfrm>
            <a:off x="10171430" y="3442335"/>
            <a:ext cx="719455" cy="814705"/>
          </a:xfrm>
          <a:prstGeom prst="rect">
            <a:avLst/>
          </a:prstGeom>
          <a:noFill/>
        </p:spPr>
        <p:txBody>
          <a:bodyPr wrap="square" rtlCol="0" anchor="t">
            <a:noAutofit/>
          </a:bodyPr>
          <a:p>
            <a:pPr lvl="0" algn="ctr">
              <a:buClrTx/>
              <a:buSzTx/>
              <a:buFontTx/>
            </a:pPr>
            <a:r>
              <a:rPr lang="en-US" sz="1000" b="1">
                <a:solidFill>
                  <a:schemeClr val="bg1"/>
                </a:solidFill>
                <a:latin typeface="PingFang SC Semibold" panose="020B0400000000000000" charset="-122"/>
                <a:ea typeface="PingFang SC Semibold" panose="020B0400000000000000" charset="-122"/>
                <a:sym typeface="+mn-ea"/>
              </a:rPr>
              <a:t>10 test c.a. for each fold being as test set</a:t>
            </a:r>
            <a:endParaRPr lang="en-US" sz="1000" b="1">
              <a:solidFill>
                <a:schemeClr val="bg1"/>
              </a:solidFill>
              <a:latin typeface="PingFang SC Semibold" panose="020B0400000000000000" charset="-122"/>
              <a:ea typeface="PingFang SC Semibold" panose="020B0400000000000000" charset="-122"/>
              <a:sym typeface="+mn-ea"/>
            </a:endParaRPr>
          </a:p>
        </p:txBody>
      </p:sp>
      <p:sp>
        <p:nvSpPr>
          <p:cNvPr id="3" name="Text Box 2"/>
          <p:cNvSpPr txBox="1"/>
          <p:nvPr/>
        </p:nvSpPr>
        <p:spPr>
          <a:xfrm>
            <a:off x="3384550" y="3616325"/>
            <a:ext cx="932180" cy="275590"/>
          </a:xfrm>
          <a:prstGeom prst="rect">
            <a:avLst/>
          </a:prstGeom>
          <a:noFill/>
        </p:spPr>
        <p:txBody>
          <a:bodyPr wrap="square" rtlCol="0">
            <a:spAutoFit/>
          </a:bodyPr>
          <a:p>
            <a:r>
              <a:rPr lang="en-US" sz="1200">
                <a:solidFill>
                  <a:schemeClr val="bg1"/>
                </a:solidFill>
                <a:sym typeface="+mn-ea"/>
              </a:rPr>
              <a:t>one epoch</a:t>
            </a:r>
            <a:endParaRPr lang="en-US" sz="1200">
              <a:solidFill>
                <a:schemeClr val="bg1"/>
              </a:solidFill>
              <a:sym typeface="+mn-ea"/>
            </a:endParaRPr>
          </a:p>
        </p:txBody>
      </p:sp>
      <p:sp>
        <p:nvSpPr>
          <p:cNvPr id="4" name="Right Arrow 3"/>
          <p:cNvSpPr/>
          <p:nvPr/>
        </p:nvSpPr>
        <p:spPr>
          <a:xfrm>
            <a:off x="10937875" y="3829050"/>
            <a:ext cx="381000" cy="229870"/>
          </a:xfrm>
          <a:prstGeom prst="rightArrow">
            <a:avLst>
              <a:gd name="adj1" fmla="val 35038"/>
              <a:gd name="adj2" fmla="val 69053"/>
            </a:avLst>
          </a:prstGeom>
          <a:solidFill>
            <a:schemeClr val="tx1">
              <a:lumMod val="75000"/>
              <a:lumOff val="25000"/>
            </a:schemeClr>
          </a:solidFill>
          <a:ln>
            <a:solidFill>
              <a:schemeClr val="tx1">
                <a:lumMod val="75000"/>
                <a:lumOff val="2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Rectangles 4"/>
          <p:cNvSpPr/>
          <p:nvPr/>
        </p:nvSpPr>
        <p:spPr>
          <a:xfrm>
            <a:off x="11379200" y="3477895"/>
            <a:ext cx="675640" cy="977265"/>
          </a:xfrm>
          <a:prstGeom prst="rect">
            <a:avLst/>
          </a:prstGeom>
          <a:solidFill>
            <a:schemeClr val="tx1">
              <a:lumMod val="75000"/>
              <a:lumOff val="25000"/>
            </a:schemeClr>
          </a:solidFill>
          <a:ln>
            <a:solidFill>
              <a:schemeClr val="tx1">
                <a:lumMod val="65000"/>
                <a:lumOff val="3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sz="1200">
              <a:sym typeface="+mn-ea"/>
            </a:endParaRPr>
          </a:p>
        </p:txBody>
      </p:sp>
      <p:sp>
        <p:nvSpPr>
          <p:cNvPr id="6" name="Text Box 5"/>
          <p:cNvSpPr txBox="1"/>
          <p:nvPr/>
        </p:nvSpPr>
        <p:spPr>
          <a:xfrm>
            <a:off x="11355070" y="3459480"/>
            <a:ext cx="719455" cy="814705"/>
          </a:xfrm>
          <a:prstGeom prst="rect">
            <a:avLst/>
          </a:prstGeom>
          <a:noFill/>
        </p:spPr>
        <p:txBody>
          <a:bodyPr wrap="square" rtlCol="0" anchor="t">
            <a:noAutofit/>
          </a:bodyPr>
          <a:p>
            <a:pPr lvl="0" algn="ctr">
              <a:buClrTx/>
              <a:buSzTx/>
              <a:buFontTx/>
            </a:pPr>
            <a:r>
              <a:rPr lang="en-US" altLang="en-US" sz="1000" b="1">
                <a:solidFill>
                  <a:schemeClr val="bg1"/>
                </a:solidFill>
                <a:latin typeface="PingFang SC Semibold" panose="020B0400000000000000" charset="-122"/>
                <a:ea typeface="PingFang SC Semibold" panose="020B0400000000000000" charset="-122"/>
                <a:sym typeface="+mn-ea"/>
              </a:rPr>
              <a:t>mean, max, min c.a. for the current subject</a:t>
            </a:r>
            <a:endParaRPr lang="en-US" altLang="en-US" sz="1000" b="1">
              <a:solidFill>
                <a:schemeClr val="bg1"/>
              </a:solidFill>
              <a:latin typeface="PingFang SC Semibold" panose="020B0400000000000000" charset="-122"/>
              <a:ea typeface="PingFang SC Semibold" panose="020B0400000000000000" charset="-122"/>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c.a.(500 epoch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848860" y="1453515"/>
            <a:ext cx="4196715" cy="2517775"/>
          </a:xfrm>
          <a:prstGeom prst="rect">
            <a:avLst/>
          </a:prstGeom>
        </p:spPr>
      </p:pic>
      <p:sp>
        <p:nvSpPr>
          <p:cNvPr id="2" name="Title 1"/>
          <p:cNvSpPr>
            <a:spLocks noGrp="1"/>
          </p:cNvSpPr>
          <p:nvPr>
            <p:ph type="title"/>
            <p:custDataLst>
              <p:tags r:id="rId3"/>
            </p:custDataLst>
          </p:nvPr>
        </p:nvSpPr>
        <p:spPr/>
        <p:txBody>
          <a:bodyPr/>
          <a:p>
            <a:r>
              <a:rPr lang="en-US">
                <a:sym typeface="+mn-ea"/>
              </a:rPr>
              <a:t>TGN Model - </a:t>
            </a:r>
            <a:r>
              <a:rPr lang="en-US">
                <a:sym typeface="+mn-ea"/>
              </a:rPr>
              <a:t>50 vs. </a:t>
            </a:r>
            <a:r>
              <a:rPr lang="en-US">
                <a:sym typeface="+mn-ea"/>
              </a:rPr>
              <a:t>500 Epoch</a:t>
            </a:r>
            <a:endParaRPr lang="en-US"/>
          </a:p>
        </p:txBody>
      </p:sp>
      <p:sp>
        <p:nvSpPr>
          <p:cNvPr id="3" name="Content Placeholder 2"/>
          <p:cNvSpPr>
            <a:spLocks noGrp="1"/>
          </p:cNvSpPr>
          <p:nvPr>
            <p:ph idx="1"/>
            <p:custDataLst>
              <p:tags r:id="rId4"/>
            </p:custDataLst>
          </p:nvPr>
        </p:nvSpPr>
        <p:spPr>
          <a:xfrm>
            <a:off x="608330" y="1718945"/>
            <a:ext cx="10968990" cy="5367655"/>
          </a:xfrm>
        </p:spPr>
        <p:txBody>
          <a:bodyPr>
            <a:normAutofit/>
          </a:bodyPr>
          <a:p>
            <a:pPr marL="0" indent="0">
              <a:buNone/>
            </a:pPr>
            <a:endParaRPr lang="en-US">
              <a:sym typeface="+mn-ea"/>
            </a:endParaRPr>
          </a:p>
          <a:p>
            <a:pPr marL="0" indent="0">
              <a:buNone/>
            </a:pPr>
            <a:endParaRPr lang="en-US">
              <a:sym typeface="+mn-ea"/>
            </a:endParaRPr>
          </a:p>
          <a:p>
            <a:pPr marL="0" indent="0">
              <a:buNone/>
            </a:pPr>
            <a:endParaRPr lang="en-US">
              <a:sym typeface="+mn-ea"/>
            </a:endParaRPr>
          </a:p>
          <a:p>
            <a:pPr marL="0" indent="0">
              <a:buNone/>
            </a:pPr>
            <a:endParaRPr lang="en-US">
              <a:sym typeface="+mn-ea"/>
            </a:endParaRPr>
          </a:p>
          <a:p>
            <a:pPr marL="0" indent="0">
              <a:buNone/>
            </a:pPr>
            <a:endParaRPr lang="en-US">
              <a:solidFill>
                <a:schemeClr val="tx1"/>
              </a:solidFill>
              <a:sym typeface="+mn-ea"/>
            </a:endParaRPr>
          </a:p>
          <a:p>
            <a:r>
              <a:rPr lang="en-US" sz="1400">
                <a:solidFill>
                  <a:schemeClr val="tx1"/>
                </a:solidFill>
                <a:sym typeface="+mn-ea"/>
              </a:rPr>
              <a:t>No Significant Difference Between 50 And 500 Epochs  </a:t>
            </a:r>
            <a:endParaRPr lang="en-US" sz="1400">
              <a:solidFill>
                <a:schemeClr val="tx1"/>
              </a:solidFill>
              <a:sym typeface="+mn-ea"/>
            </a:endParaRPr>
          </a:p>
          <a:p>
            <a:pPr marL="0" indent="0">
              <a:buNone/>
            </a:pPr>
            <a:r>
              <a:rPr lang="en-US" altLang="en-US" sz="1400">
                <a:sym typeface="+mn-ea"/>
              </a:rPr>
              <a:t>  -&gt; have extracted most useful features, i.e. model has converged before 50 epochs;</a:t>
            </a:r>
            <a:endParaRPr lang="en-US" altLang="en-US" sz="1400">
              <a:sym typeface="+mn-ea"/>
            </a:endParaRPr>
          </a:p>
          <a:p>
            <a:pPr marL="0" indent="0">
              <a:buNone/>
            </a:pPr>
            <a:r>
              <a:rPr lang="en-US" altLang="en-US" sz="1400" strike="sngStrike">
                <a:sym typeface="+mn-ea"/>
              </a:rPr>
              <a:t>  -&gt; more epochs do improve mean c.a. values, but not much, so no overfitting occurs (stable model);</a:t>
            </a:r>
            <a:endParaRPr lang="en-US" altLang="en-US" sz="1400" strike="sngStrike">
              <a:sym typeface="+mn-ea"/>
            </a:endParaRPr>
          </a:p>
          <a:p>
            <a:pPr marL="0" indent="0">
              <a:buNone/>
            </a:pPr>
            <a:r>
              <a:rPr lang="en-US" altLang="en-US" sz="1400">
                <a:sym typeface="+mn-ea"/>
              </a:rPr>
              <a:t>  -&gt; although the TGN model does make a stat. sig. difference between 50 and 500 epochs;</a:t>
            </a:r>
            <a:endParaRPr lang="en-US" altLang="en-US" sz="1400">
              <a:sym typeface="+mn-ea"/>
            </a:endParaRPr>
          </a:p>
          <a:p>
            <a:pPr marL="0" indent="0">
              <a:buNone/>
            </a:pPr>
            <a:r>
              <a:rPr lang="en-US" altLang="en-US" sz="1400">
                <a:sym typeface="+mn-ea"/>
              </a:rPr>
              <a:t>  -&gt; the model difference is probably caused by random noise/fluctuation;</a:t>
            </a:r>
            <a:endParaRPr lang="en-US" altLang="en-US" sz="1400">
              <a:sym typeface="+mn-ea"/>
            </a:endParaRPr>
          </a:p>
          <a:p>
            <a:pPr marL="0" indent="0">
              <a:buNone/>
            </a:pPr>
            <a:r>
              <a:rPr lang="en-US" altLang="en-US" sz="1400">
                <a:sym typeface="+mn-ea"/>
              </a:rPr>
              <a:t>  -&gt; so keep 50 epochs for local trial runs, impove model by tuning other hyperparameters.</a:t>
            </a:r>
            <a:endParaRPr lang="en-US" sz="1400"/>
          </a:p>
        </p:txBody>
      </p:sp>
      <p:sp>
        <p:nvSpPr>
          <p:cNvPr id="6" name="Text Box 5"/>
          <p:cNvSpPr txBox="1"/>
          <p:nvPr/>
        </p:nvSpPr>
        <p:spPr>
          <a:xfrm>
            <a:off x="7346315" y="4011930"/>
            <a:ext cx="4196080" cy="521970"/>
          </a:xfrm>
          <a:prstGeom prst="rect">
            <a:avLst/>
          </a:prstGeom>
          <a:noFill/>
        </p:spPr>
        <p:txBody>
          <a:bodyPr wrap="square" rtlCol="0">
            <a:spAutoFit/>
          </a:bodyPr>
          <a:p>
            <a:r>
              <a:rPr lang="en-US" sz="1400">
                <a:solidFill>
                  <a:srgbClr val="0070C0"/>
                </a:solidFill>
                <a:sym typeface="+mn-ea"/>
              </a:rPr>
              <a:t>paired t-test/Wilcoxon test?</a:t>
            </a:r>
            <a:endParaRPr lang="en-US" sz="1400">
              <a:solidFill>
                <a:srgbClr val="0070C0"/>
              </a:solidFill>
              <a:sym typeface="+mn-ea"/>
            </a:endParaRPr>
          </a:p>
          <a:p>
            <a:r>
              <a:rPr lang="en-US" sz="1400">
                <a:solidFill>
                  <a:srgbClr val="0070C0"/>
                </a:solidFill>
                <a:sym typeface="+mn-ea"/>
              </a:rPr>
              <a:t>(</a:t>
            </a:r>
            <a:r>
              <a:rPr lang="en-US" altLang="en-US" sz="1400">
                <a:solidFill>
                  <a:srgbClr val="0070C0"/>
                </a:solidFill>
                <a:sym typeface="+mn-ea"/>
              </a:rPr>
              <a:t>p &gt; 0.05: no statistically significant difference</a:t>
            </a:r>
            <a:r>
              <a:rPr lang="en-US" sz="1400">
                <a:solidFill>
                  <a:srgbClr val="0070C0"/>
                </a:solidFill>
                <a:sym typeface="+mn-ea"/>
              </a:rPr>
              <a:t>)</a:t>
            </a:r>
            <a:endParaRPr lang="en-US" sz="1400">
              <a:solidFill>
                <a:srgbClr val="0070C0"/>
              </a:solidFill>
              <a:sym typeface="+mn-ea"/>
            </a:endParaRPr>
          </a:p>
        </p:txBody>
      </p:sp>
      <p:cxnSp>
        <p:nvCxnSpPr>
          <p:cNvPr id="8" name="Straight Arrow Connector 7"/>
          <p:cNvCxnSpPr/>
          <p:nvPr/>
        </p:nvCxnSpPr>
        <p:spPr>
          <a:xfrm>
            <a:off x="6816725" y="4346575"/>
            <a:ext cx="408305"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11" name="Multiply 10"/>
          <p:cNvSpPr/>
          <p:nvPr/>
        </p:nvSpPr>
        <p:spPr>
          <a:xfrm>
            <a:off x="5156200" y="892810"/>
            <a:ext cx="3977640" cy="3355975"/>
          </a:xfrm>
          <a:prstGeom prst="mathMultiply">
            <a:avLst>
              <a:gd name="adj1" fmla="val 8540"/>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graphicFrame>
        <p:nvGraphicFramePr>
          <p:cNvPr id="9" name="Table 8"/>
          <p:cNvGraphicFramePr/>
          <p:nvPr>
            <p:custDataLst>
              <p:tags r:id="rId5"/>
            </p:custDataLst>
          </p:nvPr>
        </p:nvGraphicFramePr>
        <p:xfrm>
          <a:off x="9133840" y="2011680"/>
          <a:ext cx="2429510" cy="1097280"/>
        </p:xfrm>
        <a:graphic>
          <a:graphicData uri="http://schemas.openxmlformats.org/drawingml/2006/table">
            <a:tbl>
              <a:tblPr firstRow="1" firstCol="1" bandCol="1">
                <a:tableStyleId>{5C22544A-7EE6-4342-B048-85BDC9FD1C3A}</a:tableStyleId>
              </a:tblPr>
              <a:tblGrid>
                <a:gridCol w="1214755"/>
                <a:gridCol w="1214755"/>
              </a:tblGrid>
              <a:tr h="365760">
                <a:tc>
                  <a:txBody>
                    <a:bodyPr/>
                    <a:p>
                      <a:pPr algn="ctr">
                        <a:buNone/>
                      </a:pPr>
                      <a:endParaRPr lang="en-US" sz="1400"/>
                    </a:p>
                  </a:txBody>
                  <a:tcPr/>
                </a:tc>
                <a:tc>
                  <a:txBody>
                    <a:bodyPr/>
                    <a:p>
                      <a:pPr algn="ctr">
                        <a:buClrTx/>
                        <a:buSzTx/>
                        <a:buFontTx/>
                        <a:buNone/>
                      </a:pPr>
                      <a:r>
                        <a:rPr lang="en-US" sz="1400" b="1">
                          <a:solidFill>
                            <a:schemeClr val="bg1"/>
                          </a:solidFill>
                          <a:highlight>
                            <a:srgbClr val="000000">
                              <a:alpha val="0"/>
                            </a:srgbClr>
                          </a:highlight>
                          <a:latin typeface="PingFang SC Semibold" panose="020B0400000000000000" charset="-122"/>
                          <a:ea typeface="PingFang SC Semibold" panose="020B0400000000000000" charset="-122"/>
                        </a:rPr>
                        <a:t>p </a:t>
                      </a:r>
                      <a:r>
                        <a:rPr lang="en-US" sz="1400" b="1">
                          <a:solidFill>
                            <a:schemeClr val="bg1"/>
                          </a:solidFill>
                          <a:latin typeface="PingFang SC Semibold" panose="020B0400000000000000" charset="-122"/>
                          <a:ea typeface="PingFang SC Semibold" panose="020B0400000000000000" charset="-122"/>
                        </a:rPr>
                        <a:t>values</a:t>
                      </a:r>
                      <a:endParaRPr lang="en-US" sz="1400" b="1">
                        <a:solidFill>
                          <a:schemeClr val="bg1"/>
                        </a:solidFill>
                        <a:latin typeface="PingFang SC Semibold" panose="020B0400000000000000" charset="-122"/>
                        <a:ea typeface="PingFang SC Semibold" panose="020B0400000000000000" charset="-122"/>
                      </a:endParaRPr>
                    </a:p>
                  </a:txBody>
                  <a:tcPr/>
                </a:tc>
              </a:tr>
              <a:tr h="365760">
                <a:tc>
                  <a:txBody>
                    <a:bodyPr/>
                    <a:p>
                      <a:pPr algn="ctr">
                        <a:buClrTx/>
                        <a:buSzTx/>
                        <a:buFontTx/>
                        <a:buNone/>
                      </a:pPr>
                      <a:r>
                        <a:rPr lang="en-US" sz="1400"/>
                        <a:t>Wilcoxon test</a:t>
                      </a:r>
                      <a:endParaRPr lang="en-US" sz="1400"/>
                    </a:p>
                  </a:txBody>
                  <a:tcPr/>
                </a:tc>
                <a:tc>
                  <a:txBody>
                    <a:bodyPr/>
                    <a:p>
                      <a:pPr algn="ctr">
                        <a:buNone/>
                      </a:pPr>
                      <a:r>
                        <a:rPr lang="en-US" altLang="en-US" sz="1400" b="1">
                          <a:latin typeface="PingFang SC Semibold" panose="020B0400000000000000" charset="-122"/>
                          <a:ea typeface="PingFang SC Semibold" panose="020B0400000000000000" charset="-122"/>
                        </a:rPr>
                        <a:t>0.0156</a:t>
                      </a:r>
                      <a:endParaRPr lang="en-US" altLang="en-US" sz="1400" b="1">
                        <a:latin typeface="PingFang SC Semibold" panose="020B0400000000000000" charset="-122"/>
                        <a:ea typeface="PingFang SC Semibold" panose="020B0400000000000000" charset="-122"/>
                      </a:endParaRPr>
                    </a:p>
                    <a:p>
                      <a:pPr algn="ctr">
                        <a:buNone/>
                      </a:pPr>
                      <a:r>
                        <a:rPr lang="en-US" altLang="en-US" sz="1400" b="0">
                          <a:latin typeface="PingFang SC" panose="020B0400000000000000" charset="-122"/>
                          <a:ea typeface="PingFang SC" panose="020B0400000000000000" charset="-122"/>
                        </a:rPr>
                        <a:t>(&lt;0.05)</a:t>
                      </a:r>
                      <a:endParaRPr lang="en-US" altLang="en-US" sz="1400" b="0">
                        <a:latin typeface="PingFang SC" panose="020B0400000000000000" charset="-122"/>
                        <a:ea typeface="PingFang SC" panose="020B0400000000000000" charset="-122"/>
                      </a:endParaRPr>
                    </a:p>
                  </a:txBody>
                  <a:tcPr/>
                </a:tc>
              </a:tr>
              <a:tr h="365760">
                <a:tc>
                  <a:txBody>
                    <a:bodyPr/>
                    <a:p>
                      <a:pPr algn="ctr">
                        <a:buClrTx/>
                        <a:buSzTx/>
                        <a:buFontTx/>
                        <a:buNone/>
                      </a:pPr>
                      <a:r>
                        <a:rPr lang="en-US" sz="1400"/>
                        <a:t>Paired t-test</a:t>
                      </a:r>
                      <a:endParaRPr lang="en-US" sz="1400"/>
                    </a:p>
                  </a:txBody>
                  <a:tcPr/>
                </a:tc>
                <a:tc>
                  <a:txBody>
                    <a:bodyPr/>
                    <a:p>
                      <a:pPr algn="ctr">
                        <a:buNone/>
                      </a:pPr>
                      <a:r>
                        <a:rPr lang="en-US" altLang="en-US" sz="1400" b="1">
                          <a:latin typeface="PingFang SC Semibold" panose="020B0400000000000000" charset="-122"/>
                          <a:ea typeface="PingFang SC Semibold" panose="020B0400000000000000" charset="-122"/>
                        </a:rPr>
                        <a:t>0.0168</a:t>
                      </a:r>
                      <a:endParaRPr lang="en-US" altLang="en-US" sz="1400" b="1">
                        <a:latin typeface="PingFang SC Semibold" panose="020B0400000000000000" charset="-122"/>
                        <a:ea typeface="PingFang SC Semibold" panose="020B0400000000000000" charset="-122"/>
                      </a:endParaRPr>
                    </a:p>
                    <a:p>
                      <a:pPr algn="ctr">
                        <a:buNone/>
                      </a:pPr>
                      <a:r>
                        <a:rPr lang="en-US" altLang="en-US" sz="1400">
                          <a:latin typeface="PingFang SC" panose="020B0400000000000000" charset="-122"/>
                          <a:ea typeface="PingFang SC" panose="020B0400000000000000" charset="-122"/>
                          <a:sym typeface="+mn-ea"/>
                        </a:rPr>
                        <a:t>(&lt;0.05)</a:t>
                      </a:r>
                      <a:endParaRPr lang="en-US" altLang="en-US" sz="1400" b="1">
                        <a:latin typeface="PingFang SC Semibold" panose="020B0400000000000000" charset="-122"/>
                        <a:ea typeface="PingFang SC Semibold" panose="020B0400000000000000" charset="-122"/>
                      </a:endParaRPr>
                    </a:p>
                  </a:txBody>
                  <a:tcPr/>
                </a:tc>
              </a:tr>
            </a:tbl>
          </a:graphicData>
        </a:graphic>
      </p:graphicFrame>
      <p:pic>
        <p:nvPicPr>
          <p:cNvPr id="15" name="Picture 14" descr="c.a.(50 epochs)1"/>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8330" y="1395730"/>
            <a:ext cx="4184650" cy="26162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6" name="Group 115"/>
          <p:cNvGrpSpPr/>
          <p:nvPr/>
        </p:nvGrpSpPr>
        <p:grpSpPr>
          <a:xfrm rot="0">
            <a:off x="5959475" y="5650230"/>
            <a:ext cx="1879600" cy="622935"/>
            <a:chOff x="2460" y="9789"/>
            <a:chExt cx="1450" cy="674"/>
          </a:xfrm>
        </p:grpSpPr>
        <p:sp>
          <p:nvSpPr>
            <p:cNvPr id="117" name="Rectangles 116"/>
            <p:cNvSpPr/>
            <p:nvPr/>
          </p:nvSpPr>
          <p:spPr>
            <a:xfrm>
              <a:off x="2940" y="9796"/>
              <a:ext cx="486" cy="663"/>
            </a:xfrm>
            <a:prstGeom prst="rect">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8" name="Rectangles 117"/>
            <p:cNvSpPr/>
            <p:nvPr/>
          </p:nvSpPr>
          <p:spPr>
            <a:xfrm>
              <a:off x="3424" y="9797"/>
              <a:ext cx="486" cy="663"/>
            </a:xfrm>
            <a:prstGeom prst="rect">
              <a:avLst/>
            </a:prstGeom>
            <a:solidFill>
              <a:schemeClr val="accent1">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9" name="Rectangles 118"/>
            <p:cNvSpPr/>
            <p:nvPr/>
          </p:nvSpPr>
          <p:spPr>
            <a:xfrm>
              <a:off x="2460" y="9796"/>
              <a:ext cx="480" cy="663"/>
            </a:xfrm>
            <a:prstGeom prst="rect">
              <a:avLst/>
            </a:prstGeom>
            <a:solidFill>
              <a:schemeClr val="accent1">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120" name="Straight Connector 119"/>
            <p:cNvCxnSpPr/>
            <p:nvPr/>
          </p:nvCxnSpPr>
          <p:spPr>
            <a:xfrm>
              <a:off x="2940" y="9789"/>
              <a:ext cx="0" cy="671"/>
            </a:xfrm>
            <a:prstGeom prst="line">
              <a:avLst/>
            </a:prstGeom>
            <a:ln>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121" name="Straight Connector 120"/>
            <p:cNvCxnSpPr/>
            <p:nvPr/>
          </p:nvCxnSpPr>
          <p:spPr>
            <a:xfrm>
              <a:off x="3425" y="9793"/>
              <a:ext cx="0" cy="671"/>
            </a:xfrm>
            <a:prstGeom prst="line">
              <a:avLst/>
            </a:prstGeom>
            <a:ln>
              <a:solidFill>
                <a:schemeClr val="accent1">
                  <a:lumMod val="75000"/>
                </a:schemeClr>
              </a:solidFill>
            </a:ln>
          </p:spPr>
          <p:style>
            <a:lnRef idx="2">
              <a:schemeClr val="accent1"/>
            </a:lnRef>
            <a:fillRef idx="0">
              <a:srgbClr val="FFFFFF"/>
            </a:fillRef>
            <a:effectRef idx="0">
              <a:srgbClr val="FFFFFF"/>
            </a:effectRef>
            <a:fontRef idx="minor">
              <a:schemeClr val="tx1"/>
            </a:fontRef>
          </p:style>
        </p:cxnSp>
        <p:sp>
          <p:nvSpPr>
            <p:cNvPr id="122" name="Rectangles 121"/>
            <p:cNvSpPr/>
            <p:nvPr/>
          </p:nvSpPr>
          <p:spPr>
            <a:xfrm>
              <a:off x="2462" y="9797"/>
              <a:ext cx="1449" cy="663"/>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grpSp>
      <p:sp>
        <p:nvSpPr>
          <p:cNvPr id="2" name="Title 1"/>
          <p:cNvSpPr>
            <a:spLocks noGrp="1"/>
          </p:cNvSpPr>
          <p:nvPr>
            <p:ph type="title"/>
            <p:custDataLst>
              <p:tags r:id="rId1"/>
            </p:custDataLst>
          </p:nvPr>
        </p:nvSpPr>
        <p:spPr>
          <a:xfrm>
            <a:off x="608330" y="608330"/>
            <a:ext cx="6918325" cy="705485"/>
          </a:xfrm>
        </p:spPr>
        <p:txBody>
          <a:bodyPr/>
          <a:p>
            <a:r>
              <a:rPr lang="en-US"/>
              <a:t>TGN Model - Improvement</a:t>
            </a:r>
            <a:endParaRPr lang="en-US"/>
          </a:p>
        </p:txBody>
      </p:sp>
      <p:sp>
        <p:nvSpPr>
          <p:cNvPr id="3" name="Content Placeholder 2"/>
          <p:cNvSpPr>
            <a:spLocks noGrp="1"/>
          </p:cNvSpPr>
          <p:nvPr>
            <p:ph idx="1"/>
            <p:custDataLst>
              <p:tags r:id="rId2"/>
            </p:custDataLst>
          </p:nvPr>
        </p:nvSpPr>
        <p:spPr>
          <a:xfrm>
            <a:off x="608330" y="1335405"/>
            <a:ext cx="10968990" cy="5495290"/>
          </a:xfrm>
        </p:spPr>
        <p:txBody>
          <a:bodyPr>
            <a:normAutofit/>
          </a:bodyPr>
          <a:p>
            <a:r>
              <a:rPr lang="en-US" altLang="en-US">
                <a:solidFill>
                  <a:schemeClr val="tx1"/>
                </a:solidFill>
              </a:rPr>
              <a:t>Window-Slicing Strategy Modification:</a:t>
            </a:r>
            <a:endParaRPr lang="en-US" altLang="en-US">
              <a:solidFill>
                <a:schemeClr val="tx1"/>
              </a:solidFill>
            </a:endParaRPr>
          </a:p>
          <a:p>
            <a:pPr marL="0" indent="0">
              <a:buNone/>
            </a:pPr>
            <a:r>
              <a:rPr lang="en-US" altLang="en-US">
                <a:sym typeface="+mn-ea"/>
              </a:rPr>
              <a:t>  -&gt; shorter window size: </a:t>
            </a:r>
            <a:r>
              <a:rPr lang="en-US" altLang="en-US">
                <a:sym typeface="+mn-ea"/>
              </a:rPr>
              <a:t>degrade edge feature quality, i.e. </a:t>
            </a:r>
            <a:r>
              <a:rPr lang="en-US" altLang="en-US">
                <a:sym typeface="+mn-ea"/>
              </a:rPr>
              <a:t>the average quantiy plv becomes susceptible to noise. EEG stationarity within trials, so </a:t>
            </a:r>
            <a:r>
              <a:rPr lang="en-US" altLang="en-US">
                <a:sym typeface="+mn-ea"/>
              </a:rPr>
              <a:t>using a longer window helps produce a more reliable PLV estimate</a:t>
            </a:r>
            <a:r>
              <a:rPr lang="en-US" altLang="en-US">
                <a:sym typeface="+mn-ea"/>
              </a:rPr>
              <a:t>;</a:t>
            </a:r>
            <a:endParaRPr lang="en-US" altLang="en-US">
              <a:sym typeface="+mn-ea"/>
            </a:endParaRPr>
          </a:p>
          <a:p>
            <a:pPr marL="0" indent="0">
              <a:buNone/>
            </a:pPr>
            <a:r>
              <a:rPr lang="en-US" altLang="en-US">
                <a:sym typeface="+mn-ea"/>
              </a:rPr>
              <a:t>  -&gt; larger window size: smooth out/merge signal dynamics, could missing potentially meaningful edge features; </a:t>
            </a:r>
            <a:endParaRPr lang="en-US" altLang="en-US">
              <a:sym typeface="+mn-ea"/>
            </a:endParaRPr>
          </a:p>
          <a:p>
            <a:pPr marL="0" indent="0">
              <a:buNone/>
            </a:pPr>
            <a:r>
              <a:rPr lang="en-US" altLang="en-US">
                <a:sym typeface="+mn-ea"/>
              </a:rPr>
              <a:t>  -&gt; increase </a:t>
            </a:r>
            <a:r>
              <a:rPr lang="en-US" altLang="en-US" u="sng"/>
              <a:t>window size to 3 seconds &amp; overlap 1 seconds</a:t>
            </a:r>
            <a:r>
              <a:rPr lang="en-US" altLang="en-US"/>
              <a:t>, in order for the model to see continuous features</a:t>
            </a:r>
            <a:r>
              <a:rPr lang="en-US" altLang="en-US">
                <a:sym typeface="+mn-ea"/>
              </a:rPr>
              <a:t>. </a:t>
            </a:r>
            <a:endParaRPr lang="en-US" altLang="en-US">
              <a:sym typeface="+mn-ea"/>
            </a:endParaRPr>
          </a:p>
          <a:p>
            <a:pPr marL="0" indent="0">
              <a:buNone/>
            </a:pPr>
            <a:r>
              <a:rPr lang="en-US" altLang="en-US">
                <a:sym typeface="+mn-ea"/>
              </a:rPr>
              <a:t>  -&gt; apply </a:t>
            </a:r>
            <a:r>
              <a:rPr lang="en-US" altLang="en-US" u="sng"/>
              <a:t>snap-to-end</a:t>
            </a:r>
            <a:r>
              <a:rPr lang="en-US" altLang="en-US"/>
              <a:t> method, to avoid missing the final segments that fall short of a full window stride, ensuring complete and continuous EEG input.</a:t>
            </a:r>
            <a:endParaRPr lang="en-US" altLang="en-US"/>
          </a:p>
        </p:txBody>
      </p:sp>
      <p:cxnSp>
        <p:nvCxnSpPr>
          <p:cNvPr id="11" name="Straight Arrow Connector 10"/>
          <p:cNvCxnSpPr/>
          <p:nvPr/>
        </p:nvCxnSpPr>
        <p:spPr>
          <a:xfrm flipH="1" flipV="1">
            <a:off x="4840605" y="3803015"/>
            <a:ext cx="102870" cy="219075"/>
          </a:xfrm>
          <a:prstGeom prst="straightConnector1">
            <a:avLst/>
          </a:prstGeom>
          <a:ln w="31750" cap="rnd">
            <a:solidFill>
              <a:schemeClr val="accent1">
                <a:lumMod val="60000"/>
                <a:lumOff val="40000"/>
              </a:schemeClr>
            </a:solidFill>
            <a:round/>
            <a:tailEnd type="arrow" w="med" len="med"/>
          </a:ln>
        </p:spPr>
        <p:style>
          <a:lnRef idx="0">
            <a:srgbClr val="FFFFFF"/>
          </a:lnRef>
          <a:fillRef idx="0">
            <a:srgbClr val="FFFFFF"/>
          </a:fillRef>
          <a:effectRef idx="0">
            <a:srgbClr val="FFFFFF"/>
          </a:effectRef>
          <a:fontRef idx="minor">
            <a:schemeClr val="tx1"/>
          </a:fontRef>
        </p:style>
      </p:cxnSp>
      <p:sp>
        <p:nvSpPr>
          <p:cNvPr id="12" name="Text Box 11"/>
          <p:cNvSpPr txBox="1"/>
          <p:nvPr/>
        </p:nvSpPr>
        <p:spPr>
          <a:xfrm>
            <a:off x="4135755" y="3525520"/>
            <a:ext cx="2035810" cy="306705"/>
          </a:xfrm>
          <a:prstGeom prst="rect">
            <a:avLst/>
          </a:prstGeom>
          <a:noFill/>
        </p:spPr>
        <p:txBody>
          <a:bodyPr wrap="square" rtlCol="0">
            <a:spAutoFit/>
          </a:bodyPr>
          <a:p>
            <a:r>
              <a:rPr lang="en-US" altLang="en-US" sz="1400">
                <a:solidFill>
                  <a:schemeClr val="accent1">
                    <a:lumMod val="60000"/>
                    <a:lumOff val="40000"/>
                  </a:schemeClr>
                </a:solidFill>
              </a:rPr>
              <a:t>window size trade-off</a:t>
            </a:r>
            <a:endParaRPr lang="en-US" altLang="en-US" sz="1400">
              <a:solidFill>
                <a:schemeClr val="accent1">
                  <a:lumMod val="60000"/>
                  <a:lumOff val="40000"/>
                </a:schemeClr>
              </a:solidFill>
            </a:endParaRPr>
          </a:p>
        </p:txBody>
      </p:sp>
      <p:cxnSp>
        <p:nvCxnSpPr>
          <p:cNvPr id="13" name="Straight Arrow Connector 12"/>
          <p:cNvCxnSpPr/>
          <p:nvPr/>
        </p:nvCxnSpPr>
        <p:spPr>
          <a:xfrm flipV="1">
            <a:off x="6508115" y="3803015"/>
            <a:ext cx="159385" cy="205740"/>
          </a:xfrm>
          <a:prstGeom prst="straightConnector1">
            <a:avLst/>
          </a:prstGeom>
          <a:ln w="31750" cap="rnd">
            <a:solidFill>
              <a:schemeClr val="accent1">
                <a:lumMod val="60000"/>
                <a:lumOff val="40000"/>
              </a:schemeClr>
            </a:solidFill>
            <a:round/>
            <a:tailEnd type="arrow" w="med" len="med"/>
          </a:ln>
        </p:spPr>
        <p:style>
          <a:lnRef idx="0">
            <a:srgbClr val="FFFFFF"/>
          </a:lnRef>
          <a:fillRef idx="0">
            <a:srgbClr val="FFFFFF"/>
          </a:fillRef>
          <a:effectRef idx="0">
            <a:srgbClr val="FFFFFF"/>
          </a:effectRef>
          <a:fontRef idx="minor">
            <a:schemeClr val="tx1"/>
          </a:fontRef>
        </p:style>
      </p:cxnSp>
      <p:sp>
        <p:nvSpPr>
          <p:cNvPr id="14" name="Text Box 13"/>
          <p:cNvSpPr txBox="1"/>
          <p:nvPr/>
        </p:nvSpPr>
        <p:spPr>
          <a:xfrm>
            <a:off x="6275070" y="3525520"/>
            <a:ext cx="3091180" cy="306705"/>
          </a:xfrm>
          <a:prstGeom prst="rect">
            <a:avLst/>
          </a:prstGeom>
          <a:noFill/>
        </p:spPr>
        <p:txBody>
          <a:bodyPr wrap="square" rtlCol="0">
            <a:spAutoFit/>
          </a:bodyPr>
          <a:p>
            <a:r>
              <a:rPr lang="en-US" altLang="en-US" sz="1400">
                <a:solidFill>
                  <a:schemeClr val="accent1">
                    <a:lumMod val="60000"/>
                    <a:lumOff val="40000"/>
                  </a:schemeClr>
                </a:solidFill>
              </a:rPr>
              <a:t>feed continuous features to model</a:t>
            </a:r>
            <a:endParaRPr lang="en-US" altLang="en-US" sz="1400">
              <a:solidFill>
                <a:schemeClr val="accent1">
                  <a:lumMod val="60000"/>
                  <a:lumOff val="40000"/>
                </a:schemeClr>
              </a:solidFill>
            </a:endParaRPr>
          </a:p>
        </p:txBody>
      </p:sp>
      <p:grpSp>
        <p:nvGrpSpPr>
          <p:cNvPr id="37" name="Group 36"/>
          <p:cNvGrpSpPr/>
          <p:nvPr/>
        </p:nvGrpSpPr>
        <p:grpSpPr>
          <a:xfrm rot="0">
            <a:off x="4702175" y="5648960"/>
            <a:ext cx="1879600" cy="624205"/>
            <a:chOff x="2460" y="9789"/>
            <a:chExt cx="1450" cy="674"/>
          </a:xfrm>
        </p:grpSpPr>
        <p:sp>
          <p:nvSpPr>
            <p:cNvPr id="30" name="Rectangles 29"/>
            <p:cNvSpPr/>
            <p:nvPr/>
          </p:nvSpPr>
          <p:spPr>
            <a:xfrm>
              <a:off x="2940" y="9796"/>
              <a:ext cx="486" cy="663"/>
            </a:xfrm>
            <a:prstGeom prst="rect">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1" name="Rectangles 20"/>
            <p:cNvSpPr/>
            <p:nvPr/>
          </p:nvSpPr>
          <p:spPr>
            <a:xfrm>
              <a:off x="3424" y="9797"/>
              <a:ext cx="486" cy="663"/>
            </a:xfrm>
            <a:prstGeom prst="rect">
              <a:avLst/>
            </a:prstGeom>
            <a:solidFill>
              <a:schemeClr val="accent1">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4" name="Rectangles 33"/>
            <p:cNvSpPr/>
            <p:nvPr/>
          </p:nvSpPr>
          <p:spPr>
            <a:xfrm>
              <a:off x="2460" y="9796"/>
              <a:ext cx="480" cy="663"/>
            </a:xfrm>
            <a:prstGeom prst="rect">
              <a:avLst/>
            </a:prstGeom>
            <a:solidFill>
              <a:schemeClr val="accent1">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28" name="Straight Connector 27"/>
            <p:cNvCxnSpPr/>
            <p:nvPr/>
          </p:nvCxnSpPr>
          <p:spPr>
            <a:xfrm>
              <a:off x="2940" y="9789"/>
              <a:ext cx="0" cy="671"/>
            </a:xfrm>
            <a:prstGeom prst="line">
              <a:avLst/>
            </a:prstGeom>
            <a:ln>
              <a:solidFill>
                <a:schemeClr val="accent1">
                  <a:lumMod val="75000"/>
                </a:schemeClr>
              </a:solidFill>
            </a:ln>
          </p:spPr>
          <p:style>
            <a:lnRef idx="2">
              <a:schemeClr val="accent1"/>
            </a:lnRef>
            <a:fillRef idx="0">
              <a:srgbClr val="FFFFFF"/>
            </a:fillRef>
            <a:effectRef idx="0">
              <a:srgbClr val="FFFFFF"/>
            </a:effectRef>
            <a:fontRef idx="minor">
              <a:schemeClr val="tx1"/>
            </a:fontRef>
          </p:style>
        </p:cxnSp>
        <p:cxnSp>
          <p:nvCxnSpPr>
            <p:cNvPr id="29" name="Straight Connector 28"/>
            <p:cNvCxnSpPr/>
            <p:nvPr/>
          </p:nvCxnSpPr>
          <p:spPr>
            <a:xfrm>
              <a:off x="3425" y="9793"/>
              <a:ext cx="0" cy="671"/>
            </a:xfrm>
            <a:prstGeom prst="line">
              <a:avLst/>
            </a:prstGeom>
            <a:ln>
              <a:solidFill>
                <a:schemeClr val="accent1">
                  <a:lumMod val="75000"/>
                </a:schemeClr>
              </a:solidFill>
            </a:ln>
          </p:spPr>
          <p:style>
            <a:lnRef idx="2">
              <a:schemeClr val="accent1"/>
            </a:lnRef>
            <a:fillRef idx="0">
              <a:srgbClr val="FFFFFF"/>
            </a:fillRef>
            <a:effectRef idx="0">
              <a:srgbClr val="FFFFFF"/>
            </a:effectRef>
            <a:fontRef idx="minor">
              <a:schemeClr val="tx1"/>
            </a:fontRef>
          </p:style>
        </p:cxnSp>
        <p:sp>
          <p:nvSpPr>
            <p:cNvPr id="26" name="Rectangles 25"/>
            <p:cNvSpPr/>
            <p:nvPr/>
          </p:nvSpPr>
          <p:spPr>
            <a:xfrm>
              <a:off x="2462" y="9797"/>
              <a:ext cx="1449" cy="663"/>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grpSp>
      <p:sp>
        <p:nvSpPr>
          <p:cNvPr id="102" name="Right Brace 101"/>
          <p:cNvSpPr/>
          <p:nvPr/>
        </p:nvSpPr>
        <p:spPr>
          <a:xfrm rot="5400000">
            <a:off x="5600700" y="5474335"/>
            <a:ext cx="76200" cy="1878330"/>
          </a:xfrm>
          <a:prstGeom prst="rightBrace">
            <a:avLst>
              <a:gd name="adj1" fmla="val 126975"/>
              <a:gd name="adj2" fmla="val 49746"/>
            </a:avLst>
          </a:prstGeom>
          <a:ln>
            <a:solidFill>
              <a:schemeClr val="accent1">
                <a:lumMod val="75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03" name="Text Box 102"/>
          <p:cNvSpPr txBox="1"/>
          <p:nvPr/>
        </p:nvSpPr>
        <p:spPr>
          <a:xfrm>
            <a:off x="5013325" y="6402705"/>
            <a:ext cx="1261745" cy="275590"/>
          </a:xfrm>
          <a:prstGeom prst="rect">
            <a:avLst/>
          </a:prstGeom>
          <a:noFill/>
        </p:spPr>
        <p:txBody>
          <a:bodyPr wrap="square" rtlCol="0">
            <a:spAutoFit/>
          </a:bodyPr>
          <a:p>
            <a:r>
              <a:rPr lang="en-US" sz="1200">
                <a:solidFill>
                  <a:schemeClr val="accent1">
                    <a:lumMod val="75000"/>
                  </a:schemeClr>
                </a:solidFill>
              </a:rPr>
              <a:t>3-sec window</a:t>
            </a:r>
            <a:endParaRPr lang="en-US" sz="1200">
              <a:solidFill>
                <a:schemeClr val="accent1">
                  <a:lumMod val="75000"/>
                </a:schemeClr>
              </a:solidFill>
            </a:endParaRPr>
          </a:p>
        </p:txBody>
      </p:sp>
      <p:sp>
        <p:nvSpPr>
          <p:cNvPr id="124" name="Right Brace 123"/>
          <p:cNvSpPr/>
          <p:nvPr/>
        </p:nvSpPr>
        <p:spPr>
          <a:xfrm rot="5400000">
            <a:off x="6856730" y="5448300"/>
            <a:ext cx="76200" cy="1878330"/>
          </a:xfrm>
          <a:prstGeom prst="rightBrace">
            <a:avLst>
              <a:gd name="adj1" fmla="val 126975"/>
              <a:gd name="adj2" fmla="val 49746"/>
            </a:avLst>
          </a:prstGeom>
          <a:ln>
            <a:solidFill>
              <a:schemeClr val="accent1">
                <a:lumMod val="75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25" name="Text Box 124"/>
          <p:cNvSpPr txBox="1"/>
          <p:nvPr/>
        </p:nvSpPr>
        <p:spPr>
          <a:xfrm>
            <a:off x="6259195" y="6402705"/>
            <a:ext cx="1261745" cy="275590"/>
          </a:xfrm>
          <a:prstGeom prst="rect">
            <a:avLst/>
          </a:prstGeom>
          <a:noFill/>
        </p:spPr>
        <p:txBody>
          <a:bodyPr wrap="square" rtlCol="0">
            <a:spAutoFit/>
          </a:bodyPr>
          <a:p>
            <a:r>
              <a:rPr lang="en-US" sz="1200">
                <a:solidFill>
                  <a:schemeClr val="accent1">
                    <a:lumMod val="75000"/>
                  </a:schemeClr>
                </a:solidFill>
              </a:rPr>
              <a:t>3-sec window</a:t>
            </a:r>
            <a:endParaRPr lang="en-US" sz="1200">
              <a:solidFill>
                <a:schemeClr val="accent1">
                  <a:lumMod val="75000"/>
                </a:schemeClr>
              </a:solidFill>
            </a:endParaRPr>
          </a:p>
        </p:txBody>
      </p:sp>
      <p:sp>
        <p:nvSpPr>
          <p:cNvPr id="126" name="Text Box 125"/>
          <p:cNvSpPr txBox="1"/>
          <p:nvPr/>
        </p:nvSpPr>
        <p:spPr>
          <a:xfrm>
            <a:off x="4605020" y="5776595"/>
            <a:ext cx="855980" cy="230505"/>
          </a:xfrm>
          <a:prstGeom prst="rect">
            <a:avLst/>
          </a:prstGeom>
          <a:noFill/>
        </p:spPr>
        <p:txBody>
          <a:bodyPr wrap="square" rtlCol="0">
            <a:noAutofit/>
          </a:bodyPr>
          <a:p>
            <a:r>
              <a:rPr lang="en-US" sz="1600" b="1">
                <a:solidFill>
                  <a:schemeClr val="bg1"/>
                </a:solidFill>
                <a:latin typeface="PingFang SC Semibold" panose="020B0400000000000000" charset="-122"/>
                <a:ea typeface="PingFang SC Semibold" panose="020B0400000000000000" charset="-122"/>
              </a:rPr>
              <a:t>1-sec</a:t>
            </a:r>
            <a:endParaRPr lang="en-US" sz="1600" b="1">
              <a:solidFill>
                <a:schemeClr val="bg1"/>
              </a:solidFill>
              <a:latin typeface="PingFang SC Semibold" panose="020B0400000000000000" charset="-122"/>
              <a:ea typeface="PingFang SC Semibold" panose="020B0400000000000000" charset="-122"/>
            </a:endParaRPr>
          </a:p>
        </p:txBody>
      </p:sp>
      <p:cxnSp>
        <p:nvCxnSpPr>
          <p:cNvPr id="6" name="Straight Arrow Connector 5"/>
          <p:cNvCxnSpPr/>
          <p:nvPr/>
        </p:nvCxnSpPr>
        <p:spPr>
          <a:xfrm>
            <a:off x="4704715" y="6336665"/>
            <a:ext cx="1193800" cy="0"/>
          </a:xfrm>
          <a:prstGeom prst="straightConnector1">
            <a:avLst/>
          </a:prstGeom>
          <a:ln w="19050" cap="flat" cmpd="sng">
            <a:solidFill>
              <a:srgbClr val="00B0F0"/>
            </a:soli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Text Box 6"/>
          <p:cNvSpPr txBox="1"/>
          <p:nvPr/>
        </p:nvSpPr>
        <p:spPr>
          <a:xfrm>
            <a:off x="3823970" y="6206490"/>
            <a:ext cx="1048385" cy="245110"/>
          </a:xfrm>
          <a:prstGeom prst="rect">
            <a:avLst/>
          </a:prstGeom>
          <a:noFill/>
        </p:spPr>
        <p:txBody>
          <a:bodyPr wrap="square" rtlCol="0">
            <a:spAutoFit/>
          </a:bodyPr>
          <a:p>
            <a:r>
              <a:rPr lang="en-US" sz="1000" b="1">
                <a:solidFill>
                  <a:srgbClr val="00B0F0"/>
                </a:solidFill>
                <a:latin typeface="PingFang SC Semibold" panose="020B0400000000000000" charset="-122"/>
                <a:ea typeface="PingFang SC Semibold" panose="020B0400000000000000" charset="-122"/>
              </a:rPr>
              <a:t>2-sec </a:t>
            </a:r>
            <a:r>
              <a:rPr lang="en-US" altLang="en-US" sz="1000" b="1">
                <a:solidFill>
                  <a:srgbClr val="00B0F0"/>
                </a:solidFill>
                <a:latin typeface="PingFang SC Semibold" panose="020B0400000000000000" charset="-122"/>
                <a:ea typeface="PingFang SC Semibold" panose="020B0400000000000000" charset="-122"/>
              </a:rPr>
              <a:t>stride</a:t>
            </a:r>
            <a:endParaRPr lang="en-US" altLang="en-US" sz="1000" b="1">
              <a:solidFill>
                <a:srgbClr val="00B0F0"/>
              </a:solidFill>
              <a:latin typeface="PingFang SC Semibold" panose="020B0400000000000000" charset="-122"/>
              <a:ea typeface="PingFang SC Semibold" panose="020B0400000000000000" charset="-122"/>
            </a:endParaRPr>
          </a:p>
        </p:txBody>
      </p:sp>
      <p:sp>
        <p:nvSpPr>
          <p:cNvPr id="4" name="Text Box 3"/>
          <p:cNvSpPr txBox="1"/>
          <p:nvPr/>
        </p:nvSpPr>
        <p:spPr>
          <a:xfrm>
            <a:off x="5858510" y="5776595"/>
            <a:ext cx="855980" cy="230505"/>
          </a:xfrm>
          <a:prstGeom prst="rect">
            <a:avLst/>
          </a:prstGeom>
          <a:noFill/>
        </p:spPr>
        <p:txBody>
          <a:bodyPr wrap="square" rtlCol="0">
            <a:noAutofit/>
          </a:bodyPr>
          <a:p>
            <a:r>
              <a:rPr lang="en-US" sz="1600" b="1">
                <a:solidFill>
                  <a:schemeClr val="bg1"/>
                </a:solidFill>
                <a:latin typeface="PingFang SC Semibold" panose="020B0400000000000000" charset="-122"/>
                <a:ea typeface="PingFang SC Semibold" panose="020B0400000000000000" charset="-122"/>
              </a:rPr>
              <a:t>1-sec</a:t>
            </a:r>
            <a:endParaRPr lang="en-US" sz="1600" b="1">
              <a:solidFill>
                <a:schemeClr val="bg1"/>
              </a:solidFill>
              <a:latin typeface="PingFang SC Semibold" panose="020B0400000000000000" charset="-122"/>
              <a:ea typeface="PingFang SC Semibold" panose="020B0400000000000000" charset="-122"/>
            </a:endParaRPr>
          </a:p>
        </p:txBody>
      </p:sp>
      <p:sp>
        <p:nvSpPr>
          <p:cNvPr id="5" name="Text Box 4"/>
          <p:cNvSpPr txBox="1"/>
          <p:nvPr/>
        </p:nvSpPr>
        <p:spPr>
          <a:xfrm>
            <a:off x="7115175" y="5776595"/>
            <a:ext cx="855980" cy="230505"/>
          </a:xfrm>
          <a:prstGeom prst="rect">
            <a:avLst/>
          </a:prstGeom>
          <a:noFill/>
        </p:spPr>
        <p:txBody>
          <a:bodyPr wrap="square" rtlCol="0">
            <a:noAutofit/>
          </a:bodyPr>
          <a:p>
            <a:r>
              <a:rPr lang="en-US" sz="1600" b="1">
                <a:solidFill>
                  <a:schemeClr val="bg1"/>
                </a:solidFill>
                <a:latin typeface="PingFang SC Semibold" panose="020B0400000000000000" charset="-122"/>
                <a:ea typeface="PingFang SC Semibold" panose="020B0400000000000000" charset="-122"/>
              </a:rPr>
              <a:t>1-sec</a:t>
            </a:r>
            <a:endParaRPr lang="en-US" sz="1600" b="1">
              <a:solidFill>
                <a:schemeClr val="bg1"/>
              </a:solidFill>
              <a:latin typeface="PingFang SC Semibold" panose="020B0400000000000000" charset="-122"/>
              <a:ea typeface="PingFang SC Semibold" panose="020B0400000000000000"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35" y="133305"/>
            <a:ext cx="12192000" cy="686694"/>
          </a:xfrm>
        </p:spPr>
        <p:txBody>
          <a:bodyPr>
            <a:noAutofit/>
          </a:bodyPr>
          <a:lstStyle/>
          <a:p>
            <a:pPr algn="l"/>
            <a:r>
              <a:rPr lang="en-US" altLang="en-US" sz="2600" i="0">
                <a:effectLst/>
                <a:latin typeface="+mn-lt"/>
              </a:rPr>
              <a:t>Advancing EEG classification for neurodegenerative conditions using BCI: a graph attention approach with phase synchrony</a:t>
            </a:r>
            <a:endParaRPr lang="en-US" altLang="en-US" sz="2600" i="0">
              <a:effectLst/>
              <a:latin typeface="+mn-lt"/>
            </a:endParaRPr>
          </a:p>
        </p:txBody>
      </p:sp>
      <p:sp>
        <p:nvSpPr>
          <p:cNvPr id="4" name="Slide Number Placeholder 3"/>
          <p:cNvSpPr>
            <a:spLocks noGrp="1"/>
          </p:cNvSpPr>
          <p:nvPr>
            <p:ph type="sldNum" sz="quarter" idx="12"/>
          </p:nvPr>
        </p:nvSpPr>
        <p:spPr/>
        <p:txBody>
          <a:bodyPr/>
          <a:lstStyle/>
          <a:p>
            <a:fld id="{07CE569E-9B7C-4CB9-AB80-C0841F922CFF}" type="slidenum">
              <a:rPr lang="en-US" smtClean="0"/>
            </a:fld>
            <a:endParaRPr lang="en-US"/>
          </a:p>
        </p:txBody>
      </p:sp>
      <p:graphicFrame>
        <p:nvGraphicFramePr>
          <p:cNvPr id="6" name="Table 6"/>
          <p:cNvGraphicFramePr>
            <a:graphicFrameLocks noGrp="1"/>
          </p:cNvGraphicFramePr>
          <p:nvPr/>
        </p:nvGraphicFramePr>
        <p:xfrm>
          <a:off x="198408" y="937846"/>
          <a:ext cx="11783695" cy="5301615"/>
        </p:xfrm>
        <a:graphic>
          <a:graphicData uri="http://schemas.openxmlformats.org/drawingml/2006/table">
            <a:tbl>
              <a:tblPr firstRow="1" bandRow="1">
                <a:tableStyleId>{5C22544A-7EE6-4342-B048-85BDC9FD1C3A}</a:tableStyleId>
              </a:tblPr>
              <a:tblGrid>
                <a:gridCol w="1301208"/>
                <a:gridCol w="10482475"/>
              </a:tblGrid>
              <a:tr h="669745">
                <a:tc>
                  <a:txBody>
                    <a:bodyPr/>
                    <a:lstStyle/>
                    <a:p>
                      <a:r>
                        <a:rPr lang="en-GB" sz="800" b="0"/>
                        <a:t>Research Questions/</a:t>
                      </a:r>
                      <a:endParaRPr lang="en-GB" sz="800" b="0"/>
                    </a:p>
                    <a:p>
                      <a:r>
                        <a:rPr lang="en-GB" sz="800" b="0"/>
                        <a:t>Gaps/</a:t>
                      </a:r>
                      <a:endParaRPr lang="en-GB" sz="800" b="0"/>
                    </a:p>
                    <a:p>
                      <a:r>
                        <a:rPr lang="en-GB" sz="800" b="0"/>
                        <a:t>Motivation</a:t>
                      </a:r>
                      <a:endParaRPr lang="en-GB" sz="800" b="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800" b="0"/>
                        <a:t>motor impairment -&gt; gradual degeneration of motor neurons -&gt; difficulty in functional control of muscles -&gt; change in ALS patients’ brain -&gt; </a:t>
                      </a:r>
                      <a:r>
                        <a:rPr lang="en-US" altLang="en-US" sz="800" b="1">
                          <a:latin typeface="PingFang SC Semibold" panose="020B0400000000000000" charset="-122"/>
                          <a:ea typeface="PingFang SC Semibold" panose="020B0400000000000000" charset="-122"/>
                        </a:rPr>
                        <a:t>cortical regeneration</a:t>
                      </a:r>
                      <a:r>
                        <a:rPr lang="en-US" altLang="en-US" sz="800" b="0"/>
                        <a:t> -&gt; weaker event-related desynchronization -&gt; </a:t>
                      </a:r>
                      <a:endParaRPr lang="en-US" altLang="en-US" sz="800" b="0"/>
                    </a:p>
                    <a:p>
                      <a:pPr marL="0" marR="0" indent="0" algn="l" defTabSz="914400" rtl="0" eaLnBrk="1" fontAlgn="auto" latinLnBrk="0" hangingPunct="1">
                        <a:lnSpc>
                          <a:spcPct val="100000"/>
                        </a:lnSpc>
                        <a:spcBef>
                          <a:spcPts val="0"/>
                        </a:spcBef>
                        <a:spcAft>
                          <a:spcPts val="0"/>
                        </a:spcAft>
                        <a:buClrTx/>
                        <a:buSzTx/>
                        <a:buFontTx/>
                        <a:buNone/>
                        <a:defRPr/>
                      </a:pPr>
                      <a:r>
                        <a:rPr lang="en-US" altLang="en-US" sz="800" b="1">
                          <a:latin typeface="PingFang SC Semibold" panose="020B0400000000000000" charset="-122"/>
                          <a:ea typeface="PingFang SC Semibold" panose="020B0400000000000000" charset="-122"/>
                        </a:rPr>
                        <a:t>EEG non-stationarity</a:t>
                      </a:r>
                      <a:r>
                        <a:rPr lang="en-US" altLang="en-US" sz="800" b="0"/>
                        <a:t> -&gt; BCI illiteracy (not meet the required </a:t>
                      </a:r>
                      <a:r>
                        <a:rPr lang="en-US" altLang="en-US" sz="800" b="1">
                          <a:latin typeface="PingFang SC Semibold" panose="020B0400000000000000" charset="-122"/>
                          <a:ea typeface="PingFang SC Semibold" panose="020B0400000000000000" charset="-122"/>
                        </a:rPr>
                        <a:t>70% c.a.</a:t>
                      </a:r>
                      <a:r>
                        <a:rPr lang="en-US" altLang="en-US" sz="800" b="0"/>
                        <a:t>) -&gt; lack of longitudinal experiments</a:t>
                      </a:r>
                      <a:endParaRPr lang="en-US" altLang="en-US" sz="800" b="0"/>
                    </a:p>
                    <a:p>
                      <a:pPr marL="0" marR="0" indent="0" algn="l" defTabSz="914400" rtl="0" eaLnBrk="1" fontAlgn="auto" latinLnBrk="0" hangingPunct="1">
                        <a:lnSpc>
                          <a:spcPct val="100000"/>
                        </a:lnSpc>
                        <a:spcBef>
                          <a:spcPts val="0"/>
                        </a:spcBef>
                        <a:spcAft>
                          <a:spcPts val="0"/>
                        </a:spcAft>
                        <a:buClrTx/>
                        <a:buSzTx/>
                        <a:buFontTx/>
                        <a:buNone/>
                        <a:defRPr/>
                      </a:pPr>
                      <a:r>
                        <a:rPr lang="en-US" altLang="en-US" sz="800" b="0"/>
                        <a:t>By utilizing </a:t>
                      </a:r>
                      <a:r>
                        <a:rPr lang="en-US" altLang="en-US" sz="800" b="0" u="sng"/>
                        <a:t>connectivity measures</a:t>
                      </a:r>
                      <a:r>
                        <a:rPr lang="en-US" altLang="en-US" sz="800" b="0"/>
                        <a:t> to identify </a:t>
                      </a:r>
                      <a:r>
                        <a:rPr lang="en-US" altLang="en-US" sz="800" b="0" u="sng"/>
                        <a:t>unique spatio-temporal patterns</a:t>
                      </a:r>
                      <a:r>
                        <a:rPr lang="en-US" altLang="en-US" sz="800" b="0"/>
                        <a:t>, covariate shifts (inter-session) and user-specific variations (inter-subject) can be addressed, so reduce the need for frequently model retraining, hence enhancing long-term BCI performance by m</a:t>
                      </a:r>
                      <a:r>
                        <a:rPr lang="en-US" altLang="en-US" sz="800" b="0"/>
                        <a:t>eans of personalization. </a:t>
                      </a:r>
                      <a:endParaRPr lang="en-US" altLang="en-US" sz="800" b="0"/>
                    </a:p>
                    <a:p>
                      <a:pPr marL="0" marR="0" indent="0" algn="l" defTabSz="914400" rtl="0" eaLnBrk="1" fontAlgn="auto" latinLnBrk="0" hangingPunct="1">
                        <a:lnSpc>
                          <a:spcPct val="100000"/>
                        </a:lnSpc>
                        <a:spcBef>
                          <a:spcPts val="0"/>
                        </a:spcBef>
                        <a:spcAft>
                          <a:spcPts val="0"/>
                        </a:spcAft>
                        <a:buClrTx/>
                        <a:buSzTx/>
                        <a:buFontTx/>
                        <a:buNone/>
                        <a:defRPr/>
                      </a:pPr>
                      <a:r>
                        <a:rPr lang="en-US" altLang="en-US" sz="800" b="0"/>
                        <a:t>Previous findings suggest that the </a:t>
                      </a:r>
                      <a:r>
                        <a:rPr lang="en-US" altLang="en-US" sz="800" b="0" u="sng"/>
                        <a:t>phase synchrony</a:t>
                      </a:r>
                      <a:r>
                        <a:rPr lang="en-US" altLang="en-US" sz="800" b="0"/>
                        <a:t> is a reliable feature for </a:t>
                      </a:r>
                      <a:r>
                        <a:rPr lang="en-US" altLang="en-US" sz="800" b="0" u="sng"/>
                        <a:t>subject-specific models</a:t>
                      </a:r>
                      <a:r>
                        <a:rPr lang="en-US" altLang="en-US" sz="800" b="0"/>
                        <a:t>. PLVs of EEG signals can be represented as a network-level graph to build a graph convolutional networks. </a:t>
                      </a:r>
                      <a:endParaRPr lang="en-US" altLang="en-US" sz="800" b="0"/>
                    </a:p>
                    <a:p>
                      <a:pPr marL="0" marR="0" indent="0" algn="l" defTabSz="914400" rtl="0" eaLnBrk="1" fontAlgn="auto" latinLnBrk="0" hangingPunct="1">
                        <a:lnSpc>
                          <a:spcPct val="100000"/>
                        </a:lnSpc>
                        <a:spcBef>
                          <a:spcPts val="0"/>
                        </a:spcBef>
                        <a:spcAft>
                          <a:spcPts val="0"/>
                        </a:spcAft>
                        <a:buClrTx/>
                        <a:buSzTx/>
                        <a:buFontTx/>
                        <a:buNone/>
                        <a:defRPr/>
                      </a:pPr>
                      <a:r>
                        <a:rPr lang="en-US" altLang="en-US" sz="800" b="0"/>
                        <a:t>GATs designed for spatial feature extractions do NOT fully leverage connectivity measures e.g. PLV, which can demonstrate impressive accuracy. </a:t>
                      </a:r>
                      <a:endParaRPr lang="en-US" altLang="en-US" sz="800" b="0"/>
                    </a:p>
                  </a:txBody>
                  <a:tcPr/>
                </a:tc>
              </a:tr>
              <a:tr h="363855">
                <a:tc>
                  <a:txBody>
                    <a:bodyPr/>
                    <a:lstStyle/>
                    <a:p>
                      <a:r>
                        <a:rPr lang="en-GB" sz="800"/>
                        <a:t>Approach to address the gap</a:t>
                      </a:r>
                      <a:endParaRPr lang="en-GB" sz="800"/>
                    </a:p>
                  </a:txBody>
                  <a:tcPr/>
                </a:tc>
                <a:tc>
                  <a:txBody>
                    <a:bodyPr/>
                    <a:lstStyle/>
                    <a:p>
                      <a:r>
                        <a:rPr lang="en-US" altLang="en-GB" sz="800"/>
                        <a:t>To fine a solution to overcome the intersubject and intersession variability, this paper leverages </a:t>
                      </a:r>
                      <a:r>
                        <a:rPr lang="en-US" altLang="en-GB" sz="800">
                          <a:solidFill>
                            <a:srgbClr val="FF0000"/>
                          </a:solidFill>
                        </a:rPr>
                        <a:t>spatially-distributed phase synchrony patterns</a:t>
                      </a:r>
                      <a:r>
                        <a:rPr lang="en-US" altLang="en-GB" sz="800"/>
                        <a:t> (PLVs) to capture dynamic relationships in MI EEG data for ALS patients, along with the application of </a:t>
                      </a:r>
                      <a:r>
                        <a:rPr lang="en-US" altLang="en-GB" sz="800">
                          <a:solidFill>
                            <a:srgbClr val="FF0000"/>
                          </a:solidFill>
                        </a:rPr>
                        <a:t>graph classification with an attention mechanism</a:t>
                      </a:r>
                      <a:r>
                        <a:rPr lang="en-US" altLang="en-GB" sz="800"/>
                        <a:t> (3-layers GATs) to classify MI over multiple session. </a:t>
                      </a:r>
                      <a:endParaRPr lang="en-US" altLang="en-GB" sz="800"/>
                    </a:p>
                  </a:txBody>
                  <a:tcPr/>
                </a:tc>
              </a:tr>
              <a:tr h="727710">
                <a:tc>
                  <a:txBody>
                    <a:bodyPr/>
                    <a:lstStyle/>
                    <a:p>
                      <a:r>
                        <a:rPr lang="en-GB" sz="800"/>
                        <a:t>Method</a:t>
                      </a:r>
                      <a:endParaRPr lang="en-GB" sz="8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GB" sz="800">
                          <a:solidFill>
                            <a:schemeClr val="tx1"/>
                          </a:solidFill>
                        </a:rPr>
                        <a:t>i. PLV calculation: Hilbert transform H(s(t)) -&gt; obtain the instantaneous phase </a:t>
                      </a:r>
                      <a:r>
                        <a:rPr lang="en-US" altLang="en-GB" sz="800">
                          <a:solidFill>
                            <a:schemeClr val="tx1"/>
                          </a:solidFill>
                          <a:latin typeface="Arial" panose="020B0604020202090204" pitchFamily="34" charset="0"/>
                          <a:cs typeface="Arial" panose="020B0604020202090204" pitchFamily="34" charset="0"/>
                        </a:rPr>
                        <a:t>φ(t)</a:t>
                      </a:r>
                      <a:r>
                        <a:rPr lang="en-US" altLang="en-GB" sz="800">
                          <a:solidFill>
                            <a:schemeClr val="tx1"/>
                          </a:solidFill>
                        </a:rPr>
                        <a:t> in radians of a signal s(t); calculate the phase difference between </a:t>
                      </a:r>
                      <a:endParaRPr lang="en-US" altLang="en-GB"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GB" sz="800">
                          <a:solidFill>
                            <a:schemeClr val="tx1"/>
                          </a:solidFill>
                        </a:rPr>
                        <a:t>                          two channels; get the PLV for each trial in a graph, representing the synchronicity between each pair of nodes. </a:t>
                      </a:r>
                      <a:endParaRPr lang="en-US" altLang="en-GB"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en-GB"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GB" sz="800">
                          <a:solidFill>
                            <a:schemeClr val="tx1"/>
                          </a:solidFill>
                        </a:rPr>
                        <a:t>ii. graph generation: </a:t>
                      </a:r>
                      <a:r>
                        <a:rPr lang="en-US" altLang="en-GB" sz="800">
                          <a:solidFill>
                            <a:schemeClr val="tx1"/>
                          </a:solidFill>
                          <a:sym typeface="+mn-ea"/>
                        </a:rPr>
                        <a:t>for each graph, </a:t>
                      </a:r>
                      <a:r>
                        <a:rPr lang="en-US" altLang="en-GB" sz="800">
                          <a:solidFill>
                            <a:schemeClr val="tx1"/>
                          </a:solidFill>
                        </a:rPr>
                        <a:t>a node feature n*f matrix X can be obtained from band power of signals, </a:t>
                      </a:r>
                      <a:r>
                        <a:rPr lang="en-US" altLang="en-US" sz="800">
                          <a:solidFill>
                            <a:schemeClr val="tx1"/>
                          </a:solidFill>
                        </a:rPr>
                        <a:t>from 8 to 40 Hz in </a:t>
                      </a:r>
                      <a:r>
                        <a:rPr lang="en-US" altLang="en-US" sz="800" u="sng">
                          <a:solidFill>
                            <a:schemeClr val="tx1"/>
                          </a:solidFill>
                        </a:rPr>
                        <a:t>4 Hz increments</a:t>
                      </a:r>
                      <a:r>
                        <a:rPr lang="en-US" altLang="en-GB" sz="800">
                          <a:solidFill>
                            <a:schemeClr val="tx1"/>
                          </a:solidFill>
                        </a:rPr>
                        <a:t>, </a:t>
                      </a:r>
                      <a:endParaRPr lang="en-US" altLang="en-GB"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GB" sz="800">
                          <a:solidFill>
                            <a:schemeClr val="tx1"/>
                          </a:solidFill>
                        </a:rPr>
                        <a:t>                             and an adjacent matrix A can be extracted from PLV (above threshold ones are identified as connections); </a:t>
                      </a:r>
                      <a:endParaRPr lang="en-US" altLang="en-GB"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GB" sz="800">
                          <a:solidFill>
                            <a:schemeClr val="tx1"/>
                          </a:solidFill>
                        </a:rPr>
                        <a:t>                             Frobenius Norm -&gt; global differences between two adjacent matrices</a:t>
                      </a:r>
                      <a:endParaRPr lang="en-US" altLang="en-GB"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GB" sz="800">
                          <a:solidFill>
                            <a:schemeClr val="tx1"/>
                          </a:solidFill>
                        </a:rPr>
                        <a:t>                             Graph Distance -&gt; local node-to-node differences</a:t>
                      </a:r>
                      <a:endParaRPr lang="en-US" altLang="en-GB"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GB" sz="800">
                          <a:solidFill>
                            <a:schemeClr val="tx1"/>
                          </a:solidFill>
                        </a:rPr>
                        <a:t>iii. GAT architecture: using PyTorch Geometric, the GAT model includes </a:t>
                      </a:r>
                      <a:r>
                        <a:rPr lang="en-US" altLang="en-US" sz="800">
                          <a:solidFill>
                            <a:schemeClr val="tx1"/>
                          </a:solidFill>
                        </a:rPr>
                        <a:t>three GAT convolutional layers with ReLU activations and Graph Batch Normalization; </a:t>
                      </a:r>
                      <a:endParaRPr lang="en-US" altLang="en-US"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                              Global Mean Pool collapses node feature into one graph-level feature vector in the final layer, which is then passed through a sigmoid function to generate class probabilities; </a:t>
                      </a:r>
                      <a:endParaRPr lang="en-US" altLang="en-US"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                              Adam optimizer is employed to update weights by minimizing the cross-entropy loss;</a:t>
                      </a:r>
                      <a:endParaRPr lang="en-US" altLang="en-US"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                              a 10-fold cross-validation approach ensures each fold of dataset is used both for training and testing, so it is used to evaluate the generalizability of the model. </a:t>
                      </a:r>
                      <a:endParaRPr lang="en-US" altLang="en-US"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                              epoch of 250 &amp; learning rate of 0.001 -&gt; optimize convergence and prevent overfitting</a:t>
                      </a:r>
                      <a:endParaRPr lang="en-US" altLang="en-US" sz="800">
                        <a:solidFill>
                          <a:schemeClr val="tx1"/>
                        </a:solidFill>
                      </a:endParaRPr>
                    </a:p>
                  </a:txBody>
                  <a:tcPr/>
                </a:tc>
              </a:tr>
              <a:tr h="645347">
                <a:tc>
                  <a:txBody>
                    <a:bodyPr/>
                    <a:lstStyle/>
                    <a:p>
                      <a:r>
                        <a:rPr lang="en-GB" sz="800">
                          <a:sym typeface="+mn-ea"/>
                        </a:rPr>
                        <a:t>Results</a:t>
                      </a:r>
                      <a:endParaRPr lang="en-GB" sz="800"/>
                    </a:p>
                    <a:p>
                      <a:endParaRPr lang="en-GB" sz="8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GB" sz="800" b="0">
                          <a:solidFill>
                            <a:schemeClr val="tx1"/>
                          </a:solidFill>
                          <a:latin typeface="PingFang SC" panose="020B0400000000000000" charset="-122"/>
                          <a:ea typeface="PingFang SC" panose="020B0400000000000000" charset="-122"/>
                        </a:rPr>
                        <a:t>(1) Computing covariance, Pearsons Correlation Coefficient and PLV matrices, it is found that </a:t>
                      </a:r>
                      <a:r>
                        <a:rPr lang="en-US" altLang="en-US" sz="800" b="0">
                          <a:solidFill>
                            <a:schemeClr val="tx1"/>
                          </a:solidFill>
                          <a:latin typeface="PingFang SC" panose="020B0400000000000000" charset="-122"/>
                          <a:ea typeface="PingFang SC" panose="020B0400000000000000" charset="-122"/>
                        </a:rPr>
                        <a:t>PLV consistently yielded the lowest GD and FN values compared to Covariance and PCC a</a:t>
                      </a:r>
                      <a:r>
                        <a:rPr lang="en-US" altLang="en-US" sz="800">
                          <a:solidFill>
                            <a:schemeClr val="tx1"/>
                          </a:solidFill>
                          <a:latin typeface="PingFang SC" panose="020B0400000000000000" charset="-122"/>
                          <a:ea typeface="PingFang SC" panose="020B0400000000000000" charset="-122"/>
                          <a:sym typeface="+mn-ea"/>
                        </a:rPr>
                        <a:t>cross ALS subjects. </a:t>
                      </a:r>
                      <a:endParaRPr lang="en-US" altLang="en-US" sz="800">
                        <a:solidFill>
                          <a:schemeClr val="tx1"/>
                        </a:solidFill>
                        <a:latin typeface="PingFang SC" panose="020B0400000000000000" charset="-122"/>
                        <a:ea typeface="PingFang SC" panose="020B0400000000000000" charset="-122"/>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b="0">
                          <a:solidFill>
                            <a:schemeClr val="tx1"/>
                          </a:solidFill>
                          <a:latin typeface="PingFang SC" panose="020B0400000000000000" charset="-122"/>
                          <a:ea typeface="PingFang SC" panose="020B0400000000000000" charset="-122"/>
                        </a:rPr>
                        <a:t>    -&gt; PLV should be selected as the primary measure of connectivity, due to its stability performance across time and subjects. So it can capture more consistent brain connectivity patterns over time. </a:t>
                      </a:r>
                      <a:endParaRPr lang="en-US" altLang="en-US" sz="800" b="0">
                        <a:solidFill>
                          <a:schemeClr val="tx1"/>
                        </a:solidFill>
                        <a:latin typeface="PingFang SC" panose="020B0400000000000000" charset="-122"/>
                        <a:ea typeface="PingFang SC" panose="020B0400000000000000"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b="0">
                          <a:solidFill>
                            <a:schemeClr val="tx1"/>
                          </a:solidFill>
                          <a:latin typeface="PingFang SC" panose="020B0400000000000000" charset="-122"/>
                          <a:ea typeface="PingFang SC" panose="020B0400000000000000" charset="-122"/>
                        </a:rPr>
                        <a:t>(2) Compared with several state-of-the-art models </a:t>
                      </a:r>
                      <a:r>
                        <a:rPr lang="en-US" altLang="en-US" sz="800">
                          <a:solidFill>
                            <a:schemeClr val="tx1"/>
                          </a:solidFill>
                          <a:latin typeface="PingFang SC" panose="020B0400000000000000" charset="-122"/>
                          <a:ea typeface="PingFang SC" panose="020B0400000000000000" charset="-122"/>
                          <a:sym typeface="+mn-ea"/>
                        </a:rPr>
                        <a:t>across the two datasets</a:t>
                      </a:r>
                      <a:r>
                        <a:rPr lang="en-US" altLang="en-US" sz="800" b="0">
                          <a:solidFill>
                            <a:schemeClr val="tx1"/>
                          </a:solidFill>
                          <a:latin typeface="PingFang SC" panose="020B0400000000000000" charset="-122"/>
                          <a:ea typeface="PingFang SC" panose="020B0400000000000000" charset="-122"/>
                        </a:rPr>
                        <a:t>, GAT shows the improved c.a. (most exceed 70% threshold), with gains of 4.06% for ALS and 1.89% for healthy participants. </a:t>
                      </a:r>
                      <a:endParaRPr lang="en-US" altLang="en-US" sz="800" b="0">
                        <a:solidFill>
                          <a:schemeClr val="tx1"/>
                        </a:solidFill>
                        <a:latin typeface="PingFang SC" panose="020B0400000000000000" charset="-122"/>
                        <a:ea typeface="PingFang SC" panose="020B0400000000000000"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b="0">
                          <a:solidFill>
                            <a:schemeClr val="tx1"/>
                          </a:solidFill>
                          <a:latin typeface="PingFang SC" panose="020B0400000000000000" charset="-122"/>
                          <a:ea typeface="PingFang SC" panose="020B0400000000000000" charset="-122"/>
                        </a:rPr>
                        <a:t>    -&gt; the necessity of the attention mechanism in enhancing c.a.</a:t>
                      </a:r>
                      <a:endParaRPr lang="en-US" altLang="en-US" sz="800" b="0">
                        <a:solidFill>
                          <a:schemeClr val="tx1"/>
                        </a:solidFill>
                        <a:latin typeface="PingFang SC" panose="020B0400000000000000" charset="-122"/>
                        <a:ea typeface="PingFang SC" panose="020B0400000000000000"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b="0">
                          <a:solidFill>
                            <a:schemeClr val="tx1"/>
                          </a:solidFill>
                          <a:latin typeface="PingFang SC" panose="020B0400000000000000" charset="-122"/>
                          <a:ea typeface="PingFang SC" panose="020B0400000000000000" charset="-122"/>
                        </a:rPr>
                        <a:t>(3) For individual subject, GAT+PS model achieves results comparable to established methods e.g. CSP and CSSP.</a:t>
                      </a:r>
                      <a:endParaRPr lang="en-US" altLang="en-US" sz="800" b="0">
                        <a:solidFill>
                          <a:schemeClr val="tx1"/>
                        </a:solidFill>
                        <a:latin typeface="PingFang SC" panose="020B0400000000000000" charset="-122"/>
                        <a:ea typeface="PingFang SC" panose="020B0400000000000000"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b="0">
                          <a:solidFill>
                            <a:schemeClr val="tx1"/>
                          </a:solidFill>
                          <a:latin typeface="PingFang SC" panose="020B0400000000000000" charset="-122"/>
                          <a:ea typeface="PingFang SC" panose="020B0400000000000000" charset="-122"/>
                        </a:rPr>
                        <a:t>    -&gt; GATS still need further refinement</a:t>
                      </a:r>
                      <a:endParaRPr lang="en-US" altLang="en-US" sz="800" b="0">
                        <a:solidFill>
                          <a:schemeClr val="tx1"/>
                        </a:solidFill>
                        <a:latin typeface="PingFang SC" panose="020B0400000000000000" charset="-122"/>
                        <a:ea typeface="PingFang SC" panose="020B0400000000000000" charset="-122"/>
                      </a:endParaRPr>
                    </a:p>
                  </a:txBody>
                  <a:tcPr/>
                </a:tc>
              </a:tr>
              <a:tr h="863436">
                <a:tc>
                  <a:txBody>
                    <a:bodyPr/>
                    <a:lstStyle/>
                    <a:p>
                      <a:r>
                        <a:rPr lang="en-GB" sz="800">
                          <a:sym typeface="+mn-ea"/>
                        </a:rPr>
                        <a:t>Discussion</a:t>
                      </a:r>
                      <a:endParaRPr lang="en-GB" sz="8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I. The c.a. for ALS patients (74.06%) improves with GAT+PS (phase synchronization) compared to other deep learning models; </a:t>
                      </a:r>
                      <a:endParaRPr lang="en-US" altLang="en-US"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  -&gt; GAT+PS captures more stable network connections over time;</a:t>
                      </a:r>
                      <a:endParaRPr lang="en-US" altLang="en-US"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  -&gt; BCIs using graph-based connectivity representations could be particularly effective for people with neurodegenerative diseases and patients with ALS with cognitive impairments. </a:t>
                      </a:r>
                      <a:endParaRPr lang="en-US" altLang="en-US"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II. Using pairwise f-tests to analyse variance -&gt; GAT+PS effectively reduces variance for healthy subjects, while a more limited reduction in ALS subjects </a:t>
                      </a:r>
                      <a:endParaRPr lang="en-US" altLang="en-US"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   -&gt; GAT+PS can mitigate inter-subject variability in several instances. </a:t>
                      </a:r>
                      <a:endParaRPr lang="en-US" altLang="en-US"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III. While the model consistently achieves high accuracies, the specific attention to node pairings during training rarely aligns with the learned patterns during testing. </a:t>
                      </a:r>
                      <a:endParaRPr lang="en-US" altLang="en-US"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    -&gt; Although attention heads isolate </a:t>
                      </a:r>
                      <a:r>
                        <a:rPr lang="en-US" altLang="en-US" sz="800">
                          <a:solidFill>
                            <a:schemeClr val="tx1"/>
                          </a:solidFill>
                        </a:rPr>
                        <a:t>subject-specific features during training, the model tunes effectively by focusing on different neural patterns across subjects during testing. </a:t>
                      </a:r>
                      <a:endParaRPr lang="en-US" altLang="en-US"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IV. GAT’s performance benefits from </a:t>
                      </a:r>
                      <a:r>
                        <a:rPr lang="en-US" altLang="en-US" sz="800" u="sng">
                          <a:solidFill>
                            <a:schemeClr val="tx1"/>
                          </a:solidFill>
                        </a:rPr>
                        <a:t>a balanced representaion of graph features</a:t>
                      </a:r>
                      <a:r>
                        <a:rPr lang="en-US" altLang="en-US" sz="800">
                          <a:solidFill>
                            <a:schemeClr val="tx1"/>
                          </a:solidFill>
                        </a:rPr>
                        <a:t> across layers. The </a:t>
                      </a:r>
                      <a:r>
                        <a:rPr lang="en-US" altLang="en-US" sz="800" u="sng">
                          <a:solidFill>
                            <a:schemeClr val="tx1"/>
                          </a:solidFill>
                        </a:rPr>
                        <a:t>optimal No. of attention heads</a:t>
                      </a:r>
                      <a:r>
                        <a:rPr lang="en-US" altLang="en-US" sz="800">
                          <a:solidFill>
                            <a:schemeClr val="tx1"/>
                          </a:solidFill>
                        </a:rPr>
                        <a:t> is also </a:t>
                      </a:r>
                      <a:r>
                        <a:rPr lang="en-US" altLang="en-US" sz="800" u="sng">
                          <a:solidFill>
                            <a:schemeClr val="tx1"/>
                          </a:solidFill>
                        </a:rPr>
                        <a:t>dataset</a:t>
                      </a:r>
                      <a:r>
                        <a:rPr lang="en-US" altLang="en-US" sz="800">
                          <a:solidFill>
                            <a:schemeClr val="tx1"/>
                          </a:solidFill>
                        </a:rPr>
                        <a:t>-specific and </a:t>
                      </a:r>
                      <a:r>
                        <a:rPr lang="en-US" altLang="en-US" sz="800" u="sng">
                          <a:solidFill>
                            <a:schemeClr val="tx1"/>
                          </a:solidFill>
                        </a:rPr>
                        <a:t>subject</a:t>
                      </a:r>
                      <a:r>
                        <a:rPr lang="en-US" altLang="en-US" sz="800">
                          <a:solidFill>
                            <a:schemeClr val="tx1"/>
                          </a:solidFill>
                        </a:rPr>
                        <a:t>-specific. </a:t>
                      </a:r>
                      <a:endParaRPr lang="en-US" altLang="en-US" sz="800">
                        <a:solidFill>
                          <a:schemeClr val="tx1"/>
                        </a:solidFill>
                      </a:endParaRPr>
                    </a:p>
                  </a:txBody>
                  <a:tcPr/>
                </a:tc>
              </a:tr>
              <a:tr h="452755">
                <a:tc>
                  <a:txBody>
                    <a:bodyPr/>
                    <a:lstStyle/>
                    <a:p>
                      <a:r>
                        <a:rPr lang="en-GB" sz="800">
                          <a:sym typeface="+mn-ea"/>
                        </a:rPr>
                        <a:t>Limitations/</a:t>
                      </a:r>
                      <a:endParaRPr lang="en-GB" sz="800"/>
                    </a:p>
                    <a:p>
                      <a:r>
                        <a:rPr lang="en-GB" sz="800">
                          <a:sym typeface="+mn-ea"/>
                        </a:rPr>
                        <a:t>Assumptions</a:t>
                      </a:r>
                      <a:endParaRPr lang="en-GB" sz="800"/>
                    </a:p>
                    <a:p>
                      <a:endParaRPr lang="en-GB" sz="8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800">
                          <a:latin typeface="+mn-lt"/>
                        </a:rPr>
                        <a:t>I. </a:t>
                      </a:r>
                      <a:r>
                        <a:rPr lang="en-US" altLang="en-US" sz="800">
                          <a:solidFill>
                            <a:schemeClr val="tx1"/>
                          </a:solidFill>
                          <a:sym typeface="+mn-ea"/>
                        </a:rPr>
                        <a:t>GAT+PS pipeline should only be validated with matched controls and under certain neurological conditions. </a:t>
                      </a:r>
                      <a:endParaRPr lang="en-US" altLang="en-US" sz="800">
                        <a:solidFill>
                          <a:schemeClr val="tx1"/>
                        </a:solidFill>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latin typeface="+mn-lt"/>
                        </a:rPr>
                        <a:t>II. Comparisons between healthy and ALS datasets are limited by differences in data collection methods. </a:t>
                      </a:r>
                      <a:endParaRPr lang="en-US" altLang="en-US" sz="800">
                        <a:latin typeface="+mn-lt"/>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latin typeface="+mn-lt"/>
                        </a:rPr>
                        <a:t>   -&gt; The consistently high performance across both datasets should be further validated using additional publicity available datasets. </a:t>
                      </a:r>
                      <a:endParaRPr lang="en-US" altLang="en-US" sz="800">
                        <a:latin typeface="+mn-lt"/>
                      </a:endParaRPr>
                    </a:p>
                  </a:txBody>
                  <a:tcPr/>
                </a:tc>
              </a:tr>
              <a:tr h="0">
                <a:tc>
                  <a:txBody>
                    <a:bodyPr/>
                    <a:lstStyle/>
                    <a:p>
                      <a:endParaRPr lang="en-GB" sz="800" dirty="0"/>
                    </a:p>
                  </a:txBody>
                  <a:tcPr/>
                </a:tc>
                <a:tc>
                  <a:txBody>
                    <a:bodyPr/>
                    <a:lstStyle/>
                    <a:p>
                      <a:endParaRPr lang="en-US" altLang="en-GB" sz="800" dirty="0">
                        <a:solidFill>
                          <a:schemeClr val="tx1"/>
                        </a:solidFill>
                        <a:latin typeface="Century Gothic" panose="020B0502020202020204" pitchFamily="34" charset="0"/>
                      </a:endParaRPr>
                    </a:p>
                  </a:txBody>
                  <a:tcPr/>
                </a:tc>
              </a:tr>
            </a:tbl>
          </a:graphicData>
        </a:graphic>
      </p:graphicFrame>
      <p:sp>
        <p:nvSpPr>
          <p:cNvPr id="5" name="Right Brace 4"/>
          <p:cNvSpPr/>
          <p:nvPr/>
        </p:nvSpPr>
        <p:spPr>
          <a:xfrm>
            <a:off x="5915660" y="2845435"/>
            <a:ext cx="75565" cy="151130"/>
          </a:xfrm>
          <a:prstGeom prst="rightBrace">
            <a:avLst>
              <a:gd name="adj1" fmla="val 26050"/>
              <a:gd name="adj2" fmla="val 47058"/>
            </a:avLst>
          </a:prstGeom>
          <a:ln>
            <a:solidFill>
              <a:schemeClr val="tx1">
                <a:lumMod val="50000"/>
                <a:lumOff val="50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7" name="Text Box 6"/>
          <p:cNvSpPr txBox="1"/>
          <p:nvPr/>
        </p:nvSpPr>
        <p:spPr>
          <a:xfrm>
            <a:off x="5949950" y="2767330"/>
            <a:ext cx="1916430" cy="306705"/>
          </a:xfrm>
          <a:prstGeom prst="rect">
            <a:avLst/>
          </a:prstGeom>
          <a:noFill/>
        </p:spPr>
        <p:txBody>
          <a:bodyPr wrap="square" rtlCol="0">
            <a:spAutoFit/>
          </a:bodyPr>
          <a:p>
            <a:r>
              <a:rPr lang="en-US" sz="700">
                <a:solidFill>
                  <a:schemeClr val="tx1">
                    <a:lumMod val="50000"/>
                    <a:lumOff val="50000"/>
                  </a:schemeClr>
                </a:solidFill>
              </a:rPr>
              <a:t>quantify the dissimilarity between graphs, </a:t>
            </a:r>
            <a:endParaRPr lang="en-US" sz="700">
              <a:solidFill>
                <a:schemeClr val="tx1">
                  <a:lumMod val="50000"/>
                  <a:lumOff val="50000"/>
                </a:schemeClr>
              </a:solidFill>
            </a:endParaRPr>
          </a:p>
          <a:p>
            <a:r>
              <a:rPr lang="en-US" sz="700">
                <a:solidFill>
                  <a:schemeClr val="tx1">
                    <a:lumMod val="50000"/>
                    <a:lumOff val="50000"/>
                  </a:schemeClr>
                </a:solidFill>
              </a:rPr>
              <a:t>assessing the feature stability  </a:t>
            </a:r>
            <a:endParaRPr lang="en-US" sz="700">
              <a:solidFill>
                <a:schemeClr val="tx1">
                  <a:lumMod val="50000"/>
                  <a:lumOff val="50000"/>
                </a:schemeClr>
              </a:solidFill>
            </a:endParaRPr>
          </a:p>
        </p:txBody>
      </p:sp>
      <p:sp>
        <p:nvSpPr>
          <p:cNvPr id="9" name="Text Box 8"/>
          <p:cNvSpPr txBox="1"/>
          <p:nvPr/>
        </p:nvSpPr>
        <p:spPr>
          <a:xfrm>
            <a:off x="3679190" y="2434590"/>
            <a:ext cx="1299210" cy="168275"/>
          </a:xfrm>
          <a:prstGeom prst="rect">
            <a:avLst/>
          </a:prstGeom>
          <a:noFill/>
        </p:spPr>
        <p:txBody>
          <a:bodyPr wrap="square" rtlCol="0">
            <a:spAutoFit/>
          </a:bodyPr>
          <a:p>
            <a:r>
              <a:rPr lang="en-US" sz="500">
                <a:solidFill>
                  <a:schemeClr val="tx1">
                    <a:lumMod val="50000"/>
                    <a:lumOff val="50000"/>
                  </a:schemeClr>
                </a:solidFill>
              </a:rPr>
              <a:t>n: No. of channels, f: No. of features</a:t>
            </a:r>
            <a:endParaRPr lang="en-US" sz="500">
              <a:solidFill>
                <a:schemeClr val="tx1">
                  <a:lumMod val="50000"/>
                  <a:lumOff val="50000"/>
                </a:schemeClr>
              </a:solidFill>
            </a:endParaRPr>
          </a:p>
        </p:txBody>
      </p:sp>
      <p:cxnSp>
        <p:nvCxnSpPr>
          <p:cNvPr id="12" name="Straight Arrow Connector 11"/>
          <p:cNvCxnSpPr/>
          <p:nvPr/>
        </p:nvCxnSpPr>
        <p:spPr>
          <a:xfrm>
            <a:off x="8826500" y="2614295"/>
            <a:ext cx="109855" cy="0"/>
          </a:xfrm>
          <a:prstGeom prst="straightConnector1">
            <a:avLst/>
          </a:prstGeom>
          <a:ln>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sp>
        <p:nvSpPr>
          <p:cNvPr id="13" name="Text Box 12"/>
          <p:cNvSpPr txBox="1"/>
          <p:nvPr/>
        </p:nvSpPr>
        <p:spPr>
          <a:xfrm>
            <a:off x="8877300" y="2506980"/>
            <a:ext cx="1624965" cy="213995"/>
          </a:xfrm>
          <a:prstGeom prst="rect">
            <a:avLst/>
          </a:prstGeom>
          <a:noFill/>
        </p:spPr>
        <p:txBody>
          <a:bodyPr wrap="square" rtlCol="0">
            <a:spAutoFit/>
          </a:bodyPr>
          <a:p>
            <a:r>
              <a:rPr lang="en-US" sz="800">
                <a:solidFill>
                  <a:schemeClr val="tx1">
                    <a:lumMod val="50000"/>
                    <a:lumOff val="50000"/>
                  </a:schemeClr>
                </a:solidFill>
              </a:rPr>
              <a:t>spectral features (ERD/EDS)</a:t>
            </a:r>
            <a:endParaRPr lang="en-US" sz="800">
              <a:solidFill>
                <a:schemeClr val="tx1">
                  <a:lumMod val="50000"/>
                  <a:lumOff val="50000"/>
                </a:schemeClr>
              </a:solidFill>
            </a:endParaRPr>
          </a:p>
        </p:txBody>
      </p:sp>
      <p:cxnSp>
        <p:nvCxnSpPr>
          <p:cNvPr id="14" name="Straight Arrow Connector 13"/>
          <p:cNvCxnSpPr/>
          <p:nvPr/>
        </p:nvCxnSpPr>
        <p:spPr>
          <a:xfrm>
            <a:off x="8826500" y="2728595"/>
            <a:ext cx="109855" cy="0"/>
          </a:xfrm>
          <a:prstGeom prst="straightConnector1">
            <a:avLst/>
          </a:prstGeom>
          <a:ln>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sp>
        <p:nvSpPr>
          <p:cNvPr id="15" name="Text Box 14"/>
          <p:cNvSpPr txBox="1"/>
          <p:nvPr/>
        </p:nvSpPr>
        <p:spPr>
          <a:xfrm>
            <a:off x="8877300" y="2614295"/>
            <a:ext cx="1624965" cy="213995"/>
          </a:xfrm>
          <a:prstGeom prst="rect">
            <a:avLst/>
          </a:prstGeom>
          <a:noFill/>
        </p:spPr>
        <p:txBody>
          <a:bodyPr wrap="square" rtlCol="0">
            <a:spAutoFit/>
          </a:bodyPr>
          <a:p>
            <a:r>
              <a:rPr lang="en-US" sz="800">
                <a:solidFill>
                  <a:schemeClr val="tx1">
                    <a:lumMod val="50000"/>
                    <a:lumOff val="50000"/>
                  </a:schemeClr>
                </a:solidFill>
              </a:rPr>
              <a:t>spatial features (PLVs)</a:t>
            </a:r>
            <a:endParaRPr lang="en-US" sz="800">
              <a:solidFill>
                <a:schemeClr val="tx1">
                  <a:lumMod val="50000"/>
                  <a:lumOff val="50000"/>
                </a:schemeClr>
              </a:solidFill>
            </a:endParaRPr>
          </a:p>
        </p:txBody>
      </p:sp>
      <p:sp>
        <p:nvSpPr>
          <p:cNvPr id="16" name="Text Box 15"/>
          <p:cNvSpPr txBox="1"/>
          <p:nvPr/>
        </p:nvSpPr>
        <p:spPr>
          <a:xfrm>
            <a:off x="6899275" y="2419350"/>
            <a:ext cx="1774190" cy="183515"/>
          </a:xfrm>
          <a:prstGeom prst="rect">
            <a:avLst/>
          </a:prstGeom>
          <a:noFill/>
        </p:spPr>
        <p:txBody>
          <a:bodyPr wrap="square" rtlCol="0">
            <a:spAutoFit/>
          </a:bodyPr>
          <a:p>
            <a:r>
              <a:rPr lang="en-US" sz="600">
                <a:solidFill>
                  <a:schemeClr val="tx1">
                    <a:lumMod val="50000"/>
                    <a:lumOff val="50000"/>
                  </a:schemeClr>
                </a:solidFill>
              </a:rPr>
              <a:t>guarantee granularity but prevent overfitting</a:t>
            </a:r>
            <a:endParaRPr lang="en-US" sz="600">
              <a:solidFill>
                <a:schemeClr val="tx1">
                  <a:lumMod val="50000"/>
                  <a:lumOff val="50000"/>
                </a:schemeClr>
              </a:solidFill>
            </a:endParaRPr>
          </a:p>
        </p:txBody>
      </p:sp>
      <p:sp>
        <p:nvSpPr>
          <p:cNvPr id="17" name="Right Brace 16"/>
          <p:cNvSpPr/>
          <p:nvPr/>
        </p:nvSpPr>
        <p:spPr>
          <a:xfrm>
            <a:off x="10266680" y="4742815"/>
            <a:ext cx="146050" cy="356870"/>
          </a:xfrm>
          <a:prstGeom prst="rightBrace">
            <a:avLst>
              <a:gd name="adj1" fmla="val 26050"/>
              <a:gd name="adj2" fmla="val 47058"/>
            </a:avLst>
          </a:prstGeom>
          <a:ln>
            <a:solidFill>
              <a:schemeClr val="tx1">
                <a:lumMod val="50000"/>
                <a:lumOff val="50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Text Box 17"/>
          <p:cNvSpPr txBox="1"/>
          <p:nvPr/>
        </p:nvSpPr>
        <p:spPr>
          <a:xfrm>
            <a:off x="10412730" y="4685665"/>
            <a:ext cx="1390650" cy="414020"/>
          </a:xfrm>
          <a:prstGeom prst="rect">
            <a:avLst/>
          </a:prstGeom>
          <a:noFill/>
        </p:spPr>
        <p:txBody>
          <a:bodyPr wrap="square" rtlCol="0">
            <a:spAutoFit/>
          </a:bodyPr>
          <a:p>
            <a:r>
              <a:rPr lang="en-US" sz="700">
                <a:solidFill>
                  <a:schemeClr val="tx1">
                    <a:lumMod val="50000"/>
                    <a:lumOff val="50000"/>
                  </a:schemeClr>
                </a:solidFill>
              </a:rPr>
              <a:t>GAT+PS effectively captures subject-specific trends and achieves low variance  </a:t>
            </a:r>
            <a:endParaRPr lang="en-US" sz="700">
              <a:solidFill>
                <a:schemeClr val="tx1">
                  <a:lumMod val="50000"/>
                  <a:lumOff val="50000"/>
                </a:schemeClr>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6988175" cy="705485"/>
          </a:xfrm>
        </p:spPr>
        <p:txBody>
          <a:bodyPr/>
          <a:p>
            <a:r>
              <a:rPr lang="en-US">
                <a:sym typeface="+mn-ea"/>
              </a:rPr>
              <a:t>TGN Model - Improvement</a:t>
            </a:r>
            <a:endParaRPr lang="en-US"/>
          </a:p>
        </p:txBody>
      </p:sp>
      <p:sp>
        <p:nvSpPr>
          <p:cNvPr id="3" name="Content Placeholder 2"/>
          <p:cNvSpPr>
            <a:spLocks noGrp="1"/>
          </p:cNvSpPr>
          <p:nvPr>
            <p:ph idx="1"/>
            <p:custDataLst>
              <p:tags r:id="rId2"/>
            </p:custDataLst>
          </p:nvPr>
        </p:nvSpPr>
        <p:spPr>
          <a:xfrm>
            <a:off x="608330" y="1557020"/>
            <a:ext cx="10968990" cy="2565400"/>
          </a:xfrm>
        </p:spPr>
        <p:txBody>
          <a:bodyPr/>
          <a:p>
            <a:r>
              <a:rPr lang="en-US">
                <a:solidFill>
                  <a:schemeClr val="tx1"/>
                </a:solidFill>
              </a:rPr>
              <a:t>Data Processing Modification</a:t>
            </a:r>
            <a:endParaRPr lang="en-US" altLang="en-US">
              <a:solidFill>
                <a:schemeClr val="tx1"/>
              </a:solidFill>
            </a:endParaRPr>
          </a:p>
          <a:p>
            <a:pPr marL="0" indent="0">
              <a:buNone/>
            </a:pPr>
            <a:r>
              <a:rPr lang="en-US" altLang="en-US">
                <a:sym typeface="+mn-ea"/>
              </a:rPr>
              <a:t>  -&gt; feed all windows with same index (e.g. all window 0) of all subjects to the model simultaneously, to achieve </a:t>
            </a:r>
            <a:r>
              <a:rPr lang="en-US" altLang="en-US" u="sng">
                <a:sym typeface="+mn-ea"/>
              </a:rPr>
              <a:t>cross-subject</a:t>
            </a:r>
            <a:r>
              <a:rPr lang="en-US" altLang="en-US">
                <a:sym typeface="+mn-ea"/>
              </a:rPr>
              <a:t> model adaptation;</a:t>
            </a:r>
            <a:endParaRPr lang="en-US" altLang="en-US">
              <a:sym typeface="+mn-ea"/>
            </a:endParaRPr>
          </a:p>
          <a:p>
            <a:pPr marL="0" indent="0">
              <a:buNone/>
            </a:pPr>
            <a:r>
              <a:rPr lang="en-US" altLang="en-US">
                <a:sym typeface="+mn-ea"/>
              </a:rPr>
              <a:t>  -&gt; </a:t>
            </a:r>
            <a:r>
              <a:rPr lang="en-US" altLang="en-US" u="sng">
                <a:sym typeface="+mn-ea"/>
              </a:rPr>
              <a:t>plv = log()</a:t>
            </a:r>
            <a:r>
              <a:rPr lang="en-US" altLang="en-US">
                <a:sym typeface="+mn-ea"/>
              </a:rPr>
              <a:t> to make edge feature smoother;</a:t>
            </a:r>
            <a:endParaRPr lang="en-US" altLang="en-US">
              <a:sym typeface="+mn-ea"/>
            </a:endParaRPr>
          </a:p>
          <a:p>
            <a:pPr marL="0" indent="0">
              <a:buNone/>
            </a:pPr>
            <a:r>
              <a:rPr lang="en-US" altLang="en-US">
                <a:sym typeface="+mn-ea"/>
              </a:rPr>
              <a:t>  -&gt; change edge threshold to </a:t>
            </a:r>
            <a:r>
              <a:rPr lang="en-US" altLang="en-US" u="sng"/>
              <a:t>plv threshold &gt; 0</a:t>
            </a:r>
            <a:r>
              <a:rPr lang="en-US" altLang="en-US"/>
              <a:t>, rejecting </a:t>
            </a:r>
            <a:r>
              <a:rPr lang="en-US" altLang="en-US">
                <a:sym typeface="+mn-ea"/>
              </a:rPr>
              <a:t>potential feature noises.</a:t>
            </a:r>
            <a:endParaRPr lang="en-US"/>
          </a:p>
        </p:txBody>
      </p:sp>
      <p:grpSp>
        <p:nvGrpSpPr>
          <p:cNvPr id="115" name="Group 114"/>
          <p:cNvGrpSpPr/>
          <p:nvPr/>
        </p:nvGrpSpPr>
        <p:grpSpPr>
          <a:xfrm>
            <a:off x="277495" y="4023360"/>
            <a:ext cx="3645535" cy="2524760"/>
            <a:chOff x="5747" y="6376"/>
            <a:chExt cx="5741" cy="3976"/>
          </a:xfrm>
        </p:grpSpPr>
        <p:sp>
          <p:nvSpPr>
            <p:cNvPr id="64" name="Text Box 63"/>
            <p:cNvSpPr txBox="1"/>
            <p:nvPr/>
          </p:nvSpPr>
          <p:spPr>
            <a:xfrm>
              <a:off x="5753" y="6445"/>
              <a:ext cx="2104" cy="483"/>
            </a:xfrm>
            <a:prstGeom prst="rect">
              <a:avLst/>
            </a:prstGeom>
            <a:noFill/>
          </p:spPr>
          <p:txBody>
            <a:bodyPr wrap="square" rtlCol="0">
              <a:spAutoFit/>
            </a:bodyPr>
            <a:p>
              <a:r>
                <a:rPr lang="en-US" sz="1400" b="1">
                  <a:solidFill>
                    <a:srgbClr val="0070C0"/>
                  </a:solidFill>
                  <a:latin typeface="PingFang SC Semibold" panose="020B0400000000000000" charset="-122"/>
                  <a:ea typeface="PingFang SC Semibold" panose="020B0400000000000000" charset="-122"/>
                </a:rPr>
                <a:t>S1 all trials</a:t>
              </a:r>
              <a:endParaRPr lang="en-US" sz="1400" b="1">
                <a:solidFill>
                  <a:srgbClr val="0070C0"/>
                </a:solidFill>
                <a:latin typeface="PingFang SC Semibold" panose="020B0400000000000000" charset="-122"/>
                <a:ea typeface="PingFang SC Semibold" panose="020B0400000000000000" charset="-122"/>
              </a:endParaRPr>
            </a:p>
          </p:txBody>
        </p:sp>
        <p:sp>
          <p:nvSpPr>
            <p:cNvPr id="65" name="Text Box 64"/>
            <p:cNvSpPr txBox="1"/>
            <p:nvPr/>
          </p:nvSpPr>
          <p:spPr>
            <a:xfrm>
              <a:off x="6178" y="7906"/>
              <a:ext cx="721" cy="531"/>
            </a:xfrm>
            <a:prstGeom prst="rect">
              <a:avLst/>
            </a:prstGeom>
            <a:noFill/>
          </p:spPr>
          <p:txBody>
            <a:bodyPr wrap="square" rtlCol="0">
              <a:spAutoFit/>
            </a:bodyPr>
            <a:p>
              <a:pPr algn="ctr"/>
              <a:r>
                <a:rPr lang="en-US" sz="1600" b="1">
                  <a:solidFill>
                    <a:srgbClr val="0070C0"/>
                  </a:solidFill>
                  <a:latin typeface="PingFang SC Semibold" panose="020B0400000000000000" charset="-122"/>
                  <a:ea typeface="PingFang SC Semibold" panose="020B0400000000000000" charset="-122"/>
                </a:rPr>
                <a:t>...</a:t>
              </a:r>
              <a:endParaRPr lang="en-US" sz="1600" b="1">
                <a:solidFill>
                  <a:srgbClr val="0070C0"/>
                </a:solidFill>
                <a:latin typeface="PingFang SC Semibold" panose="020B0400000000000000" charset="-122"/>
                <a:ea typeface="PingFang SC Semibold" panose="020B0400000000000000" charset="-122"/>
              </a:endParaRPr>
            </a:p>
          </p:txBody>
        </p:sp>
        <p:sp>
          <p:nvSpPr>
            <p:cNvPr id="66" name="Rectangles 65"/>
            <p:cNvSpPr/>
            <p:nvPr/>
          </p:nvSpPr>
          <p:spPr>
            <a:xfrm>
              <a:off x="7658" y="6552"/>
              <a:ext cx="958" cy="292"/>
            </a:xfrm>
            <a:prstGeom prst="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n>
                  <a:solidFill>
                    <a:schemeClr val="accent1">
                      <a:lumMod val="40000"/>
                      <a:lumOff val="60000"/>
                    </a:schemeClr>
                  </a:solidFill>
                </a:ln>
                <a:solidFill>
                  <a:schemeClr val="bg1"/>
                </a:solidFill>
              </a:endParaRPr>
            </a:p>
          </p:txBody>
        </p:sp>
        <p:sp>
          <p:nvSpPr>
            <p:cNvPr id="67" name="Text Box 66"/>
            <p:cNvSpPr txBox="1"/>
            <p:nvPr/>
          </p:nvSpPr>
          <p:spPr>
            <a:xfrm>
              <a:off x="7540" y="6519"/>
              <a:ext cx="1258" cy="362"/>
            </a:xfrm>
            <a:prstGeom prst="rect">
              <a:avLst/>
            </a:prstGeom>
            <a:noFill/>
          </p:spPr>
          <p:txBody>
            <a:bodyPr wrap="square" rtlCol="0">
              <a:spAutoFit/>
            </a:bodyPr>
            <a:p>
              <a:r>
                <a:rPr lang="en-US" sz="900" b="1">
                  <a:solidFill>
                    <a:schemeClr val="accent1">
                      <a:lumMod val="75000"/>
                    </a:schemeClr>
                  </a:solidFill>
                  <a:latin typeface="PingFang SC Semibold" panose="020B0400000000000000" charset="-122"/>
                  <a:ea typeface="PingFang SC Semibold" panose="020B0400000000000000" charset="-122"/>
                </a:rPr>
                <a:t>window 0</a:t>
              </a:r>
              <a:endParaRPr lang="en-US" sz="900" b="1">
                <a:solidFill>
                  <a:schemeClr val="accent1">
                    <a:lumMod val="75000"/>
                  </a:schemeClr>
                </a:solidFill>
                <a:latin typeface="PingFang SC Semibold" panose="020B0400000000000000" charset="-122"/>
                <a:ea typeface="PingFang SC Semibold" panose="020B0400000000000000" charset="-122"/>
              </a:endParaRPr>
            </a:p>
          </p:txBody>
        </p:sp>
        <p:sp>
          <p:nvSpPr>
            <p:cNvPr id="68" name="Text Box 67"/>
            <p:cNvSpPr txBox="1"/>
            <p:nvPr/>
          </p:nvSpPr>
          <p:spPr>
            <a:xfrm>
              <a:off x="5747" y="6925"/>
              <a:ext cx="1996" cy="483"/>
            </a:xfrm>
            <a:prstGeom prst="rect">
              <a:avLst/>
            </a:prstGeom>
            <a:noFill/>
          </p:spPr>
          <p:txBody>
            <a:bodyPr wrap="square" rtlCol="0">
              <a:spAutoFit/>
            </a:bodyPr>
            <a:p>
              <a:r>
                <a:rPr lang="en-US" sz="1400" b="1">
                  <a:solidFill>
                    <a:srgbClr val="0070C0"/>
                  </a:solidFill>
                  <a:latin typeface="PingFang SC Semibold" panose="020B0400000000000000" charset="-122"/>
                  <a:ea typeface="PingFang SC Semibold" panose="020B0400000000000000" charset="-122"/>
                </a:rPr>
                <a:t>S2 all trials</a:t>
              </a:r>
              <a:endParaRPr lang="en-US" sz="1400" b="1">
                <a:solidFill>
                  <a:srgbClr val="0070C0"/>
                </a:solidFill>
                <a:latin typeface="PingFang SC Semibold" panose="020B0400000000000000" charset="-122"/>
                <a:ea typeface="PingFang SC Semibold" panose="020B0400000000000000" charset="-122"/>
              </a:endParaRPr>
            </a:p>
          </p:txBody>
        </p:sp>
        <p:sp>
          <p:nvSpPr>
            <p:cNvPr id="69" name="Text Box 68"/>
            <p:cNvSpPr txBox="1"/>
            <p:nvPr/>
          </p:nvSpPr>
          <p:spPr>
            <a:xfrm>
              <a:off x="5753" y="7456"/>
              <a:ext cx="1996" cy="483"/>
            </a:xfrm>
            <a:prstGeom prst="rect">
              <a:avLst/>
            </a:prstGeom>
            <a:noFill/>
          </p:spPr>
          <p:txBody>
            <a:bodyPr wrap="square" rtlCol="0">
              <a:spAutoFit/>
            </a:bodyPr>
            <a:p>
              <a:r>
                <a:rPr lang="en-US" sz="1400" b="1">
                  <a:solidFill>
                    <a:srgbClr val="0070C0"/>
                  </a:solidFill>
                  <a:latin typeface="PingFang SC Semibold" panose="020B0400000000000000" charset="-122"/>
                  <a:ea typeface="PingFang SC Semibold" panose="020B0400000000000000" charset="-122"/>
                </a:rPr>
                <a:t>S3 all trials</a:t>
              </a:r>
              <a:endParaRPr lang="en-US" sz="1400" b="1">
                <a:solidFill>
                  <a:srgbClr val="0070C0"/>
                </a:solidFill>
                <a:latin typeface="PingFang SC Semibold" panose="020B0400000000000000" charset="-122"/>
                <a:ea typeface="PingFang SC Semibold" panose="020B0400000000000000" charset="-122"/>
              </a:endParaRPr>
            </a:p>
          </p:txBody>
        </p:sp>
        <p:sp>
          <p:nvSpPr>
            <p:cNvPr id="70" name="Rectangles 69"/>
            <p:cNvSpPr/>
            <p:nvPr/>
          </p:nvSpPr>
          <p:spPr>
            <a:xfrm>
              <a:off x="8616" y="6552"/>
              <a:ext cx="958" cy="292"/>
            </a:xfrm>
            <a:prstGeom prst="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n>
                  <a:solidFill>
                    <a:schemeClr val="accent1">
                      <a:lumMod val="40000"/>
                      <a:lumOff val="60000"/>
                    </a:schemeClr>
                  </a:solidFill>
                </a:ln>
                <a:solidFill>
                  <a:schemeClr val="bg1"/>
                </a:solidFill>
              </a:endParaRPr>
            </a:p>
          </p:txBody>
        </p:sp>
        <p:sp>
          <p:nvSpPr>
            <p:cNvPr id="71" name="Text Box 70"/>
            <p:cNvSpPr txBox="1"/>
            <p:nvPr/>
          </p:nvSpPr>
          <p:spPr>
            <a:xfrm>
              <a:off x="8516" y="6519"/>
              <a:ext cx="1258" cy="362"/>
            </a:xfrm>
            <a:prstGeom prst="rect">
              <a:avLst/>
            </a:prstGeom>
            <a:noFill/>
          </p:spPr>
          <p:txBody>
            <a:bodyPr wrap="square" rtlCol="0">
              <a:spAutoFit/>
            </a:bodyPr>
            <a:p>
              <a:r>
                <a:rPr lang="en-US" sz="900" b="1">
                  <a:solidFill>
                    <a:schemeClr val="accent1">
                      <a:lumMod val="75000"/>
                    </a:schemeClr>
                  </a:solidFill>
                  <a:latin typeface="PingFang SC Semibold" panose="020B0400000000000000" charset="-122"/>
                  <a:ea typeface="PingFang SC Semibold" panose="020B0400000000000000" charset="-122"/>
                </a:rPr>
                <a:t>window 1</a:t>
              </a:r>
              <a:endParaRPr lang="en-US" sz="900" b="1">
                <a:solidFill>
                  <a:schemeClr val="accent1">
                    <a:lumMod val="75000"/>
                  </a:schemeClr>
                </a:solidFill>
                <a:latin typeface="PingFang SC Semibold" panose="020B0400000000000000" charset="-122"/>
                <a:ea typeface="PingFang SC Semibold" panose="020B0400000000000000" charset="-122"/>
              </a:endParaRPr>
            </a:p>
          </p:txBody>
        </p:sp>
        <p:sp>
          <p:nvSpPr>
            <p:cNvPr id="72" name="Rectangles 71"/>
            <p:cNvSpPr/>
            <p:nvPr/>
          </p:nvSpPr>
          <p:spPr>
            <a:xfrm>
              <a:off x="10530" y="6552"/>
              <a:ext cx="958" cy="292"/>
            </a:xfrm>
            <a:prstGeom prst="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n>
                  <a:solidFill>
                    <a:schemeClr val="accent1">
                      <a:lumMod val="40000"/>
                      <a:lumOff val="60000"/>
                    </a:schemeClr>
                  </a:solidFill>
                </a:ln>
                <a:solidFill>
                  <a:schemeClr val="bg1"/>
                </a:solidFill>
              </a:endParaRPr>
            </a:p>
          </p:txBody>
        </p:sp>
        <p:sp>
          <p:nvSpPr>
            <p:cNvPr id="73" name="Rectangles 72"/>
            <p:cNvSpPr/>
            <p:nvPr/>
          </p:nvSpPr>
          <p:spPr>
            <a:xfrm>
              <a:off x="9572" y="6552"/>
              <a:ext cx="958" cy="292"/>
            </a:xfrm>
            <a:prstGeom prst="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n>
                  <a:solidFill>
                    <a:schemeClr val="accent1">
                      <a:lumMod val="40000"/>
                      <a:lumOff val="60000"/>
                    </a:schemeClr>
                  </a:solidFill>
                </a:ln>
                <a:solidFill>
                  <a:schemeClr val="bg1"/>
                </a:solidFill>
              </a:endParaRPr>
            </a:p>
          </p:txBody>
        </p:sp>
        <p:sp>
          <p:nvSpPr>
            <p:cNvPr id="74" name="Text Box 73"/>
            <p:cNvSpPr txBox="1"/>
            <p:nvPr/>
          </p:nvSpPr>
          <p:spPr>
            <a:xfrm>
              <a:off x="9458" y="6519"/>
              <a:ext cx="1258" cy="362"/>
            </a:xfrm>
            <a:prstGeom prst="rect">
              <a:avLst/>
            </a:prstGeom>
            <a:noFill/>
          </p:spPr>
          <p:txBody>
            <a:bodyPr wrap="square" rtlCol="0">
              <a:spAutoFit/>
            </a:bodyPr>
            <a:p>
              <a:r>
                <a:rPr lang="en-US" sz="900" b="1">
                  <a:solidFill>
                    <a:schemeClr val="accent1">
                      <a:lumMod val="75000"/>
                    </a:schemeClr>
                  </a:solidFill>
                  <a:latin typeface="PingFang SC Semibold" panose="020B0400000000000000" charset="-122"/>
                  <a:ea typeface="PingFang SC Semibold" panose="020B0400000000000000" charset="-122"/>
                </a:rPr>
                <a:t>window 2</a:t>
              </a:r>
              <a:endParaRPr lang="en-US" sz="900" b="1">
                <a:solidFill>
                  <a:schemeClr val="accent1">
                    <a:lumMod val="75000"/>
                  </a:schemeClr>
                </a:solidFill>
                <a:latin typeface="PingFang SC Semibold" panose="020B0400000000000000" charset="-122"/>
                <a:ea typeface="PingFang SC Semibold" panose="020B0400000000000000" charset="-122"/>
              </a:endParaRPr>
            </a:p>
          </p:txBody>
        </p:sp>
        <p:sp>
          <p:nvSpPr>
            <p:cNvPr id="75" name="Text Box 74"/>
            <p:cNvSpPr txBox="1"/>
            <p:nvPr/>
          </p:nvSpPr>
          <p:spPr>
            <a:xfrm>
              <a:off x="10763" y="6394"/>
              <a:ext cx="491" cy="483"/>
            </a:xfrm>
            <a:prstGeom prst="rect">
              <a:avLst/>
            </a:prstGeom>
            <a:noFill/>
          </p:spPr>
          <p:txBody>
            <a:bodyPr wrap="square" rtlCol="0">
              <a:spAutoFit/>
            </a:bodyPr>
            <a:p>
              <a:r>
                <a:rPr lang="en-US" sz="1400" b="1">
                  <a:solidFill>
                    <a:schemeClr val="accent1">
                      <a:lumMod val="75000"/>
                    </a:schemeClr>
                  </a:solidFill>
                  <a:latin typeface="PingFang SC Semibold" panose="020B0400000000000000" charset="-122"/>
                  <a:ea typeface="PingFang SC Semibold" panose="020B0400000000000000" charset="-122"/>
                </a:rPr>
                <a:t>...</a:t>
              </a:r>
              <a:endParaRPr lang="en-US" sz="1400" b="1">
                <a:solidFill>
                  <a:schemeClr val="accent1">
                    <a:lumMod val="75000"/>
                  </a:schemeClr>
                </a:solidFill>
                <a:latin typeface="PingFang SC Semibold" panose="020B0400000000000000" charset="-122"/>
                <a:ea typeface="PingFang SC Semibold" panose="020B0400000000000000" charset="-122"/>
              </a:endParaRPr>
            </a:p>
          </p:txBody>
        </p:sp>
        <p:sp>
          <p:nvSpPr>
            <p:cNvPr id="76" name="Rectangles 75"/>
            <p:cNvSpPr/>
            <p:nvPr/>
          </p:nvSpPr>
          <p:spPr>
            <a:xfrm>
              <a:off x="7639" y="7042"/>
              <a:ext cx="958" cy="292"/>
            </a:xfrm>
            <a:prstGeom prst="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n>
                  <a:solidFill>
                    <a:schemeClr val="accent1">
                      <a:lumMod val="40000"/>
                      <a:lumOff val="60000"/>
                    </a:schemeClr>
                  </a:solidFill>
                </a:ln>
                <a:solidFill>
                  <a:schemeClr val="bg1"/>
                </a:solidFill>
              </a:endParaRPr>
            </a:p>
          </p:txBody>
        </p:sp>
        <p:sp>
          <p:nvSpPr>
            <p:cNvPr id="77" name="Rectangles 76"/>
            <p:cNvSpPr/>
            <p:nvPr/>
          </p:nvSpPr>
          <p:spPr>
            <a:xfrm>
              <a:off x="8597" y="7042"/>
              <a:ext cx="958" cy="292"/>
            </a:xfrm>
            <a:prstGeom prst="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n>
                  <a:solidFill>
                    <a:schemeClr val="accent1">
                      <a:lumMod val="40000"/>
                      <a:lumOff val="60000"/>
                    </a:schemeClr>
                  </a:solidFill>
                </a:ln>
                <a:solidFill>
                  <a:schemeClr val="bg1"/>
                </a:solidFill>
              </a:endParaRPr>
            </a:p>
          </p:txBody>
        </p:sp>
        <p:sp>
          <p:nvSpPr>
            <p:cNvPr id="78" name="Rectangles 77"/>
            <p:cNvSpPr/>
            <p:nvPr/>
          </p:nvSpPr>
          <p:spPr>
            <a:xfrm>
              <a:off x="10511" y="7042"/>
              <a:ext cx="958" cy="292"/>
            </a:xfrm>
            <a:prstGeom prst="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n>
                  <a:solidFill>
                    <a:schemeClr val="accent1">
                      <a:lumMod val="40000"/>
                      <a:lumOff val="60000"/>
                    </a:schemeClr>
                  </a:solidFill>
                </a:ln>
                <a:solidFill>
                  <a:schemeClr val="bg1"/>
                </a:solidFill>
              </a:endParaRPr>
            </a:p>
          </p:txBody>
        </p:sp>
        <p:sp>
          <p:nvSpPr>
            <p:cNvPr id="79" name="Rectangles 78"/>
            <p:cNvSpPr/>
            <p:nvPr/>
          </p:nvSpPr>
          <p:spPr>
            <a:xfrm>
              <a:off x="9553" y="7042"/>
              <a:ext cx="958" cy="292"/>
            </a:xfrm>
            <a:prstGeom prst="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n>
                  <a:solidFill>
                    <a:schemeClr val="accent1">
                      <a:lumMod val="40000"/>
                      <a:lumOff val="60000"/>
                    </a:schemeClr>
                  </a:solidFill>
                </a:ln>
                <a:solidFill>
                  <a:schemeClr val="bg1"/>
                </a:solidFill>
              </a:endParaRPr>
            </a:p>
          </p:txBody>
        </p:sp>
        <p:sp>
          <p:nvSpPr>
            <p:cNvPr id="80" name="Rectangles 79"/>
            <p:cNvSpPr/>
            <p:nvPr/>
          </p:nvSpPr>
          <p:spPr>
            <a:xfrm>
              <a:off x="7644" y="7573"/>
              <a:ext cx="958" cy="292"/>
            </a:xfrm>
            <a:prstGeom prst="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n>
                  <a:solidFill>
                    <a:schemeClr val="accent1">
                      <a:lumMod val="40000"/>
                      <a:lumOff val="60000"/>
                    </a:schemeClr>
                  </a:solidFill>
                </a:ln>
                <a:solidFill>
                  <a:schemeClr val="bg1"/>
                </a:solidFill>
              </a:endParaRPr>
            </a:p>
          </p:txBody>
        </p:sp>
        <p:sp>
          <p:nvSpPr>
            <p:cNvPr id="81" name="Rectangles 80"/>
            <p:cNvSpPr/>
            <p:nvPr/>
          </p:nvSpPr>
          <p:spPr>
            <a:xfrm>
              <a:off x="8602" y="7573"/>
              <a:ext cx="958" cy="292"/>
            </a:xfrm>
            <a:prstGeom prst="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n>
                  <a:solidFill>
                    <a:schemeClr val="accent1">
                      <a:lumMod val="40000"/>
                      <a:lumOff val="60000"/>
                    </a:schemeClr>
                  </a:solidFill>
                </a:ln>
                <a:solidFill>
                  <a:schemeClr val="bg1"/>
                </a:solidFill>
              </a:endParaRPr>
            </a:p>
          </p:txBody>
        </p:sp>
        <p:sp>
          <p:nvSpPr>
            <p:cNvPr id="82" name="Rectangles 81"/>
            <p:cNvSpPr/>
            <p:nvPr/>
          </p:nvSpPr>
          <p:spPr>
            <a:xfrm>
              <a:off x="10516" y="7573"/>
              <a:ext cx="958" cy="292"/>
            </a:xfrm>
            <a:prstGeom prst="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n>
                  <a:solidFill>
                    <a:schemeClr val="accent1">
                      <a:lumMod val="40000"/>
                      <a:lumOff val="60000"/>
                    </a:schemeClr>
                  </a:solidFill>
                </a:ln>
                <a:solidFill>
                  <a:schemeClr val="bg1"/>
                </a:solidFill>
              </a:endParaRPr>
            </a:p>
          </p:txBody>
        </p:sp>
        <p:sp>
          <p:nvSpPr>
            <p:cNvPr id="83" name="Rectangles 82"/>
            <p:cNvSpPr/>
            <p:nvPr/>
          </p:nvSpPr>
          <p:spPr>
            <a:xfrm>
              <a:off x="9558" y="7573"/>
              <a:ext cx="958" cy="292"/>
            </a:xfrm>
            <a:prstGeom prst="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n>
                  <a:solidFill>
                    <a:schemeClr val="accent1">
                      <a:lumMod val="40000"/>
                      <a:lumOff val="60000"/>
                    </a:schemeClr>
                  </a:solidFill>
                </a:ln>
                <a:solidFill>
                  <a:schemeClr val="bg1"/>
                </a:solidFill>
              </a:endParaRPr>
            </a:p>
          </p:txBody>
        </p:sp>
        <p:sp>
          <p:nvSpPr>
            <p:cNvPr id="84" name="Rectangles 83"/>
            <p:cNvSpPr/>
            <p:nvPr/>
          </p:nvSpPr>
          <p:spPr>
            <a:xfrm>
              <a:off x="7639" y="8103"/>
              <a:ext cx="958" cy="292"/>
            </a:xfrm>
            <a:prstGeom prst="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n>
                  <a:solidFill>
                    <a:schemeClr val="accent1">
                      <a:lumMod val="40000"/>
                      <a:lumOff val="60000"/>
                    </a:schemeClr>
                  </a:solidFill>
                </a:ln>
                <a:solidFill>
                  <a:schemeClr val="bg1"/>
                </a:solidFill>
              </a:endParaRPr>
            </a:p>
          </p:txBody>
        </p:sp>
        <p:sp>
          <p:nvSpPr>
            <p:cNvPr id="85" name="Rectangles 84"/>
            <p:cNvSpPr/>
            <p:nvPr/>
          </p:nvSpPr>
          <p:spPr>
            <a:xfrm>
              <a:off x="8597" y="8103"/>
              <a:ext cx="958" cy="292"/>
            </a:xfrm>
            <a:prstGeom prst="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n>
                  <a:solidFill>
                    <a:schemeClr val="accent1">
                      <a:lumMod val="40000"/>
                      <a:lumOff val="60000"/>
                    </a:schemeClr>
                  </a:solidFill>
                </a:ln>
                <a:solidFill>
                  <a:schemeClr val="bg1"/>
                </a:solidFill>
              </a:endParaRPr>
            </a:p>
          </p:txBody>
        </p:sp>
        <p:sp>
          <p:nvSpPr>
            <p:cNvPr id="86" name="Rectangles 85"/>
            <p:cNvSpPr/>
            <p:nvPr/>
          </p:nvSpPr>
          <p:spPr>
            <a:xfrm>
              <a:off x="10511" y="8103"/>
              <a:ext cx="958" cy="292"/>
            </a:xfrm>
            <a:prstGeom prst="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n>
                  <a:solidFill>
                    <a:schemeClr val="accent1">
                      <a:lumMod val="40000"/>
                      <a:lumOff val="60000"/>
                    </a:schemeClr>
                  </a:solidFill>
                </a:ln>
                <a:solidFill>
                  <a:schemeClr val="bg1"/>
                </a:solidFill>
              </a:endParaRPr>
            </a:p>
          </p:txBody>
        </p:sp>
        <p:sp>
          <p:nvSpPr>
            <p:cNvPr id="87" name="Rectangles 86"/>
            <p:cNvSpPr/>
            <p:nvPr/>
          </p:nvSpPr>
          <p:spPr>
            <a:xfrm>
              <a:off x="9553" y="8103"/>
              <a:ext cx="958" cy="292"/>
            </a:xfrm>
            <a:prstGeom prst="rect">
              <a:avLst/>
            </a:prstGeom>
            <a:solidFill>
              <a:schemeClr val="accent1">
                <a:lumMod val="40000"/>
                <a:lumOff val="6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n>
                  <a:solidFill>
                    <a:schemeClr val="accent1">
                      <a:lumMod val="40000"/>
                      <a:lumOff val="60000"/>
                    </a:schemeClr>
                  </a:solidFill>
                </a:ln>
                <a:solidFill>
                  <a:schemeClr val="bg1"/>
                </a:solidFill>
              </a:endParaRPr>
            </a:p>
          </p:txBody>
        </p:sp>
        <p:sp>
          <p:nvSpPr>
            <p:cNvPr id="88" name="Text Box 87"/>
            <p:cNvSpPr txBox="1"/>
            <p:nvPr/>
          </p:nvSpPr>
          <p:spPr>
            <a:xfrm>
              <a:off x="7530" y="7002"/>
              <a:ext cx="1258" cy="362"/>
            </a:xfrm>
            <a:prstGeom prst="rect">
              <a:avLst/>
            </a:prstGeom>
            <a:noFill/>
          </p:spPr>
          <p:txBody>
            <a:bodyPr wrap="square" rtlCol="0">
              <a:spAutoFit/>
            </a:bodyPr>
            <a:p>
              <a:r>
                <a:rPr lang="en-US" sz="900" b="1">
                  <a:solidFill>
                    <a:schemeClr val="accent1">
                      <a:lumMod val="75000"/>
                    </a:schemeClr>
                  </a:solidFill>
                  <a:latin typeface="PingFang SC Semibold" panose="020B0400000000000000" charset="-122"/>
                  <a:ea typeface="PingFang SC Semibold" panose="020B0400000000000000" charset="-122"/>
                </a:rPr>
                <a:t>window 0</a:t>
              </a:r>
              <a:endParaRPr lang="en-US" sz="900" b="1">
                <a:solidFill>
                  <a:schemeClr val="accent1">
                    <a:lumMod val="75000"/>
                  </a:schemeClr>
                </a:solidFill>
                <a:latin typeface="PingFang SC Semibold" panose="020B0400000000000000" charset="-122"/>
                <a:ea typeface="PingFang SC Semibold" panose="020B0400000000000000" charset="-122"/>
              </a:endParaRPr>
            </a:p>
          </p:txBody>
        </p:sp>
        <p:sp>
          <p:nvSpPr>
            <p:cNvPr id="89" name="Text Box 88"/>
            <p:cNvSpPr txBox="1"/>
            <p:nvPr/>
          </p:nvSpPr>
          <p:spPr>
            <a:xfrm>
              <a:off x="8506" y="7002"/>
              <a:ext cx="1258" cy="362"/>
            </a:xfrm>
            <a:prstGeom prst="rect">
              <a:avLst/>
            </a:prstGeom>
            <a:noFill/>
          </p:spPr>
          <p:txBody>
            <a:bodyPr wrap="square" rtlCol="0">
              <a:spAutoFit/>
            </a:bodyPr>
            <a:p>
              <a:r>
                <a:rPr lang="en-US" sz="900" b="1">
                  <a:solidFill>
                    <a:schemeClr val="accent1">
                      <a:lumMod val="75000"/>
                    </a:schemeClr>
                  </a:solidFill>
                  <a:latin typeface="PingFang SC Semibold" panose="020B0400000000000000" charset="-122"/>
                  <a:ea typeface="PingFang SC Semibold" panose="020B0400000000000000" charset="-122"/>
                </a:rPr>
                <a:t>window 1</a:t>
              </a:r>
              <a:endParaRPr lang="en-US" sz="900" b="1">
                <a:solidFill>
                  <a:schemeClr val="accent1">
                    <a:lumMod val="75000"/>
                  </a:schemeClr>
                </a:solidFill>
                <a:latin typeface="PingFang SC Semibold" panose="020B0400000000000000" charset="-122"/>
                <a:ea typeface="PingFang SC Semibold" panose="020B0400000000000000" charset="-122"/>
              </a:endParaRPr>
            </a:p>
          </p:txBody>
        </p:sp>
        <p:sp>
          <p:nvSpPr>
            <p:cNvPr id="90" name="Text Box 89"/>
            <p:cNvSpPr txBox="1"/>
            <p:nvPr/>
          </p:nvSpPr>
          <p:spPr>
            <a:xfrm>
              <a:off x="9448" y="7002"/>
              <a:ext cx="1258" cy="362"/>
            </a:xfrm>
            <a:prstGeom prst="rect">
              <a:avLst/>
            </a:prstGeom>
            <a:noFill/>
          </p:spPr>
          <p:txBody>
            <a:bodyPr wrap="square" rtlCol="0">
              <a:spAutoFit/>
            </a:bodyPr>
            <a:p>
              <a:r>
                <a:rPr lang="en-US" sz="900" b="1">
                  <a:solidFill>
                    <a:schemeClr val="accent1">
                      <a:lumMod val="75000"/>
                    </a:schemeClr>
                  </a:solidFill>
                  <a:latin typeface="PingFang SC Semibold" panose="020B0400000000000000" charset="-122"/>
                  <a:ea typeface="PingFang SC Semibold" panose="020B0400000000000000" charset="-122"/>
                </a:rPr>
                <a:t>window 2</a:t>
              </a:r>
              <a:endParaRPr lang="en-US" sz="900" b="1">
                <a:solidFill>
                  <a:schemeClr val="accent1">
                    <a:lumMod val="75000"/>
                  </a:schemeClr>
                </a:solidFill>
                <a:latin typeface="PingFang SC Semibold" panose="020B0400000000000000" charset="-122"/>
                <a:ea typeface="PingFang SC Semibold" panose="020B0400000000000000" charset="-122"/>
              </a:endParaRPr>
            </a:p>
          </p:txBody>
        </p:sp>
        <p:sp>
          <p:nvSpPr>
            <p:cNvPr id="91" name="Text Box 90"/>
            <p:cNvSpPr txBox="1"/>
            <p:nvPr/>
          </p:nvSpPr>
          <p:spPr>
            <a:xfrm>
              <a:off x="10753" y="6877"/>
              <a:ext cx="491" cy="483"/>
            </a:xfrm>
            <a:prstGeom prst="rect">
              <a:avLst/>
            </a:prstGeom>
            <a:noFill/>
          </p:spPr>
          <p:txBody>
            <a:bodyPr wrap="square" rtlCol="0">
              <a:spAutoFit/>
            </a:bodyPr>
            <a:p>
              <a:r>
                <a:rPr lang="en-US" sz="1400" b="1">
                  <a:solidFill>
                    <a:schemeClr val="accent1">
                      <a:lumMod val="75000"/>
                    </a:schemeClr>
                  </a:solidFill>
                  <a:latin typeface="PingFang SC Semibold" panose="020B0400000000000000" charset="-122"/>
                  <a:ea typeface="PingFang SC Semibold" panose="020B0400000000000000" charset="-122"/>
                </a:rPr>
                <a:t>...</a:t>
              </a:r>
              <a:endParaRPr lang="en-US" sz="1400" b="1">
                <a:solidFill>
                  <a:schemeClr val="accent1">
                    <a:lumMod val="75000"/>
                  </a:schemeClr>
                </a:solidFill>
                <a:latin typeface="PingFang SC Semibold" panose="020B0400000000000000" charset="-122"/>
                <a:ea typeface="PingFang SC Semibold" panose="020B0400000000000000" charset="-122"/>
              </a:endParaRPr>
            </a:p>
          </p:txBody>
        </p:sp>
        <p:sp>
          <p:nvSpPr>
            <p:cNvPr id="92" name="Text Box 91"/>
            <p:cNvSpPr txBox="1"/>
            <p:nvPr/>
          </p:nvSpPr>
          <p:spPr>
            <a:xfrm>
              <a:off x="7530" y="7538"/>
              <a:ext cx="1258" cy="362"/>
            </a:xfrm>
            <a:prstGeom prst="rect">
              <a:avLst/>
            </a:prstGeom>
            <a:noFill/>
          </p:spPr>
          <p:txBody>
            <a:bodyPr wrap="square" rtlCol="0">
              <a:spAutoFit/>
            </a:bodyPr>
            <a:p>
              <a:r>
                <a:rPr lang="en-US" sz="900" b="1">
                  <a:solidFill>
                    <a:schemeClr val="accent1">
                      <a:lumMod val="75000"/>
                    </a:schemeClr>
                  </a:solidFill>
                  <a:latin typeface="PingFang SC Semibold" panose="020B0400000000000000" charset="-122"/>
                  <a:ea typeface="PingFang SC Semibold" panose="020B0400000000000000" charset="-122"/>
                </a:rPr>
                <a:t>window 0</a:t>
              </a:r>
              <a:endParaRPr lang="en-US" sz="900" b="1">
                <a:solidFill>
                  <a:schemeClr val="accent1">
                    <a:lumMod val="75000"/>
                  </a:schemeClr>
                </a:solidFill>
                <a:latin typeface="PingFang SC Semibold" panose="020B0400000000000000" charset="-122"/>
                <a:ea typeface="PingFang SC Semibold" panose="020B0400000000000000" charset="-122"/>
              </a:endParaRPr>
            </a:p>
          </p:txBody>
        </p:sp>
        <p:sp>
          <p:nvSpPr>
            <p:cNvPr id="93" name="Text Box 92"/>
            <p:cNvSpPr txBox="1"/>
            <p:nvPr/>
          </p:nvSpPr>
          <p:spPr>
            <a:xfrm>
              <a:off x="8506" y="7538"/>
              <a:ext cx="1258" cy="362"/>
            </a:xfrm>
            <a:prstGeom prst="rect">
              <a:avLst/>
            </a:prstGeom>
            <a:noFill/>
          </p:spPr>
          <p:txBody>
            <a:bodyPr wrap="square" rtlCol="0">
              <a:spAutoFit/>
            </a:bodyPr>
            <a:p>
              <a:r>
                <a:rPr lang="en-US" sz="900" b="1">
                  <a:solidFill>
                    <a:schemeClr val="accent1">
                      <a:lumMod val="75000"/>
                    </a:schemeClr>
                  </a:solidFill>
                  <a:latin typeface="PingFang SC Semibold" panose="020B0400000000000000" charset="-122"/>
                  <a:ea typeface="PingFang SC Semibold" panose="020B0400000000000000" charset="-122"/>
                </a:rPr>
                <a:t>window 1</a:t>
              </a:r>
              <a:endParaRPr lang="en-US" sz="900" b="1">
                <a:solidFill>
                  <a:schemeClr val="accent1">
                    <a:lumMod val="75000"/>
                  </a:schemeClr>
                </a:solidFill>
                <a:latin typeface="PingFang SC Semibold" panose="020B0400000000000000" charset="-122"/>
                <a:ea typeface="PingFang SC Semibold" panose="020B0400000000000000" charset="-122"/>
              </a:endParaRPr>
            </a:p>
          </p:txBody>
        </p:sp>
        <p:sp>
          <p:nvSpPr>
            <p:cNvPr id="94" name="Text Box 93"/>
            <p:cNvSpPr txBox="1"/>
            <p:nvPr/>
          </p:nvSpPr>
          <p:spPr>
            <a:xfrm>
              <a:off x="9448" y="7538"/>
              <a:ext cx="1258" cy="362"/>
            </a:xfrm>
            <a:prstGeom prst="rect">
              <a:avLst/>
            </a:prstGeom>
            <a:noFill/>
          </p:spPr>
          <p:txBody>
            <a:bodyPr wrap="square" rtlCol="0">
              <a:spAutoFit/>
            </a:bodyPr>
            <a:p>
              <a:r>
                <a:rPr lang="en-US" sz="900" b="1">
                  <a:solidFill>
                    <a:schemeClr val="accent1">
                      <a:lumMod val="75000"/>
                    </a:schemeClr>
                  </a:solidFill>
                  <a:latin typeface="PingFang SC Semibold" panose="020B0400000000000000" charset="-122"/>
                  <a:ea typeface="PingFang SC Semibold" panose="020B0400000000000000" charset="-122"/>
                </a:rPr>
                <a:t>window 2</a:t>
              </a:r>
              <a:endParaRPr lang="en-US" sz="900" b="1">
                <a:solidFill>
                  <a:schemeClr val="accent1">
                    <a:lumMod val="75000"/>
                  </a:schemeClr>
                </a:solidFill>
                <a:latin typeface="PingFang SC Semibold" panose="020B0400000000000000" charset="-122"/>
                <a:ea typeface="PingFang SC Semibold" panose="020B0400000000000000" charset="-122"/>
              </a:endParaRPr>
            </a:p>
          </p:txBody>
        </p:sp>
        <p:sp>
          <p:nvSpPr>
            <p:cNvPr id="95" name="Text Box 94"/>
            <p:cNvSpPr txBox="1"/>
            <p:nvPr/>
          </p:nvSpPr>
          <p:spPr>
            <a:xfrm>
              <a:off x="10753" y="7413"/>
              <a:ext cx="491" cy="483"/>
            </a:xfrm>
            <a:prstGeom prst="rect">
              <a:avLst/>
            </a:prstGeom>
            <a:noFill/>
          </p:spPr>
          <p:txBody>
            <a:bodyPr wrap="square" rtlCol="0">
              <a:spAutoFit/>
            </a:bodyPr>
            <a:p>
              <a:r>
                <a:rPr lang="en-US" sz="1400" b="1">
                  <a:solidFill>
                    <a:schemeClr val="accent1">
                      <a:lumMod val="75000"/>
                    </a:schemeClr>
                  </a:solidFill>
                  <a:latin typeface="PingFang SC Semibold" panose="020B0400000000000000" charset="-122"/>
                  <a:ea typeface="PingFang SC Semibold" panose="020B0400000000000000" charset="-122"/>
                </a:rPr>
                <a:t>...</a:t>
              </a:r>
              <a:endParaRPr lang="en-US" sz="1400" b="1">
                <a:solidFill>
                  <a:schemeClr val="accent1">
                    <a:lumMod val="75000"/>
                  </a:schemeClr>
                </a:solidFill>
                <a:latin typeface="PingFang SC Semibold" panose="020B0400000000000000" charset="-122"/>
                <a:ea typeface="PingFang SC Semibold" panose="020B0400000000000000" charset="-122"/>
              </a:endParaRPr>
            </a:p>
          </p:txBody>
        </p:sp>
        <p:sp>
          <p:nvSpPr>
            <p:cNvPr id="96" name="Text Box 95"/>
            <p:cNvSpPr txBox="1"/>
            <p:nvPr/>
          </p:nvSpPr>
          <p:spPr>
            <a:xfrm>
              <a:off x="7520" y="8064"/>
              <a:ext cx="1258" cy="362"/>
            </a:xfrm>
            <a:prstGeom prst="rect">
              <a:avLst/>
            </a:prstGeom>
            <a:noFill/>
          </p:spPr>
          <p:txBody>
            <a:bodyPr wrap="square" rtlCol="0">
              <a:spAutoFit/>
            </a:bodyPr>
            <a:p>
              <a:r>
                <a:rPr lang="en-US" sz="900" b="1">
                  <a:solidFill>
                    <a:schemeClr val="accent1">
                      <a:lumMod val="75000"/>
                    </a:schemeClr>
                  </a:solidFill>
                  <a:latin typeface="PingFang SC Semibold" panose="020B0400000000000000" charset="-122"/>
                  <a:ea typeface="PingFang SC Semibold" panose="020B0400000000000000" charset="-122"/>
                </a:rPr>
                <a:t>window 0</a:t>
              </a:r>
              <a:endParaRPr lang="en-US" sz="900" b="1">
                <a:solidFill>
                  <a:schemeClr val="accent1">
                    <a:lumMod val="75000"/>
                  </a:schemeClr>
                </a:solidFill>
                <a:latin typeface="PingFang SC Semibold" panose="020B0400000000000000" charset="-122"/>
                <a:ea typeface="PingFang SC Semibold" panose="020B0400000000000000" charset="-122"/>
              </a:endParaRPr>
            </a:p>
          </p:txBody>
        </p:sp>
        <p:sp>
          <p:nvSpPr>
            <p:cNvPr id="97" name="Text Box 96"/>
            <p:cNvSpPr txBox="1"/>
            <p:nvPr/>
          </p:nvSpPr>
          <p:spPr>
            <a:xfrm>
              <a:off x="8496" y="8064"/>
              <a:ext cx="1258" cy="362"/>
            </a:xfrm>
            <a:prstGeom prst="rect">
              <a:avLst/>
            </a:prstGeom>
            <a:noFill/>
          </p:spPr>
          <p:txBody>
            <a:bodyPr wrap="square" rtlCol="0">
              <a:spAutoFit/>
            </a:bodyPr>
            <a:p>
              <a:r>
                <a:rPr lang="en-US" sz="900" b="1">
                  <a:solidFill>
                    <a:schemeClr val="accent1">
                      <a:lumMod val="75000"/>
                    </a:schemeClr>
                  </a:solidFill>
                  <a:latin typeface="PingFang SC Semibold" panose="020B0400000000000000" charset="-122"/>
                  <a:ea typeface="PingFang SC Semibold" panose="020B0400000000000000" charset="-122"/>
                </a:rPr>
                <a:t>window 1</a:t>
              </a:r>
              <a:endParaRPr lang="en-US" sz="900" b="1">
                <a:solidFill>
                  <a:schemeClr val="accent1">
                    <a:lumMod val="75000"/>
                  </a:schemeClr>
                </a:solidFill>
                <a:latin typeface="PingFang SC Semibold" panose="020B0400000000000000" charset="-122"/>
                <a:ea typeface="PingFang SC Semibold" panose="020B0400000000000000" charset="-122"/>
              </a:endParaRPr>
            </a:p>
          </p:txBody>
        </p:sp>
        <p:sp>
          <p:nvSpPr>
            <p:cNvPr id="98" name="Text Box 97"/>
            <p:cNvSpPr txBox="1"/>
            <p:nvPr/>
          </p:nvSpPr>
          <p:spPr>
            <a:xfrm>
              <a:off x="9438" y="8064"/>
              <a:ext cx="1258" cy="362"/>
            </a:xfrm>
            <a:prstGeom prst="rect">
              <a:avLst/>
            </a:prstGeom>
            <a:noFill/>
          </p:spPr>
          <p:txBody>
            <a:bodyPr wrap="square" rtlCol="0">
              <a:spAutoFit/>
            </a:bodyPr>
            <a:p>
              <a:r>
                <a:rPr lang="en-US" sz="900" b="1">
                  <a:solidFill>
                    <a:schemeClr val="accent1">
                      <a:lumMod val="75000"/>
                    </a:schemeClr>
                  </a:solidFill>
                  <a:latin typeface="PingFang SC Semibold" panose="020B0400000000000000" charset="-122"/>
                  <a:ea typeface="PingFang SC Semibold" panose="020B0400000000000000" charset="-122"/>
                </a:rPr>
                <a:t>window 2</a:t>
              </a:r>
              <a:endParaRPr lang="en-US" sz="900" b="1">
                <a:solidFill>
                  <a:schemeClr val="accent1">
                    <a:lumMod val="75000"/>
                  </a:schemeClr>
                </a:solidFill>
                <a:latin typeface="PingFang SC Semibold" panose="020B0400000000000000" charset="-122"/>
                <a:ea typeface="PingFang SC Semibold" panose="020B0400000000000000" charset="-122"/>
              </a:endParaRPr>
            </a:p>
          </p:txBody>
        </p:sp>
        <p:sp>
          <p:nvSpPr>
            <p:cNvPr id="99" name="Text Box 98"/>
            <p:cNvSpPr txBox="1"/>
            <p:nvPr/>
          </p:nvSpPr>
          <p:spPr>
            <a:xfrm>
              <a:off x="10743" y="7939"/>
              <a:ext cx="491" cy="483"/>
            </a:xfrm>
            <a:prstGeom prst="rect">
              <a:avLst/>
            </a:prstGeom>
            <a:noFill/>
          </p:spPr>
          <p:txBody>
            <a:bodyPr wrap="square" rtlCol="0">
              <a:spAutoFit/>
            </a:bodyPr>
            <a:p>
              <a:r>
                <a:rPr lang="en-US" sz="1400" b="1">
                  <a:solidFill>
                    <a:schemeClr val="accent1">
                      <a:lumMod val="75000"/>
                    </a:schemeClr>
                  </a:solidFill>
                  <a:latin typeface="PingFang SC Semibold" panose="020B0400000000000000" charset="-122"/>
                  <a:ea typeface="PingFang SC Semibold" panose="020B0400000000000000" charset="-122"/>
                </a:rPr>
                <a:t>...</a:t>
              </a:r>
              <a:endParaRPr lang="en-US" sz="1400" b="1">
                <a:solidFill>
                  <a:schemeClr val="accent1">
                    <a:lumMod val="75000"/>
                  </a:schemeClr>
                </a:solidFill>
                <a:latin typeface="PingFang SC Semibold" panose="020B0400000000000000" charset="-122"/>
                <a:ea typeface="PingFang SC Semibold" panose="020B0400000000000000" charset="-122"/>
              </a:endParaRPr>
            </a:p>
          </p:txBody>
        </p:sp>
        <p:sp>
          <p:nvSpPr>
            <p:cNvPr id="101" name="Text Box 100"/>
            <p:cNvSpPr txBox="1"/>
            <p:nvPr/>
          </p:nvSpPr>
          <p:spPr>
            <a:xfrm>
              <a:off x="9769" y="8559"/>
              <a:ext cx="783" cy="386"/>
            </a:xfrm>
            <a:prstGeom prst="rect">
              <a:avLst/>
            </a:prstGeom>
            <a:noFill/>
          </p:spPr>
          <p:txBody>
            <a:bodyPr wrap="square" rtlCol="0">
              <a:spAutoFit/>
            </a:bodyPr>
            <a:p>
              <a:r>
                <a:rPr lang="en-US" sz="1000" b="1">
                  <a:solidFill>
                    <a:schemeClr val="accent1">
                      <a:lumMod val="50000"/>
                    </a:schemeClr>
                  </a:solidFill>
                  <a:latin typeface="PingFang SC Semibold" panose="020B0400000000000000" charset="-122"/>
                  <a:ea typeface="PingFang SC Semibold" panose="020B0400000000000000" charset="-122"/>
                </a:rPr>
                <a:t>W2</a:t>
              </a:r>
              <a:endParaRPr lang="en-US" sz="1000" b="1">
                <a:solidFill>
                  <a:schemeClr val="accent1">
                    <a:lumMod val="50000"/>
                  </a:schemeClr>
                </a:solidFill>
                <a:latin typeface="PingFang SC Semibold" panose="020B0400000000000000" charset="-122"/>
                <a:ea typeface="PingFang SC Semibold" panose="020B0400000000000000" charset="-122"/>
              </a:endParaRPr>
            </a:p>
          </p:txBody>
        </p:sp>
        <p:sp>
          <p:nvSpPr>
            <p:cNvPr id="102" name="Text Box 101"/>
            <p:cNvSpPr txBox="1"/>
            <p:nvPr/>
          </p:nvSpPr>
          <p:spPr>
            <a:xfrm>
              <a:off x="8823" y="8559"/>
              <a:ext cx="766" cy="386"/>
            </a:xfrm>
            <a:prstGeom prst="rect">
              <a:avLst/>
            </a:prstGeom>
            <a:noFill/>
          </p:spPr>
          <p:txBody>
            <a:bodyPr wrap="square" rtlCol="0">
              <a:spAutoFit/>
            </a:bodyPr>
            <a:p>
              <a:r>
                <a:rPr lang="en-US" sz="1000" b="1">
                  <a:solidFill>
                    <a:schemeClr val="accent1">
                      <a:lumMod val="50000"/>
                    </a:schemeClr>
                  </a:solidFill>
                  <a:latin typeface="PingFang SC Semibold" panose="020B0400000000000000" charset="-122"/>
                  <a:ea typeface="PingFang SC Semibold" panose="020B0400000000000000" charset="-122"/>
                </a:rPr>
                <a:t>W1</a:t>
              </a:r>
              <a:endParaRPr lang="en-US" sz="1000" b="1">
                <a:solidFill>
                  <a:schemeClr val="accent1">
                    <a:lumMod val="50000"/>
                  </a:schemeClr>
                </a:solidFill>
                <a:latin typeface="PingFang SC Semibold" panose="020B0400000000000000" charset="-122"/>
                <a:ea typeface="PingFang SC Semibold" panose="020B0400000000000000" charset="-122"/>
              </a:endParaRPr>
            </a:p>
          </p:txBody>
        </p:sp>
        <p:sp>
          <p:nvSpPr>
            <p:cNvPr id="103" name="Text Box 102"/>
            <p:cNvSpPr txBox="1"/>
            <p:nvPr/>
          </p:nvSpPr>
          <p:spPr>
            <a:xfrm>
              <a:off x="7816" y="8559"/>
              <a:ext cx="782" cy="386"/>
            </a:xfrm>
            <a:prstGeom prst="rect">
              <a:avLst/>
            </a:prstGeom>
            <a:noFill/>
          </p:spPr>
          <p:txBody>
            <a:bodyPr wrap="square" rtlCol="0">
              <a:spAutoFit/>
            </a:bodyPr>
            <a:p>
              <a:r>
                <a:rPr lang="en-US" sz="1000" b="1">
                  <a:solidFill>
                    <a:schemeClr val="accent1">
                      <a:lumMod val="50000"/>
                    </a:schemeClr>
                  </a:solidFill>
                  <a:latin typeface="PingFang SC Semibold" panose="020B0400000000000000" charset="-122"/>
                  <a:ea typeface="PingFang SC Semibold" panose="020B0400000000000000" charset="-122"/>
                </a:rPr>
                <a:t>W0</a:t>
              </a:r>
              <a:endParaRPr lang="en-US" sz="1000" b="1">
                <a:solidFill>
                  <a:schemeClr val="accent1">
                    <a:lumMod val="50000"/>
                  </a:schemeClr>
                </a:solidFill>
                <a:latin typeface="PingFang SC Semibold" panose="020B0400000000000000" charset="-122"/>
                <a:ea typeface="PingFang SC Semibold" panose="020B0400000000000000" charset="-122"/>
              </a:endParaRPr>
            </a:p>
          </p:txBody>
        </p:sp>
        <p:sp>
          <p:nvSpPr>
            <p:cNvPr id="104" name="Text Box 103"/>
            <p:cNvSpPr txBox="1"/>
            <p:nvPr/>
          </p:nvSpPr>
          <p:spPr>
            <a:xfrm>
              <a:off x="10798" y="8480"/>
              <a:ext cx="491" cy="386"/>
            </a:xfrm>
            <a:prstGeom prst="rect">
              <a:avLst/>
            </a:prstGeom>
            <a:noFill/>
          </p:spPr>
          <p:txBody>
            <a:bodyPr wrap="square" rtlCol="0">
              <a:spAutoFit/>
            </a:bodyPr>
            <a:p>
              <a:r>
                <a:rPr lang="en-US" sz="1000" b="1">
                  <a:solidFill>
                    <a:schemeClr val="accent1">
                      <a:lumMod val="50000"/>
                    </a:schemeClr>
                  </a:solidFill>
                  <a:latin typeface="PingFang SC Semibold" panose="020B0400000000000000" charset="-122"/>
                  <a:ea typeface="PingFang SC Semibold" panose="020B0400000000000000" charset="-122"/>
                </a:rPr>
                <a:t>...</a:t>
              </a:r>
              <a:endParaRPr lang="en-US" sz="1000" b="1">
                <a:solidFill>
                  <a:schemeClr val="accent1">
                    <a:lumMod val="50000"/>
                  </a:schemeClr>
                </a:solidFill>
                <a:latin typeface="PingFang SC Semibold" panose="020B0400000000000000" charset="-122"/>
                <a:ea typeface="PingFang SC Semibold" panose="020B0400000000000000" charset="-122"/>
              </a:endParaRPr>
            </a:p>
          </p:txBody>
        </p:sp>
        <p:sp>
          <p:nvSpPr>
            <p:cNvPr id="105" name="Down Arrow 104"/>
            <p:cNvSpPr/>
            <p:nvPr/>
          </p:nvSpPr>
          <p:spPr>
            <a:xfrm>
              <a:off x="9553" y="9000"/>
              <a:ext cx="438" cy="484"/>
            </a:xfrm>
            <a:prstGeom prst="downArrow">
              <a:avLst/>
            </a:prstGeom>
          </p:spPr>
          <p:style>
            <a:lnRef idx="0">
              <a:srgbClr val="FFFFFF"/>
            </a:lnRef>
            <a:fillRef idx="1">
              <a:schemeClr val="accent1"/>
            </a:fillRef>
            <a:effectRef idx="1">
              <a:schemeClr val="accent1"/>
            </a:effectRef>
            <a:fontRef idx="minor">
              <a:schemeClr val="lt1"/>
            </a:fontRef>
          </p:style>
          <p:txBody>
            <a:bodyPr rtlCol="0" anchor="ctr"/>
            <a:p>
              <a:pPr algn="ctr"/>
              <a:endParaRPr lang="en-US"/>
            </a:p>
          </p:txBody>
        </p:sp>
        <p:sp>
          <p:nvSpPr>
            <p:cNvPr id="106" name="Can 105"/>
            <p:cNvSpPr/>
            <p:nvPr/>
          </p:nvSpPr>
          <p:spPr>
            <a:xfrm>
              <a:off x="9026" y="9625"/>
              <a:ext cx="1521" cy="727"/>
            </a:xfrm>
            <a:prstGeom prst="can">
              <a:avLst>
                <a:gd name="adj" fmla="val 24914"/>
              </a:avLst>
            </a:prstGeom>
          </p:spPr>
          <p:style>
            <a:lnRef idx="0">
              <a:srgbClr val="FFFFFF"/>
            </a:lnRef>
            <a:fillRef idx="1">
              <a:schemeClr val="accent1"/>
            </a:fillRef>
            <a:effectRef idx="1">
              <a:schemeClr val="accent1"/>
            </a:effectRef>
            <a:fontRef idx="minor">
              <a:schemeClr val="lt1"/>
            </a:fontRef>
          </p:style>
          <p:txBody>
            <a:bodyPr rtlCol="0" anchor="ctr"/>
            <a:p>
              <a:pPr algn="ctr"/>
              <a:endParaRPr lang="en-US"/>
            </a:p>
          </p:txBody>
        </p:sp>
        <p:sp>
          <p:nvSpPr>
            <p:cNvPr id="107" name="Text Box 106"/>
            <p:cNvSpPr txBox="1"/>
            <p:nvPr/>
          </p:nvSpPr>
          <p:spPr>
            <a:xfrm>
              <a:off x="8938" y="9877"/>
              <a:ext cx="1727" cy="434"/>
            </a:xfrm>
            <a:prstGeom prst="rect">
              <a:avLst/>
            </a:prstGeom>
            <a:noFill/>
          </p:spPr>
          <p:txBody>
            <a:bodyPr wrap="square" rtlCol="0">
              <a:spAutoFit/>
            </a:bodyPr>
            <a:p>
              <a:r>
                <a:rPr lang="en-US" sz="1200" b="1">
                  <a:solidFill>
                    <a:schemeClr val="bg1"/>
                  </a:solidFill>
                  <a:latin typeface="PingFang SC Semibold" panose="020B0400000000000000" charset="-122"/>
                  <a:ea typeface="PingFang SC Semibold" panose="020B0400000000000000" charset="-122"/>
                </a:rPr>
                <a:t>TGN Model</a:t>
              </a:r>
              <a:endParaRPr lang="en-US" sz="1200" b="1">
                <a:solidFill>
                  <a:schemeClr val="bg1"/>
                </a:solidFill>
                <a:latin typeface="PingFang SC Semibold" panose="020B0400000000000000" charset="-122"/>
                <a:ea typeface="PingFang SC Semibold" panose="020B0400000000000000" charset="-122"/>
              </a:endParaRPr>
            </a:p>
          </p:txBody>
        </p:sp>
        <p:sp>
          <p:nvSpPr>
            <p:cNvPr id="110" name="Rounded Rectangle 109"/>
            <p:cNvSpPr/>
            <p:nvPr/>
          </p:nvSpPr>
          <p:spPr>
            <a:xfrm>
              <a:off x="7671" y="6376"/>
              <a:ext cx="908" cy="2165"/>
            </a:xfrm>
            <a:prstGeom prst="roundRect">
              <a:avLst/>
            </a:prstGeom>
            <a:noFill/>
            <a:ln>
              <a:solidFill>
                <a:schemeClr val="accent1">
                  <a:lumMod val="50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grpSp>
      <p:sp>
        <p:nvSpPr>
          <p:cNvPr id="4" name="Rounded Rectangle 3"/>
          <p:cNvSpPr/>
          <p:nvPr/>
        </p:nvSpPr>
        <p:spPr>
          <a:xfrm>
            <a:off x="2117725" y="4023360"/>
            <a:ext cx="576580" cy="1374775"/>
          </a:xfrm>
          <a:prstGeom prst="roundRect">
            <a:avLst/>
          </a:prstGeom>
          <a:noFill/>
          <a:ln>
            <a:solidFill>
              <a:schemeClr val="accent1">
                <a:lumMod val="50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Rounded Rectangle 4"/>
          <p:cNvSpPr/>
          <p:nvPr/>
        </p:nvSpPr>
        <p:spPr>
          <a:xfrm>
            <a:off x="2726055" y="4023360"/>
            <a:ext cx="576580" cy="1374775"/>
          </a:xfrm>
          <a:prstGeom prst="roundRect">
            <a:avLst/>
          </a:prstGeom>
          <a:noFill/>
          <a:ln>
            <a:solidFill>
              <a:schemeClr val="accent1">
                <a:lumMod val="50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6918325" cy="705485"/>
          </a:xfrm>
        </p:spPr>
        <p:txBody>
          <a:bodyPr/>
          <a:p>
            <a:r>
              <a:rPr lang="en-US"/>
              <a:t>TGN Model - Improvement</a:t>
            </a:r>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idx="1"/>
                <p:custDataLst>
                  <p:tags r:id="rId2"/>
                </p:custDataLst>
              </p:nvPr>
            </p:nvSpPr>
            <p:spPr>
              <a:xfrm>
                <a:off x="608330" y="1335405"/>
                <a:ext cx="10968990" cy="3583305"/>
              </a:xfrm>
            </p:spPr>
            <p:txBody>
              <a:bodyPr>
                <a:normAutofit/>
              </a:bodyPr>
              <a:p>
                <a:r>
                  <a:rPr lang="en-US">
                    <a:solidFill>
                      <a:schemeClr val="tx1"/>
                    </a:solidFill>
                  </a:rPr>
                  <a:t>Factors Affecting Model Performance:</a:t>
                </a:r>
                <a:endParaRPr lang="en-US">
                  <a:solidFill>
                    <a:schemeClr val="tx1"/>
                  </a:solidFill>
                </a:endParaRPr>
              </a:p>
              <a:p>
                <a:pPr marL="0" indent="0">
                  <a:buNone/>
                </a:pPr>
                <a:r>
                  <a:rPr lang="en-US" altLang="en-US" sz="1700">
                    <a:sym typeface="+mn-ea"/>
                  </a:rPr>
                  <a:t>  -&gt; other types of layers?                            </a:t>
                </a:r>
                <a:r>
                  <a:rPr lang="en-US" altLang="en-US" sz="1700" u="sng">
                    <a:sym typeface="+mn-ea"/>
                  </a:rPr>
                  <a:t>other convolution/pooling layers</a:t>
                </a:r>
                <a:r>
                  <a:rPr lang="en-US" altLang="en-US" sz="1700">
                    <a:sym typeface="+mn-ea"/>
                  </a:rPr>
                  <a:t> </a:t>
                </a:r>
                <a:endParaRPr lang="en-US" altLang="en-US" sz="1700">
                  <a:sym typeface="+mn-ea"/>
                </a:endParaRPr>
              </a:p>
              <a:p>
                <a:pPr marL="0" indent="0" algn="l">
                  <a:buNone/>
                </a:pPr>
                <a:r>
                  <a:rPr lang="en-US" altLang="en-US" sz="1700">
                    <a:sym typeface="+mn-ea"/>
                  </a:rPr>
                  <a:t>  -&gt; repeat layers multiple times?                  </a:t>
                </a:r>
                <a:r>
                  <a:rPr lang="en-US" altLang="en-US" sz="1700" u="sng">
                    <a:sym typeface="+mn-ea"/>
                  </a:rPr>
                  <a:t>TransformCon layers </a:t>
                </a:r>
                <a14:m>
                  <m:oMath xmlns:m="http://schemas.openxmlformats.org/officeDocument/2006/math">
                    <m:r>
                      <a:rPr lang="en-US" altLang="en-US" sz="1700" u="sng">
                        <a:latin typeface="DejaVu Math TeX Gyre" panose="02000503000000000000" charset="0"/>
                        <a:sym typeface="+mn-ea"/>
                      </a:rPr>
                      <m:t>×</m:t>
                    </m:r>
                  </m:oMath>
                </a14:m>
                <a:r>
                  <a:rPr lang="en-US" altLang="en-US" sz="1700" u="sng">
                    <a:sym typeface="+mn-ea"/>
                  </a:rPr>
                  <a:t> 3  +  ablation study?</a:t>
                </a:r>
                <a:endParaRPr lang="en-US" altLang="en-US" sz="1700">
                  <a:sym typeface="+mn-ea"/>
                </a:endParaRPr>
              </a:p>
              <a:p>
                <a:pPr marL="0" indent="0">
                  <a:buNone/>
                </a:pPr>
                <a:r>
                  <a:rPr lang="en-US" altLang="en-US" sz="1700">
                    <a:sym typeface="+mn-ea"/>
                  </a:rPr>
                  <a:t>  -&gt; tune hyperparameters manually</a:t>
                </a:r>
                <a:r>
                  <a:rPr lang="en-US" altLang="en-US" sz="1700"/>
                  <a:t>?             </a:t>
                </a:r>
                <a:r>
                  <a:rPr lang="en-US" altLang="en-US" sz="1700" u="sng">
                    <a:solidFill>
                      <a:schemeClr val="tx1">
                        <a:lumMod val="65000"/>
                        <a:lumOff val="35000"/>
                      </a:schemeClr>
                    </a:solidFill>
                    <a:sym typeface="+mn-ea"/>
                  </a:rPr>
                  <a:t>Optuna(hidden channels, </a:t>
                </a:r>
                <a:endParaRPr lang="en-US" altLang="en-US" sz="1700" u="sng">
                  <a:solidFill>
                    <a:schemeClr val="tx1">
                      <a:lumMod val="65000"/>
                      <a:lumOff val="35000"/>
                    </a:schemeClr>
                  </a:solidFill>
                  <a:sym typeface="+mn-ea"/>
                </a:endParaRPr>
              </a:p>
              <a:p>
                <a:pPr marL="0" indent="0">
                  <a:buNone/>
                </a:pPr>
                <a:r>
                  <a:rPr lang="en-US" altLang="en-US" sz="1700">
                    <a:solidFill>
                      <a:schemeClr val="tx1">
                        <a:lumMod val="65000"/>
                        <a:lumOff val="35000"/>
                      </a:schemeClr>
                    </a:solidFill>
                    <a:sym typeface="+mn-ea"/>
                  </a:rPr>
                  <a:t>                                                                  </a:t>
                </a:r>
                <a:r>
                  <a:rPr lang="en-US" altLang="en-US" sz="1700" u="sng">
                    <a:solidFill>
                      <a:schemeClr val="tx1">
                        <a:lumMod val="65000"/>
                        <a:lumOff val="35000"/>
                      </a:schemeClr>
                    </a:solidFill>
                    <a:sym typeface="+mn-ea"/>
                  </a:rPr>
                  <a:t>heads, batch size, No.of epochs...)</a:t>
                </a:r>
                <a:endParaRPr lang="en-US" altLang="en-US" sz="1700"/>
              </a:p>
              <a:p>
                <a:pPr marL="0" indent="0">
                  <a:buNone/>
                </a:pPr>
                <a:endParaRPr lang="en-US" altLang="en-US" sz="1700"/>
              </a:p>
            </p:txBody>
          </p:sp>
        </mc:Choice>
        <mc:Fallback>
          <p:sp>
            <p:nvSpPr>
              <p:cNvPr id="3" name="Content Placeholder 2"/>
              <p:cNvSpPr>
                <a:spLocks noRot="1" noChangeAspect="1" noMove="1" noResize="1" noEditPoints="1" noAdjustHandles="1" noChangeArrowheads="1" noChangeShapeType="1" noTextEdit="1"/>
              </p:cNvSpPr>
              <p:nvPr>
                <p:ph idx="1"/>
                <p:custDataLst>
                  <p:tags r:id="rId3"/>
                </p:custDataLst>
              </p:nvPr>
            </p:nvSpPr>
            <p:spPr>
              <a:xfrm>
                <a:off x="608330" y="1335405"/>
                <a:ext cx="10968990" cy="3583305"/>
              </a:xfrm>
              <a:blipFill rotWithShape="1">
                <a:blip r:embed="rId4"/>
                <a:stretch>
                  <a:fillRect/>
                </a:stretch>
              </a:blipFill>
            </p:spPr>
            <p:txBody>
              <a:bodyPr/>
              <a:lstStyle/>
              <a:p>
                <a:r>
                  <a:rPr lang="en-US" altLang="en-US">
                    <a:noFill/>
                  </a:rPr>
                  <a:t> </a:t>
                </a:r>
              </a:p>
            </p:txBody>
          </p:sp>
        </mc:Fallback>
      </mc:AlternateContent>
      <p:sp>
        <p:nvSpPr>
          <p:cNvPr id="4" name="Text Box 3"/>
          <p:cNvSpPr txBox="1"/>
          <p:nvPr/>
        </p:nvSpPr>
        <p:spPr>
          <a:xfrm>
            <a:off x="6155690" y="1701165"/>
            <a:ext cx="5677535" cy="245110"/>
          </a:xfrm>
          <a:prstGeom prst="rect">
            <a:avLst/>
          </a:prstGeom>
          <a:noFill/>
        </p:spPr>
        <p:txBody>
          <a:bodyPr wrap="square" rtlCol="0">
            <a:spAutoFit/>
          </a:bodyPr>
          <a:p>
            <a:r>
              <a:rPr lang="en-US" altLang="en-US" sz="1000">
                <a:solidFill>
                  <a:schemeClr val="tx1">
                    <a:lumMod val="50000"/>
                    <a:lumOff val="50000"/>
                  </a:schemeClr>
                </a:solidFill>
              </a:rPr>
              <a:t>https://pytorch-geometric.readthedocs.io/en/latest/modules/nn.html#convolutional-layers</a:t>
            </a:r>
            <a:endParaRPr lang="en-US" altLang="en-US" sz="1000">
              <a:solidFill>
                <a:schemeClr val="tx1">
                  <a:lumMod val="50000"/>
                  <a:lumOff val="50000"/>
                </a:schemeClr>
              </a:solidFill>
            </a:endParaRPr>
          </a:p>
        </p:txBody>
      </p:sp>
      <p:cxnSp>
        <p:nvCxnSpPr>
          <p:cNvPr id="5" name="Straight Arrow Connector 4"/>
          <p:cNvCxnSpPr/>
          <p:nvPr/>
        </p:nvCxnSpPr>
        <p:spPr>
          <a:xfrm>
            <a:off x="5064125" y="2077085"/>
            <a:ext cx="660400" cy="0"/>
          </a:xfrm>
          <a:prstGeom prst="straightConnector1">
            <a:avLst/>
          </a:prstGeom>
          <a:ln w="31750" cap="rnd">
            <a:solidFill>
              <a:schemeClr val="tx1">
                <a:lumMod val="65000"/>
                <a:lumOff val="35000"/>
              </a:schemeClr>
            </a:solidFill>
            <a:round/>
            <a:tailEnd type="arrow" w="med" len="med"/>
          </a:ln>
        </p:spPr>
        <p:style>
          <a:lnRef idx="0">
            <a:srgbClr val="FFFFFF"/>
          </a:lnRef>
          <a:fillRef idx="0">
            <a:srgbClr val="FFFFFF"/>
          </a:fillRef>
          <a:effectRef idx="0">
            <a:srgbClr val="FFFFFF"/>
          </a:effectRef>
          <a:fontRef idx="minor">
            <a:schemeClr val="tx1"/>
          </a:fontRef>
        </p:style>
      </p:cxnSp>
      <p:sp>
        <p:nvSpPr>
          <p:cNvPr id="8" name="Text Box 7"/>
          <p:cNvSpPr txBox="1"/>
          <p:nvPr/>
        </p:nvSpPr>
        <p:spPr>
          <a:xfrm>
            <a:off x="9384665" y="2895600"/>
            <a:ext cx="1512570" cy="462915"/>
          </a:xfrm>
          <a:prstGeom prst="rect">
            <a:avLst/>
          </a:prstGeom>
          <a:noFill/>
        </p:spPr>
        <p:txBody>
          <a:bodyPr wrap="square" rtlCol="0" anchor="t">
            <a:noAutofit/>
          </a:bodyPr>
          <a:p>
            <a:pPr lvl="0" algn="l">
              <a:buClrTx/>
              <a:buSzTx/>
              <a:buFontTx/>
            </a:pPr>
            <a:r>
              <a:rPr lang="en-US" altLang="en-US" sz="1200">
                <a:solidFill>
                  <a:schemeClr val="tx1">
                    <a:lumMod val="50000"/>
                    <a:lumOff val="50000"/>
                  </a:schemeClr>
                </a:solidFill>
                <a:sym typeface="+mn-ea"/>
              </a:rPr>
              <a:t>https://github.com/optuna/optuna</a:t>
            </a:r>
            <a:endParaRPr lang="en-US" altLang="en-US" sz="1200">
              <a:solidFill>
                <a:schemeClr val="tx1">
                  <a:lumMod val="50000"/>
                  <a:lumOff val="50000"/>
                </a:schemeClr>
              </a:solidFill>
              <a:sym typeface="+mn-ea"/>
            </a:endParaRPr>
          </a:p>
        </p:txBody>
      </p:sp>
      <p:cxnSp>
        <p:nvCxnSpPr>
          <p:cNvPr id="9" name="Straight Arrow Connector 8"/>
          <p:cNvCxnSpPr/>
          <p:nvPr/>
        </p:nvCxnSpPr>
        <p:spPr>
          <a:xfrm>
            <a:off x="5064125" y="2532380"/>
            <a:ext cx="660400" cy="0"/>
          </a:xfrm>
          <a:prstGeom prst="straightConnector1">
            <a:avLst/>
          </a:prstGeom>
          <a:ln w="31750" cap="rnd">
            <a:solidFill>
              <a:schemeClr val="tx1">
                <a:lumMod val="65000"/>
                <a:lumOff val="35000"/>
              </a:schemeClr>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0" name="Straight Arrow Connector 9"/>
          <p:cNvCxnSpPr/>
          <p:nvPr/>
        </p:nvCxnSpPr>
        <p:spPr>
          <a:xfrm>
            <a:off x="5064125" y="2988310"/>
            <a:ext cx="660400" cy="0"/>
          </a:xfrm>
          <a:prstGeom prst="straightConnector1">
            <a:avLst/>
          </a:prstGeom>
          <a:ln w="31750" cap="rnd">
            <a:solidFill>
              <a:schemeClr val="tx1">
                <a:lumMod val="65000"/>
                <a:lumOff val="35000"/>
              </a:schemeClr>
            </a:solidFill>
            <a:round/>
            <a:tailEnd type="arrow" w="med" len="med"/>
          </a:ln>
        </p:spPr>
        <p:style>
          <a:lnRef idx="0">
            <a:srgbClr val="FFFFFF"/>
          </a:lnRef>
          <a:fillRef idx="0">
            <a:srgbClr val="FFFFFF"/>
          </a:fillRef>
          <a:effectRef idx="0">
            <a:srgbClr val="FFFFFF"/>
          </a:effectRef>
          <a:fontRef idx="minor">
            <a:schemeClr val="tx1"/>
          </a:fontRef>
        </p:style>
      </p:cxnSp>
      <p:sp>
        <p:nvSpPr>
          <p:cNvPr id="127" name="Text Box 126"/>
          <p:cNvSpPr txBox="1"/>
          <p:nvPr/>
        </p:nvSpPr>
        <p:spPr>
          <a:xfrm>
            <a:off x="10182225" y="2077720"/>
            <a:ext cx="1692275" cy="398780"/>
          </a:xfrm>
          <a:prstGeom prst="rect">
            <a:avLst/>
          </a:prstGeom>
          <a:noFill/>
        </p:spPr>
        <p:txBody>
          <a:bodyPr wrap="square" rtlCol="0">
            <a:spAutoFit/>
          </a:bodyPr>
          <a:p>
            <a:r>
              <a:rPr lang="en-US" altLang="en-US" sz="1000">
                <a:solidFill>
                  <a:schemeClr val="tx1">
                    <a:lumMod val="50000"/>
                    <a:lumOff val="50000"/>
                  </a:schemeClr>
                </a:solidFill>
              </a:rPr>
              <a:t>reject redundancy in EEG data, avoid overfitting?</a:t>
            </a:r>
            <a:endParaRPr lang="en-US" altLang="en-US" sz="1000">
              <a:solidFill>
                <a:schemeClr val="tx1">
                  <a:lumMod val="50000"/>
                  <a:lumOff val="50000"/>
                </a:schemeClr>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p:txBody>
          <a:bodyPr/>
          <a:p>
            <a:r>
              <a:rPr lang="en-US">
                <a:sym typeface="+mn-ea"/>
              </a:rPr>
              <a:t>TGN Model - Improvement</a:t>
            </a:r>
            <a:endParaRPr lang="en-US"/>
          </a:p>
        </p:txBody>
      </p:sp>
      <p:sp>
        <p:nvSpPr>
          <p:cNvPr id="3" name="Content Placeholder 2"/>
          <p:cNvSpPr>
            <a:spLocks noGrp="1"/>
          </p:cNvSpPr>
          <p:nvPr>
            <p:ph idx="1"/>
            <p:custDataLst>
              <p:tags r:id="rId2"/>
            </p:custDataLst>
          </p:nvPr>
        </p:nvSpPr>
        <p:spPr/>
        <p:txBody>
          <a:bodyPr/>
          <a:p>
            <a:endParaRPr lang="en-US"/>
          </a:p>
        </p:txBody>
      </p:sp>
      <p:pic>
        <p:nvPicPr>
          <p:cNvPr id="4" name="Picture 3" descr="EEG codes - TGN Model Improvements"/>
          <p:cNvPicPr>
            <a:picLocks noChangeAspect="1"/>
          </p:cNvPicPr>
          <p:nvPr/>
        </p:nvPicPr>
        <p:blipFill>
          <a:blip r:embed="rId3"/>
          <a:stretch>
            <a:fillRect/>
          </a:stretch>
        </p:blipFill>
        <p:spPr>
          <a:xfrm>
            <a:off x="3237865" y="1313815"/>
            <a:ext cx="5709285" cy="54889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8044180" cy="705485"/>
          </a:xfrm>
        </p:spPr>
        <p:txBody>
          <a:bodyPr/>
          <a:p>
            <a:r>
              <a:rPr lang="en-US"/>
              <a:t>Conference Writing Conception</a:t>
            </a:r>
            <a:endParaRPr lang="en-US"/>
          </a:p>
        </p:txBody>
      </p:sp>
      <p:sp>
        <p:nvSpPr>
          <p:cNvPr id="3" name="Content Placeholder 2"/>
          <p:cNvSpPr>
            <a:spLocks noGrp="1"/>
          </p:cNvSpPr>
          <p:nvPr>
            <p:ph idx="1"/>
            <p:custDataLst>
              <p:tags r:id="rId2"/>
            </p:custDataLst>
          </p:nvPr>
        </p:nvSpPr>
        <p:spPr/>
        <p:txBody>
          <a:bodyPr/>
          <a:p>
            <a:r>
              <a:rPr lang="en-US">
                <a:solidFill>
                  <a:schemeClr val="tx1"/>
                </a:solidFill>
              </a:rPr>
              <a:t>TGN vs. GAT</a:t>
            </a:r>
            <a:endParaRPr lang="en-US">
              <a:solidFill>
                <a:schemeClr val="tx1"/>
              </a:solidFill>
            </a:endParaRPr>
          </a:p>
          <a:p>
            <a:pPr marL="0" indent="0">
              <a:buNone/>
            </a:pPr>
            <a:r>
              <a:rPr lang="en-US" altLang="en-US">
                <a:sym typeface="+mn-ea"/>
              </a:rPr>
              <a:t>  -&gt; </a:t>
            </a:r>
            <a:r>
              <a:rPr lang="en-US"/>
              <a:t>TGN的TemporalData数据性质解决了哪些GAT无法解决的non-stationarity问题？</a:t>
            </a:r>
            <a:endParaRPr lang="en-US"/>
          </a:p>
          <a:p>
            <a:pPr marL="0" indent="0">
              <a:buNone/>
            </a:pPr>
            <a:r>
              <a:rPr lang="en-US" altLang="en-US">
                <a:sym typeface="+mn-ea"/>
              </a:rPr>
              <a:t>  -&gt; </a:t>
            </a:r>
            <a:r>
              <a:rPr lang="en-US"/>
              <a:t>TGN独特的处理</a:t>
            </a:r>
            <a:r>
              <a:rPr lang="en-US">
                <a:sym typeface="+mn-ea"/>
              </a:rPr>
              <a:t>数据的</a:t>
            </a:r>
            <a:r>
              <a:rPr lang="en-US"/>
              <a:t>方式/数据性质 treat EEG signals in a new way, providing an unique perspective to process EEG signals, making it possible to observe </a:t>
            </a:r>
            <a:r>
              <a:rPr lang="en-US">
                <a:sym typeface="+mn-ea"/>
              </a:rPr>
              <a:t>special features/properties, potentially new discoveries in neuroscience</a:t>
            </a:r>
            <a:r>
              <a:rPr lang="en-US"/>
              <a:t>...</a:t>
            </a:r>
            <a:endParaRPr lang="en-US"/>
          </a:p>
          <a:p>
            <a:r>
              <a:rPr lang="en-US">
                <a:solidFill>
                  <a:schemeClr val="tx1"/>
                </a:solidFill>
              </a:rPr>
              <a:t>Modified TGN vs. state-of-the-art deep learning methods</a:t>
            </a:r>
            <a:endParaRPr lang="en-US">
              <a:solidFill>
                <a:schemeClr val="tx1"/>
              </a:solidFill>
            </a:endParaRPr>
          </a:p>
          <a:p>
            <a:pPr marL="0" indent="0">
              <a:buNone/>
            </a:pPr>
            <a:r>
              <a:rPr lang="en-US" altLang="en-US">
                <a:sym typeface="+mn-ea"/>
              </a:rPr>
              <a:t>  </a:t>
            </a:r>
            <a:r>
              <a:rPr lang="en-US">
                <a:sym typeface="+mn-ea"/>
              </a:rPr>
              <a:t>-&gt; </a:t>
            </a:r>
            <a:r>
              <a:rPr lang="en-US"/>
              <a:t>show overall/mean c.a. improved &amp; c.a. variance reduced;</a:t>
            </a:r>
            <a:endParaRPr lang="en-US"/>
          </a:p>
          <a:p>
            <a:pPr marL="0" indent="0">
              <a:buNone/>
            </a:pPr>
            <a:r>
              <a:rPr lang="en-US" altLang="en-US">
                <a:sym typeface="+mn-ea"/>
              </a:rPr>
              <a:t>  </a:t>
            </a:r>
            <a:r>
              <a:rPr lang="en-US">
                <a:sym typeface="+mn-ea"/>
              </a:rPr>
              <a:t>-&gt; </a:t>
            </a:r>
            <a:r>
              <a:rPr lang="en-US"/>
              <a:t>faster model built-up;</a:t>
            </a:r>
            <a:endParaRPr lang="en-US"/>
          </a:p>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normAutofit fontScale="90000"/>
          </a:bodyPr>
          <a:p>
            <a:r>
              <a:rPr lang="en-US" sz="3335">
                <a:sym typeface="+mn-ea"/>
              </a:rPr>
              <a:t>TGN Model - Improvement I: Window Overlapping</a:t>
            </a:r>
            <a:endParaRPr lang="en-US" sz="3335">
              <a:sym typeface="+mn-ea"/>
            </a:endParaRPr>
          </a:p>
        </p:txBody>
      </p:sp>
      <p:sp>
        <p:nvSpPr>
          <p:cNvPr id="3" name="Content Placeholder 2"/>
          <p:cNvSpPr>
            <a:spLocks noGrp="1"/>
          </p:cNvSpPr>
          <p:nvPr>
            <p:ph idx="1"/>
            <p:custDataLst>
              <p:tags r:id="rId2"/>
            </p:custDataLst>
          </p:nvPr>
        </p:nvSpPr>
        <p:spPr/>
        <p:txBody>
          <a:bodyPr/>
          <a:p>
            <a:r>
              <a:rPr lang="en-US" altLang="en-US"/>
              <a:t>Step 1: Replace plvMatrix with an overlapped version (returns timestamps)</a:t>
            </a:r>
            <a:endParaRPr lang="en-US" altLang="en-US"/>
          </a:p>
        </p:txBody>
      </p:sp>
      <p:pic>
        <p:nvPicPr>
          <p:cNvPr id="4" name="Picture 3" descr="Screenshot 2025-08-13 at 14.32.20"/>
          <p:cNvPicPr>
            <a:picLocks noChangeAspect="1"/>
          </p:cNvPicPr>
          <p:nvPr/>
        </p:nvPicPr>
        <p:blipFill>
          <a:blip r:embed="rId3"/>
          <a:stretch>
            <a:fillRect/>
          </a:stretch>
        </p:blipFill>
        <p:spPr>
          <a:xfrm>
            <a:off x="3660775" y="2030095"/>
            <a:ext cx="4863465" cy="452564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normAutofit fontScale="90000"/>
          </a:bodyPr>
          <a:p>
            <a:r>
              <a:rPr lang="en-US" sz="3335">
                <a:sym typeface="+mn-ea"/>
              </a:rPr>
              <a:t>TGN Model - Improvement I: Window Overlapping</a:t>
            </a:r>
            <a:endParaRPr lang="en-US" sz="3335">
              <a:sym typeface="+mn-ea"/>
            </a:endParaRPr>
          </a:p>
        </p:txBody>
      </p:sp>
      <p:sp>
        <p:nvSpPr>
          <p:cNvPr id="3" name="Content Placeholder 2"/>
          <p:cNvSpPr>
            <a:spLocks noGrp="1"/>
          </p:cNvSpPr>
          <p:nvPr>
            <p:ph idx="1"/>
            <p:custDataLst>
              <p:tags r:id="rId2"/>
            </p:custDataLst>
          </p:nvPr>
        </p:nvSpPr>
        <p:spPr/>
        <p:txBody>
          <a:bodyPr/>
          <a:p>
            <a:r>
              <a:rPr lang="en-US" altLang="en-US"/>
              <a:t>Step 2: Make temporalData accept real timestamps (so TGN “feels” continuity)</a:t>
            </a:r>
            <a:endParaRPr lang="en-US" altLang="en-US"/>
          </a:p>
        </p:txBody>
      </p:sp>
      <p:pic>
        <p:nvPicPr>
          <p:cNvPr id="5" name="Picture 4" descr="Screenshot 2025-08-13 at 15.05.23"/>
          <p:cNvPicPr>
            <a:picLocks noChangeAspect="1"/>
          </p:cNvPicPr>
          <p:nvPr/>
        </p:nvPicPr>
        <p:blipFill>
          <a:blip r:embed="rId3"/>
          <a:stretch>
            <a:fillRect/>
          </a:stretch>
        </p:blipFill>
        <p:spPr>
          <a:xfrm>
            <a:off x="3660775" y="2360930"/>
            <a:ext cx="4852670" cy="357949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normAutofit fontScale="90000"/>
          </a:bodyPr>
          <a:p>
            <a:r>
              <a:rPr lang="en-US" sz="3335">
                <a:sym typeface="+mn-ea"/>
              </a:rPr>
              <a:t>TGN Model - Improvement I: Window Overlapping</a:t>
            </a:r>
            <a:endParaRPr lang="en-US" sz="3335">
              <a:sym typeface="+mn-ea"/>
            </a:endParaRPr>
          </a:p>
        </p:txBody>
      </p:sp>
      <p:sp>
        <p:nvSpPr>
          <p:cNvPr id="3" name="Content Placeholder 2"/>
          <p:cNvSpPr>
            <a:spLocks noGrp="1"/>
          </p:cNvSpPr>
          <p:nvPr>
            <p:ph idx="1"/>
            <p:custDataLst>
              <p:tags r:id="rId2"/>
            </p:custDataLst>
          </p:nvPr>
        </p:nvSpPr>
        <p:spPr>
          <a:xfrm>
            <a:off x="608330" y="1490345"/>
            <a:ext cx="10968990" cy="1717675"/>
          </a:xfrm>
        </p:spPr>
        <p:txBody>
          <a:bodyPr/>
          <a:p>
            <a:r>
              <a:rPr lang="en-US" altLang="en-US"/>
              <a:t>Step 3:  Update the aggregation step to call the new API</a:t>
            </a:r>
            <a:endParaRPr lang="en-US" altLang="en-US"/>
          </a:p>
          <a:p>
            <a:endParaRPr lang="en-US" altLang="en-US"/>
          </a:p>
          <a:p>
            <a:endParaRPr lang="en-US" altLang="en-US"/>
          </a:p>
        </p:txBody>
      </p:sp>
      <p:pic>
        <p:nvPicPr>
          <p:cNvPr id="4" name="Picture 3" descr="Screenshot 2025-08-13 at 15.19.48"/>
          <p:cNvPicPr>
            <a:picLocks noChangeAspect="1"/>
          </p:cNvPicPr>
          <p:nvPr/>
        </p:nvPicPr>
        <p:blipFill>
          <a:blip r:embed="rId3"/>
          <a:stretch>
            <a:fillRect/>
          </a:stretch>
        </p:blipFill>
        <p:spPr>
          <a:xfrm>
            <a:off x="3656965" y="1929765"/>
            <a:ext cx="4744085" cy="3241675"/>
          </a:xfrm>
          <a:prstGeom prst="rect">
            <a:avLst/>
          </a:prstGeom>
        </p:spPr>
      </p:pic>
      <p:pic>
        <p:nvPicPr>
          <p:cNvPr id="6" name="Picture 5" descr="Screenshot 2025-08-13 at 15.23.21"/>
          <p:cNvPicPr>
            <a:picLocks noChangeAspect="1"/>
          </p:cNvPicPr>
          <p:nvPr/>
        </p:nvPicPr>
        <p:blipFill>
          <a:blip r:embed="rId4"/>
          <a:stretch>
            <a:fillRect/>
          </a:stretch>
        </p:blipFill>
        <p:spPr>
          <a:xfrm>
            <a:off x="2915920" y="5627370"/>
            <a:ext cx="6226810" cy="1125855"/>
          </a:xfrm>
          <a:prstGeom prst="rect">
            <a:avLst/>
          </a:prstGeom>
        </p:spPr>
      </p:pic>
      <p:sp>
        <p:nvSpPr>
          <p:cNvPr id="7" name="Content Placeholder 2"/>
          <p:cNvSpPr>
            <a:spLocks noGrp="1"/>
          </p:cNvSpPr>
          <p:nvPr>
            <p:custDataLst>
              <p:tags r:id="rId5"/>
            </p:custDataLst>
          </p:nvPr>
        </p:nvSpPr>
        <p:spPr>
          <a:xfrm>
            <a:off x="608330" y="5172075"/>
            <a:ext cx="10840720" cy="119253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9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altLang="en-US">
                <a:sym typeface="+mn-ea"/>
              </a:rPr>
              <a:t>Step 4:  </a:t>
            </a:r>
            <a:r>
              <a:rPr lang="en-US" altLang="en-US"/>
              <a:t>Pass the new parameters that are built in the per-subject dataset</a:t>
            </a:r>
            <a:endParaRPr lang="en-US"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normAutofit fontScale="90000"/>
          </a:bodyPr>
          <a:p>
            <a:r>
              <a:rPr lang="en-US" sz="3335">
                <a:sym typeface="+mn-ea"/>
              </a:rPr>
              <a:t>TGN Model - Improvement I: Window Overlapping</a:t>
            </a:r>
            <a:endParaRPr lang="en-US" sz="3335">
              <a:sym typeface="+mn-ea"/>
            </a:endParaRPr>
          </a:p>
        </p:txBody>
      </p:sp>
      <mc:AlternateContent xmlns:mc="http://schemas.openxmlformats.org/markup-compatibility/2006">
        <mc:Choice xmlns:a14="http://schemas.microsoft.com/office/drawing/2010/main" Requires="a14">
          <p:sp>
            <p:nvSpPr>
              <p:cNvPr id="3" name="Content Placeholder 2"/>
              <p:cNvSpPr>
                <a:spLocks noGrp="1"/>
              </p:cNvSpPr>
              <p:nvPr>
                <p:ph idx="1"/>
                <p:custDataLst>
                  <p:tags r:id="rId2"/>
                </p:custDataLst>
              </p:nvPr>
            </p:nvSpPr>
            <p:spPr>
              <a:xfrm>
                <a:off x="608330" y="1490345"/>
                <a:ext cx="10968990" cy="4875530"/>
              </a:xfrm>
            </p:spPr>
            <p:txBody>
              <a:bodyPr/>
              <a:p>
                <a:r>
                  <a:rPr lang="en-US" altLang="en-US">
                    <a:solidFill>
                      <a:schemeClr val="tx1"/>
                    </a:solidFill>
                  </a:rPr>
                  <a:t>1-sec window vs 3-sec window&amp;1-sec overlap:</a:t>
                </a:r>
                <a:endParaRPr lang="en-US" altLang="en-US">
                  <a:solidFill>
                    <a:schemeClr val="tx1"/>
                  </a:solidFill>
                </a:endParaRPr>
              </a:p>
              <a:p>
                <a:pPr marL="0" indent="0">
                  <a:buNone/>
                </a:pPr>
                <a:r>
                  <a:rPr lang="en-US" altLang="en-US">
                    <a:sym typeface="+mn-ea"/>
                  </a:rPr>
                  <a:t>  -&gt; faster </a:t>
                </a:r>
                <a14:m>
                  <m:oMath xmlns:m="http://schemas.openxmlformats.org/officeDocument/2006/math">
                    <m:r>
                      <a:rPr lang="en-US" altLang="en-US" i="1">
                        <a:latin typeface="DejaVu Math TeX Gyre" panose="02000503000000000000" charset="0"/>
                        <a:cs typeface="DejaVu Math TeX Gyre" panose="02000503000000000000" charset="0"/>
                        <a:sym typeface="+mn-ea"/>
                      </a:rPr>
                      <m:t>√</m:t>
                    </m:r>
                  </m:oMath>
                </a14:m>
                <a:endParaRPr lang="en-US" altLang="en-US">
                  <a:sym typeface="+mn-ea"/>
                </a:endParaRPr>
              </a:p>
              <a:p>
                <a:pPr marL="0" indent="0">
                  <a:buNone/>
                </a:pPr>
                <a:r>
                  <a:rPr lang="en-US" altLang="en-US">
                    <a:sym typeface="+mn-ea"/>
                  </a:rPr>
                  <a:t>  -&gt; similar mean c.a. (all subjects reach </a:t>
                </a:r>
                <a:r>
                  <a:rPr lang="en-US" altLang="en-US">
                    <a:sym typeface="+mn-ea"/>
                  </a:rPr>
                  <a:t>max </a:t>
                </a:r>
                <a:r>
                  <a:rPr lang="en-US" altLang="en-US">
                    <a:sym typeface="+mn-ea"/>
                  </a:rPr>
                  <a:t>60% c.a.) </a:t>
                </a:r>
                <a14:m>
                  <m:oMath xmlns:m="http://schemas.openxmlformats.org/officeDocument/2006/math">
                    <m:r>
                      <a:rPr lang="en-US" altLang="en-US" i="1">
                        <a:latin typeface="DejaVu Math TeX Gyre" panose="02000503000000000000" charset="0"/>
                        <a:cs typeface="DejaVu Math TeX Gyre" panose="02000503000000000000" charset="0"/>
                        <a:sym typeface="+mn-ea"/>
                      </a:rPr>
                      <m:t>√</m:t>
                    </m:r>
                  </m:oMath>
                </a14:m>
                <a:endParaRPr lang="en-US" altLang="en-US">
                  <a:sym typeface="+mn-ea"/>
                </a:endParaRPr>
              </a:p>
              <a:p>
                <a:pPr marL="0" indent="0">
                  <a:buNone/>
                </a:pPr>
                <a:r>
                  <a:rPr lang="en-US" altLang="en-US">
                    <a:sym typeface="+mn-ea"/>
                  </a:rPr>
                  <a:t>  -&gt; but higher s.d. </a:t>
                </a:r>
                <a14:m>
                  <m:oMath xmlns:m="http://schemas.openxmlformats.org/officeDocument/2006/math">
                    <m:r>
                      <a:rPr lang="en-US" altLang="en-US">
                        <a:latin typeface="DejaVu Math TeX Gyre" panose="02000503000000000000" charset="0"/>
                        <a:cs typeface="DejaVu Math TeX Gyre" panose="02000503000000000000" charset="0"/>
                        <a:sym typeface="+mn-ea"/>
                      </a:rPr>
                      <m:t>×</m:t>
                    </m:r>
                  </m:oMath>
                </a14:m>
                <a:endParaRPr lang="en-US" altLang="en-US">
                  <a:sym typeface="+mn-ea"/>
                </a:endParaRPr>
              </a:p>
              <a:p>
                <a:pPr marL="0" indent="0">
                  <a:buNone/>
                </a:pPr>
                <a:endParaRPr lang="en-US" altLang="en-US"/>
              </a:p>
            </p:txBody>
          </p:sp>
        </mc:Choice>
        <mc:Fallback>
          <p:sp>
            <p:nvSpPr>
              <p:cNvPr id="3" name="Content Placeholder 2"/>
              <p:cNvSpPr>
                <a:spLocks noRot="1" noChangeAspect="1" noMove="1" noResize="1" noEditPoints="1" noAdjustHandles="1" noChangeArrowheads="1" noChangeShapeType="1" noTextEdit="1"/>
              </p:cNvSpPr>
              <p:nvPr>
                <p:ph idx="1"/>
                <p:custDataLst>
                  <p:tags r:id="rId3"/>
                </p:custDataLst>
              </p:nvPr>
            </p:nvSpPr>
            <p:spPr>
              <a:xfrm>
                <a:off x="608330" y="1490345"/>
                <a:ext cx="10968990" cy="4875530"/>
              </a:xfrm>
              <a:blipFill rotWithShape="1">
                <a:blip r:embed="rId4"/>
                <a:stretch>
                  <a:fillRect/>
                </a:stretch>
              </a:blipFill>
            </p:spPr>
            <p:txBody>
              <a:bodyPr/>
              <a:lstStyle/>
              <a:p>
                <a:r>
                  <a:rPr lang="en-US" altLang="en-US">
                    <a:noFill/>
                  </a:rPr>
                  <a:t> </a:t>
                </a:r>
              </a:p>
            </p:txBody>
          </p:sp>
        </mc:Fallback>
      </mc:AlternateContent>
      <p:pic>
        <p:nvPicPr>
          <p:cNvPr id="5" name="Picture 4" descr="Screenshot 2025-08-13 at 17.03.11"/>
          <p:cNvPicPr>
            <a:picLocks noChangeAspect="1"/>
          </p:cNvPicPr>
          <p:nvPr/>
        </p:nvPicPr>
        <p:blipFill>
          <a:blip r:embed="rId5"/>
          <a:srcRect r="23124" b="8504"/>
          <a:stretch>
            <a:fillRect/>
          </a:stretch>
        </p:blipFill>
        <p:spPr>
          <a:xfrm>
            <a:off x="608330" y="4973955"/>
            <a:ext cx="4469765" cy="1035050"/>
          </a:xfrm>
          <a:prstGeom prst="rect">
            <a:avLst/>
          </a:prstGeom>
        </p:spPr>
      </p:pic>
      <p:pic>
        <p:nvPicPr>
          <p:cNvPr id="9" name="Picture 8" descr="Screenshot 2025-08-13 at 17.36.18"/>
          <p:cNvPicPr>
            <a:picLocks noChangeAspect="1"/>
          </p:cNvPicPr>
          <p:nvPr/>
        </p:nvPicPr>
        <p:blipFill>
          <a:blip r:embed="rId6"/>
          <a:srcRect b="1365"/>
          <a:stretch>
            <a:fillRect/>
          </a:stretch>
        </p:blipFill>
        <p:spPr>
          <a:xfrm>
            <a:off x="608330" y="3668395"/>
            <a:ext cx="4451985" cy="1035050"/>
          </a:xfrm>
          <a:prstGeom prst="rect">
            <a:avLst/>
          </a:prstGeom>
        </p:spPr>
      </p:pic>
      <p:sp>
        <p:nvSpPr>
          <p:cNvPr id="12" name="Rounded Rectangle 11"/>
          <p:cNvSpPr/>
          <p:nvPr/>
        </p:nvSpPr>
        <p:spPr>
          <a:xfrm>
            <a:off x="4478020" y="359156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17" name="Picture 16" descr="1-sec window vs 3-sec window&amp;1-sec overlap 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66080" y="2954655"/>
            <a:ext cx="6111240" cy="3861435"/>
          </a:xfrm>
          <a:prstGeom prst="rect">
            <a:avLst/>
          </a:prstGeom>
        </p:spPr>
      </p:pic>
      <p:sp>
        <p:nvSpPr>
          <p:cNvPr id="4" name="Rounded Rectangle 3"/>
          <p:cNvSpPr/>
          <p:nvPr/>
        </p:nvSpPr>
        <p:spPr>
          <a:xfrm>
            <a:off x="4478020" y="488442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normAutofit fontScale="90000"/>
          </a:bodyPr>
          <a:p>
            <a:r>
              <a:rPr lang="en-US" sz="3335">
                <a:sym typeface="+mn-ea"/>
              </a:rPr>
              <a:t>TGN Model - Improvement I: Window Overlapping</a:t>
            </a:r>
            <a:endParaRPr lang="en-US" sz="3335">
              <a:sym typeface="+mn-ea"/>
            </a:endParaRPr>
          </a:p>
        </p:txBody>
      </p:sp>
      <p:sp>
        <p:nvSpPr>
          <p:cNvPr id="3" name="Content Placeholder 2"/>
          <p:cNvSpPr>
            <a:spLocks noGrp="1"/>
          </p:cNvSpPr>
          <p:nvPr>
            <p:ph idx="1"/>
            <p:custDataLst>
              <p:tags r:id="rId2"/>
            </p:custDataLst>
          </p:nvPr>
        </p:nvSpPr>
        <p:spPr>
          <a:xfrm>
            <a:off x="608330" y="1490345"/>
            <a:ext cx="10968990" cy="4875530"/>
          </a:xfrm>
        </p:spPr>
        <p:txBody>
          <a:bodyPr/>
          <a:p>
            <a:r>
              <a:rPr lang="en-US" altLang="en-US">
                <a:solidFill>
                  <a:schemeClr val="tx1"/>
                </a:solidFill>
              </a:rPr>
              <a:t>1-sec window vs 2-sec window&amp;1-sec overlap:</a:t>
            </a:r>
            <a:endParaRPr lang="en-US" altLang="en-US">
              <a:solidFill>
                <a:schemeClr val="tx1"/>
              </a:solidFill>
            </a:endParaRPr>
          </a:p>
          <a:p>
            <a:pPr marL="0" indent="0">
              <a:buNone/>
            </a:pPr>
            <a:r>
              <a:rPr lang="en-US" altLang="en-US">
                <a:sym typeface="+mn-ea"/>
              </a:rPr>
              <a:t>  -&gt; same speed</a:t>
            </a:r>
            <a:endParaRPr lang="en-US" altLang="en-US">
              <a:sym typeface="+mn-ea"/>
            </a:endParaRPr>
          </a:p>
          <a:p>
            <a:pPr marL="0" indent="0">
              <a:buNone/>
            </a:pPr>
            <a:r>
              <a:rPr lang="en-US" altLang="en-US">
                <a:sym typeface="+mn-ea"/>
              </a:rPr>
              <a:t>  -&gt; similar mean c.a. (all subjects reach </a:t>
            </a:r>
            <a:r>
              <a:rPr lang="en-US" altLang="en-US">
                <a:sym typeface="+mn-ea"/>
              </a:rPr>
              <a:t>max </a:t>
            </a:r>
            <a:r>
              <a:rPr lang="en-US" altLang="en-US">
                <a:sym typeface="+mn-ea"/>
              </a:rPr>
              <a:t>60% c.a.)</a:t>
            </a:r>
            <a:endParaRPr lang="en-US" altLang="en-US">
              <a:sym typeface="+mn-ea"/>
            </a:endParaRPr>
          </a:p>
          <a:p>
            <a:pPr marL="0" indent="0">
              <a:buNone/>
            </a:pPr>
            <a:r>
              <a:rPr lang="en-US" altLang="en-US">
                <a:sym typeface="+mn-ea"/>
              </a:rPr>
              <a:t>  -&gt; similar s.d.</a:t>
            </a:r>
            <a:endParaRPr lang="en-US" altLang="en-US">
              <a:sym typeface="+mn-ea"/>
            </a:endParaRPr>
          </a:p>
          <a:p>
            <a:pPr marL="0" indent="0">
              <a:buNone/>
            </a:pPr>
            <a:endParaRPr lang="en-US" altLang="en-US"/>
          </a:p>
        </p:txBody>
      </p:sp>
      <p:pic>
        <p:nvPicPr>
          <p:cNvPr id="9" name="Picture 8" descr="Screenshot 2025-08-13 at 17.36.18"/>
          <p:cNvPicPr>
            <a:picLocks noChangeAspect="1"/>
          </p:cNvPicPr>
          <p:nvPr/>
        </p:nvPicPr>
        <p:blipFill>
          <a:blip r:embed="rId3"/>
          <a:srcRect b="1365"/>
          <a:stretch>
            <a:fillRect/>
          </a:stretch>
        </p:blipFill>
        <p:spPr>
          <a:xfrm>
            <a:off x="608330" y="3668395"/>
            <a:ext cx="4451985" cy="1035050"/>
          </a:xfrm>
          <a:prstGeom prst="rect">
            <a:avLst/>
          </a:prstGeom>
        </p:spPr>
      </p:pic>
      <p:sp>
        <p:nvSpPr>
          <p:cNvPr id="12" name="Rounded Rectangle 11"/>
          <p:cNvSpPr/>
          <p:nvPr/>
        </p:nvSpPr>
        <p:spPr>
          <a:xfrm>
            <a:off x="4478020" y="359156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6" name="Picture 5" descr="Screenshot 2025-08-13 at 21.57.42"/>
          <p:cNvPicPr>
            <a:picLocks noChangeAspect="1"/>
          </p:cNvPicPr>
          <p:nvPr/>
        </p:nvPicPr>
        <p:blipFill>
          <a:blip r:embed="rId4"/>
          <a:srcRect l="589" t="2279" r="892" b="1360"/>
          <a:stretch>
            <a:fillRect/>
          </a:stretch>
        </p:blipFill>
        <p:spPr>
          <a:xfrm>
            <a:off x="601980" y="4980305"/>
            <a:ext cx="4457700" cy="1026795"/>
          </a:xfrm>
          <a:prstGeom prst="rect">
            <a:avLst/>
          </a:prstGeom>
        </p:spPr>
      </p:pic>
      <p:sp>
        <p:nvSpPr>
          <p:cNvPr id="4" name="Rounded Rectangle 3"/>
          <p:cNvSpPr/>
          <p:nvPr/>
        </p:nvSpPr>
        <p:spPr>
          <a:xfrm>
            <a:off x="4478020" y="488442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7" name="Picture 6" descr="1-sec window vs 2-sec window&amp;1-sec overlap 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66080" y="2944495"/>
            <a:ext cx="6114415" cy="386207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normAutofit fontScale="90000"/>
          </a:bodyPr>
          <a:p>
            <a:r>
              <a:rPr lang="en-US" sz="3335">
                <a:sym typeface="+mn-ea"/>
              </a:rPr>
              <a:t>TGN Model - Improvement I: Window Overlapping</a:t>
            </a:r>
            <a:endParaRPr lang="en-US" sz="3335">
              <a:sym typeface="+mn-ea"/>
            </a:endParaRPr>
          </a:p>
        </p:txBody>
      </p:sp>
      <p:sp>
        <p:nvSpPr>
          <p:cNvPr id="3" name="Content Placeholder 2"/>
          <p:cNvSpPr>
            <a:spLocks noGrp="1"/>
          </p:cNvSpPr>
          <p:nvPr>
            <p:ph idx="1"/>
            <p:custDataLst>
              <p:tags r:id="rId2"/>
            </p:custDataLst>
          </p:nvPr>
        </p:nvSpPr>
        <p:spPr>
          <a:xfrm>
            <a:off x="608330" y="1490345"/>
            <a:ext cx="10968990" cy="4875530"/>
          </a:xfrm>
        </p:spPr>
        <p:txBody>
          <a:bodyPr/>
          <a:p>
            <a:r>
              <a:rPr lang="en-US" altLang="en-US">
                <a:solidFill>
                  <a:schemeClr val="tx1"/>
                </a:solidFill>
              </a:rPr>
              <a:t>1-sec window vs 4-sec window&amp;1-sec overlap:</a:t>
            </a:r>
            <a:endParaRPr lang="en-US" altLang="en-US">
              <a:solidFill>
                <a:schemeClr val="tx1"/>
              </a:solidFill>
            </a:endParaRPr>
          </a:p>
          <a:p>
            <a:pPr marL="0" indent="0">
              <a:buNone/>
            </a:pPr>
            <a:r>
              <a:rPr lang="en-US" altLang="en-US">
                <a:sym typeface="+mn-ea"/>
              </a:rPr>
              <a:t>  -&gt; </a:t>
            </a:r>
            <a:r>
              <a:rPr lang="en-US" altLang="en-US">
                <a:sym typeface="+mn-ea"/>
              </a:rPr>
              <a:t>faster</a:t>
            </a:r>
            <a:endParaRPr lang="en-US" altLang="en-US">
              <a:sym typeface="+mn-ea"/>
            </a:endParaRPr>
          </a:p>
          <a:p>
            <a:pPr marL="0" indent="0">
              <a:buNone/>
            </a:pPr>
            <a:r>
              <a:rPr lang="en-US" altLang="en-US">
                <a:sym typeface="+mn-ea"/>
              </a:rPr>
              <a:t>  -&gt; higher mean c.a. (all subjects reach 60% c.a. for max)</a:t>
            </a:r>
            <a:endParaRPr lang="en-US" altLang="en-US">
              <a:sym typeface="+mn-ea"/>
            </a:endParaRPr>
          </a:p>
          <a:p>
            <a:pPr marL="0" indent="0">
              <a:buNone/>
            </a:pPr>
            <a:r>
              <a:rPr lang="en-US" altLang="en-US">
                <a:sym typeface="+mn-ea"/>
              </a:rPr>
              <a:t>  -&gt; but higher s.d.</a:t>
            </a:r>
            <a:endParaRPr lang="en-US" altLang="en-US">
              <a:sym typeface="+mn-ea"/>
            </a:endParaRPr>
          </a:p>
          <a:p>
            <a:pPr marL="0" indent="0">
              <a:buNone/>
            </a:pPr>
            <a:endParaRPr lang="en-US" altLang="en-US"/>
          </a:p>
        </p:txBody>
      </p:sp>
      <p:pic>
        <p:nvPicPr>
          <p:cNvPr id="9" name="Picture 8" descr="Screenshot 2025-08-13 at 17.36.18"/>
          <p:cNvPicPr>
            <a:picLocks noChangeAspect="1"/>
          </p:cNvPicPr>
          <p:nvPr/>
        </p:nvPicPr>
        <p:blipFill>
          <a:blip r:embed="rId3"/>
          <a:srcRect b="1365"/>
          <a:stretch>
            <a:fillRect/>
          </a:stretch>
        </p:blipFill>
        <p:spPr>
          <a:xfrm>
            <a:off x="608330" y="3668395"/>
            <a:ext cx="4451985" cy="1035050"/>
          </a:xfrm>
          <a:prstGeom prst="rect">
            <a:avLst/>
          </a:prstGeom>
        </p:spPr>
      </p:pic>
      <p:sp>
        <p:nvSpPr>
          <p:cNvPr id="12" name="Rounded Rectangle 11"/>
          <p:cNvSpPr/>
          <p:nvPr/>
        </p:nvSpPr>
        <p:spPr>
          <a:xfrm>
            <a:off x="4478020" y="359156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5" name="Picture 4" descr="Screenshot 2025-08-14 at 01.08.16"/>
          <p:cNvPicPr>
            <a:picLocks noChangeAspect="1"/>
          </p:cNvPicPr>
          <p:nvPr/>
        </p:nvPicPr>
        <p:blipFill>
          <a:blip r:embed="rId4"/>
          <a:srcRect r="511"/>
          <a:stretch>
            <a:fillRect/>
          </a:stretch>
        </p:blipFill>
        <p:spPr>
          <a:xfrm>
            <a:off x="608330" y="4973955"/>
            <a:ext cx="4451985" cy="1044575"/>
          </a:xfrm>
          <a:prstGeom prst="rect">
            <a:avLst/>
          </a:prstGeom>
        </p:spPr>
      </p:pic>
      <p:sp>
        <p:nvSpPr>
          <p:cNvPr id="4" name="Rounded Rectangle 3"/>
          <p:cNvSpPr/>
          <p:nvPr/>
        </p:nvSpPr>
        <p:spPr>
          <a:xfrm>
            <a:off x="4478020" y="488442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7" name="Picture 6" descr="1s vs 4s&amp;1s"/>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67350" y="2943860"/>
            <a:ext cx="6109970" cy="38588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35" y="133305"/>
            <a:ext cx="12192000" cy="686694"/>
          </a:xfrm>
        </p:spPr>
        <p:txBody>
          <a:bodyPr>
            <a:noAutofit/>
          </a:bodyPr>
          <a:lstStyle/>
          <a:p>
            <a:pPr algn="l"/>
            <a:r>
              <a:rPr lang="en-US" altLang="en-US" sz="2600" i="0">
                <a:effectLst/>
                <a:latin typeface="+mn-lt"/>
              </a:rPr>
              <a:t>Advancing EEG classification for neurodegenerative conditions using BCI: a graph attention approach with phase synchrony</a:t>
            </a:r>
            <a:endParaRPr lang="en-US" altLang="en-US" sz="2600" i="0">
              <a:effectLst/>
              <a:latin typeface="+mn-lt"/>
            </a:endParaRPr>
          </a:p>
        </p:txBody>
      </p:sp>
      <p:sp>
        <p:nvSpPr>
          <p:cNvPr id="4" name="Slide Number Placeholder 3"/>
          <p:cNvSpPr>
            <a:spLocks noGrp="1"/>
          </p:cNvSpPr>
          <p:nvPr>
            <p:ph type="sldNum" sz="quarter" idx="12"/>
          </p:nvPr>
        </p:nvSpPr>
        <p:spPr/>
        <p:txBody>
          <a:bodyPr/>
          <a:lstStyle/>
          <a:p>
            <a:fld id="{07CE569E-9B7C-4CB9-AB80-C0841F922CFF}" type="slidenum">
              <a:rPr lang="en-US" smtClean="0"/>
            </a:fld>
            <a:endParaRPr lang="en-US"/>
          </a:p>
        </p:txBody>
      </p:sp>
      <p:pic>
        <p:nvPicPr>
          <p:cNvPr id="8" name="Picture 7" descr="Screenshot 2025-07-15 at 18.25.33"/>
          <p:cNvPicPr>
            <a:picLocks noChangeAspect="1"/>
          </p:cNvPicPr>
          <p:nvPr/>
        </p:nvPicPr>
        <p:blipFill>
          <a:blip r:embed="rId1"/>
          <a:stretch>
            <a:fillRect/>
          </a:stretch>
        </p:blipFill>
        <p:spPr>
          <a:xfrm>
            <a:off x="934085" y="3307080"/>
            <a:ext cx="4926965" cy="3275330"/>
          </a:xfrm>
          <a:prstGeom prst="rect">
            <a:avLst/>
          </a:prstGeom>
        </p:spPr>
      </p:pic>
      <p:pic>
        <p:nvPicPr>
          <p:cNvPr id="11" name="Picture 10" descr="Screenshot 2025-07-15 at 18.25.19"/>
          <p:cNvPicPr>
            <a:picLocks noChangeAspect="1"/>
          </p:cNvPicPr>
          <p:nvPr/>
        </p:nvPicPr>
        <p:blipFill>
          <a:blip r:embed="rId2"/>
          <a:stretch>
            <a:fillRect/>
          </a:stretch>
        </p:blipFill>
        <p:spPr>
          <a:xfrm>
            <a:off x="6043295" y="3802380"/>
            <a:ext cx="5534025" cy="2146935"/>
          </a:xfrm>
          <a:prstGeom prst="rect">
            <a:avLst/>
          </a:prstGeom>
        </p:spPr>
      </p:pic>
      <p:graphicFrame>
        <p:nvGraphicFramePr>
          <p:cNvPr id="17" name="Table 6"/>
          <p:cNvGraphicFramePr>
            <a:graphicFrameLocks noGrp="1"/>
          </p:cNvGraphicFramePr>
          <p:nvPr/>
        </p:nvGraphicFramePr>
        <p:xfrm>
          <a:off x="198408" y="937846"/>
          <a:ext cx="11783695" cy="5644515"/>
        </p:xfrm>
        <a:graphic>
          <a:graphicData uri="http://schemas.openxmlformats.org/drawingml/2006/table">
            <a:tbl>
              <a:tblPr firstRow="1" bandRow="1">
                <a:tableStyleId>{5C22544A-7EE6-4342-B048-85BDC9FD1C3A}</a:tableStyleId>
              </a:tblPr>
              <a:tblGrid>
                <a:gridCol w="1301208"/>
                <a:gridCol w="10482475"/>
              </a:tblGrid>
              <a:tr h="452755">
                <a:tc>
                  <a:txBody>
                    <a:bodyPr/>
                    <a:p>
                      <a:endParaRPr lang="en-GB" sz="800"/>
                    </a:p>
                  </a:txBody>
                  <a:tcPr/>
                </a:tc>
                <a:tc>
                  <a:txBody>
                    <a:bodyPr/>
                    <a:p>
                      <a:pPr marL="0" marR="0" indent="0" algn="l" defTabSz="914400" rtl="0" eaLnBrk="1" fontAlgn="auto" latinLnBrk="0" hangingPunct="1">
                        <a:lnSpc>
                          <a:spcPct val="100000"/>
                        </a:lnSpc>
                        <a:spcBef>
                          <a:spcPts val="0"/>
                        </a:spcBef>
                        <a:spcAft>
                          <a:spcPts val="0"/>
                        </a:spcAft>
                        <a:buClrTx/>
                        <a:buSzTx/>
                        <a:buFontTx/>
                        <a:buNone/>
                        <a:defRPr/>
                      </a:pPr>
                      <a:endParaRPr lang="en-US" altLang="en-US" sz="800">
                        <a:latin typeface="+mn-lt"/>
                      </a:endParaRPr>
                    </a:p>
                  </a:txBody>
                  <a:tcPr/>
                </a:tc>
              </a:tr>
              <a:tr h="759872">
                <a:tc>
                  <a:txBody>
                    <a:bodyPr/>
                    <a:p>
                      <a:r>
                        <a:rPr lang="en-GB" sz="800" dirty="0"/>
                        <a:t>Conclusion</a:t>
                      </a:r>
                      <a:endParaRPr lang="en-GB" sz="800" dirty="0"/>
                    </a:p>
                  </a:txBody>
                  <a:tcPr/>
                </a:tc>
                <a:tc>
                  <a:txBody>
                    <a:bodyPr/>
                    <a:p>
                      <a:r>
                        <a:rPr lang="en-US" altLang="en-GB" sz="800" dirty="0">
                          <a:solidFill>
                            <a:schemeClr val="tx1"/>
                          </a:solidFill>
                          <a:latin typeface="Century Gothic" panose="020B0502020202020204" pitchFamily="34" charset="0"/>
                        </a:rPr>
                        <a:t>(1) A simplified graph attention network model is proposed, using phase-locking values for graph structure and band power as feature vectors;</a:t>
                      </a:r>
                      <a:endParaRPr lang="en-US" altLang="en-GB" sz="800" dirty="0">
                        <a:solidFill>
                          <a:schemeClr val="tx1"/>
                        </a:solidFill>
                        <a:latin typeface="Century Gothic" panose="020B0502020202020204" pitchFamily="34" charset="0"/>
                      </a:endParaRPr>
                    </a:p>
                    <a:p>
                      <a:r>
                        <a:rPr lang="en-US" altLang="en-GB" sz="800" dirty="0">
                          <a:solidFill>
                            <a:schemeClr val="tx1"/>
                          </a:solidFill>
                          <a:latin typeface="Century Gothic" panose="020B0502020202020204" pitchFamily="34" charset="0"/>
                        </a:rPr>
                        <a:t>    -&gt; high </a:t>
                      </a:r>
                      <a:r>
                        <a:rPr lang="en-US" altLang="en-GB" sz="800" dirty="0">
                          <a:solidFill>
                            <a:srgbClr val="FF0000"/>
                          </a:solidFill>
                          <a:latin typeface="Century Gothic" panose="020B0502020202020204" pitchFamily="34" charset="0"/>
                        </a:rPr>
                        <a:t>subject-specific</a:t>
                      </a:r>
                      <a:r>
                        <a:rPr lang="en-US" altLang="en-GB" sz="800" dirty="0">
                          <a:solidFill>
                            <a:schemeClr val="tx1"/>
                          </a:solidFill>
                          <a:latin typeface="Century Gothic" panose="020B0502020202020204" pitchFamily="34" charset="0"/>
                        </a:rPr>
                        <a:t> performance with </a:t>
                      </a:r>
                      <a:r>
                        <a:rPr lang="en-US" altLang="en-GB" sz="800" dirty="0">
                          <a:solidFill>
                            <a:srgbClr val="FF0000"/>
                          </a:solidFill>
                          <a:latin typeface="Century Gothic" panose="020B0502020202020204" pitchFamily="34" charset="0"/>
                        </a:rPr>
                        <a:t>low variance</a:t>
                      </a:r>
                      <a:r>
                        <a:rPr lang="en-US" altLang="en-GB" sz="800" dirty="0">
                          <a:solidFill>
                            <a:schemeClr val="tx1"/>
                          </a:solidFill>
                          <a:latin typeface="Century Gothic" panose="020B0502020202020204" pitchFamily="34" charset="0"/>
                        </a:rPr>
                        <a:t>, enhancing BCI accessibility across diverse user groups. </a:t>
                      </a:r>
                      <a:endParaRPr lang="en-US" altLang="en-GB" sz="800" dirty="0">
                        <a:solidFill>
                          <a:schemeClr val="tx1"/>
                        </a:solidFill>
                        <a:latin typeface="Century Gothic" panose="020B0502020202020204" pitchFamily="34" charset="0"/>
                      </a:endParaRPr>
                    </a:p>
                    <a:p>
                      <a:r>
                        <a:rPr lang="en-US" altLang="en-GB" sz="800" dirty="0">
                          <a:solidFill>
                            <a:schemeClr val="tx1"/>
                          </a:solidFill>
                          <a:latin typeface="Century Gothic" panose="020B0502020202020204" pitchFamily="34" charset="0"/>
                        </a:rPr>
                        <a:t>(2) The PLV-GAT model achieves </a:t>
                      </a:r>
                      <a:r>
                        <a:rPr lang="en-US" altLang="en-GB" sz="800" dirty="0">
                          <a:solidFill>
                            <a:srgbClr val="FF0000"/>
                          </a:solidFill>
                          <a:latin typeface="Century Gothic" panose="020B0502020202020204" pitchFamily="34" charset="0"/>
                        </a:rPr>
                        <a:t>higher c.a.</a:t>
                      </a:r>
                      <a:r>
                        <a:rPr lang="en-US" altLang="en-GB" sz="800" dirty="0">
                          <a:solidFill>
                            <a:schemeClr val="tx1"/>
                          </a:solidFill>
                          <a:latin typeface="Century Gothic" panose="020B0502020202020204" pitchFamily="34" charset="0"/>
                        </a:rPr>
                        <a:t> for both healthy and ALS participants; </a:t>
                      </a:r>
                      <a:endParaRPr lang="en-US" altLang="en-GB" sz="800" dirty="0">
                        <a:solidFill>
                          <a:schemeClr val="tx1"/>
                        </a:solidFill>
                        <a:latin typeface="Century Gothic" panose="020B0502020202020204" pitchFamily="34" charset="0"/>
                      </a:endParaRPr>
                    </a:p>
                    <a:p>
                      <a:r>
                        <a:rPr lang="en-US" altLang="en-GB" sz="800" dirty="0">
                          <a:solidFill>
                            <a:schemeClr val="tx1"/>
                          </a:solidFill>
                          <a:latin typeface="Century Gothic" panose="020B0502020202020204" pitchFamily="34" charset="0"/>
                        </a:rPr>
                        <a:t>(3) The model maintains low variability across different subjects, even in longitudinal datasets; </a:t>
                      </a:r>
                      <a:endParaRPr lang="en-US" altLang="en-GB" sz="800" dirty="0">
                        <a:solidFill>
                          <a:schemeClr val="tx1"/>
                        </a:solidFill>
                        <a:latin typeface="Century Gothic" panose="020B0502020202020204" pitchFamily="34" charset="0"/>
                      </a:endParaRPr>
                    </a:p>
                    <a:p>
                      <a:r>
                        <a:rPr lang="en-US" altLang="en-GB" sz="800" dirty="0">
                          <a:solidFill>
                            <a:schemeClr val="tx1"/>
                          </a:solidFill>
                          <a:latin typeface="Century Gothic" panose="020B0502020202020204" pitchFamily="34" charset="0"/>
                        </a:rPr>
                        <a:t>     -&gt; promise for robust &amp; adaptive BCIs. </a:t>
                      </a:r>
                      <a:endParaRPr lang="en-US" altLang="en-GB" sz="800" dirty="0">
                        <a:solidFill>
                          <a:schemeClr val="tx1"/>
                        </a:solidFill>
                        <a:latin typeface="Century Gothic" panose="020B0502020202020204" pitchFamily="34" charset="0"/>
                      </a:endParaRPr>
                    </a:p>
                    <a:p>
                      <a:endParaRPr lang="en-US" altLang="en-GB" sz="800" dirty="0">
                        <a:solidFill>
                          <a:schemeClr val="tx1"/>
                        </a:solidFill>
                        <a:latin typeface="Century Gothic" panose="020B0502020202020204" pitchFamily="34" charset="0"/>
                      </a:endParaRPr>
                    </a:p>
                    <a:p>
                      <a:r>
                        <a:rPr lang="en-US" altLang="en-GB" sz="800" dirty="0">
                          <a:solidFill>
                            <a:schemeClr val="tx1"/>
                          </a:solidFill>
                          <a:latin typeface="Century Gothic" panose="020B0502020202020204" pitchFamily="34" charset="0"/>
                        </a:rPr>
                        <a:t>Future work suggestions:</a:t>
                      </a:r>
                      <a:endParaRPr lang="en-US" altLang="en-GB" sz="800" dirty="0">
                        <a:solidFill>
                          <a:schemeClr val="tx1"/>
                        </a:solidFill>
                        <a:latin typeface="Century Gothic" panose="020B0502020202020204" pitchFamily="34" charset="0"/>
                      </a:endParaRPr>
                    </a:p>
                    <a:p>
                      <a:r>
                        <a:rPr lang="en-US" altLang="en-GB" sz="800" dirty="0">
                          <a:solidFill>
                            <a:schemeClr val="tx1"/>
                          </a:solidFill>
                          <a:latin typeface="Century Gothic" panose="020B0502020202020204" pitchFamily="34" charset="0"/>
                        </a:rPr>
                        <a:t>I. inter-session generalization of GAT+PS should be investigated by performing cross-session evaluations and online studies; </a:t>
                      </a:r>
                      <a:endParaRPr lang="en-US" altLang="en-GB" sz="800" dirty="0">
                        <a:solidFill>
                          <a:schemeClr val="tx1"/>
                        </a:solidFill>
                        <a:latin typeface="Century Gothic" panose="020B0502020202020204" pitchFamily="34" charset="0"/>
                      </a:endParaRPr>
                    </a:p>
                    <a:p>
                      <a:r>
                        <a:rPr lang="en-US" altLang="en-GB" sz="800" dirty="0">
                          <a:solidFill>
                            <a:schemeClr val="tx1"/>
                          </a:solidFill>
                          <a:latin typeface="Century Gothic" panose="020B0502020202020204" pitchFamily="34" charset="0"/>
                        </a:rPr>
                        <a:t>  investigate the minimum amount of training data required for stable inter-session decoding;</a:t>
                      </a:r>
                      <a:endParaRPr lang="en-US" altLang="en-GB" sz="800" dirty="0">
                        <a:solidFill>
                          <a:schemeClr val="tx1"/>
                        </a:solidFill>
                        <a:latin typeface="Century Gothic" panose="020B0502020202020204" pitchFamily="34" charset="0"/>
                      </a:endParaRPr>
                    </a:p>
                    <a:p>
                      <a:r>
                        <a:rPr lang="en-US" altLang="en-GB" sz="800" dirty="0">
                          <a:solidFill>
                            <a:schemeClr val="tx1"/>
                          </a:solidFill>
                          <a:latin typeface="Century Gothic" panose="020B0502020202020204" pitchFamily="34" charset="0"/>
                        </a:rPr>
                        <a:t>  -&gt; enhance the longitudinal feasibility of GAT and graph-based processing. </a:t>
                      </a:r>
                      <a:endParaRPr lang="en-US" altLang="en-GB" sz="800" dirty="0">
                        <a:solidFill>
                          <a:schemeClr val="tx1"/>
                        </a:solidFill>
                        <a:latin typeface="Century Gothic" panose="020B0502020202020204" pitchFamily="34" charset="0"/>
                      </a:endParaRPr>
                    </a:p>
                    <a:p>
                      <a:r>
                        <a:rPr lang="en-US" altLang="en-GB" sz="800" dirty="0">
                          <a:solidFill>
                            <a:schemeClr val="tx1"/>
                          </a:solidFill>
                          <a:latin typeface="Century Gothic" panose="020B0502020202020204" pitchFamily="34" charset="0"/>
                        </a:rPr>
                        <a:t>II. incorporating </a:t>
                      </a:r>
                      <a:r>
                        <a:rPr lang="en-US" altLang="en-GB" sz="800" u="sng" dirty="0">
                          <a:solidFill>
                            <a:schemeClr val="tx1"/>
                          </a:solidFill>
                          <a:latin typeface="Century Gothic" panose="020B0502020202020204" pitchFamily="34" charset="0"/>
                        </a:rPr>
                        <a:t>spatial filtering</a:t>
                      </a:r>
                      <a:r>
                        <a:rPr lang="en-US" altLang="en-GB" sz="800" dirty="0">
                          <a:solidFill>
                            <a:schemeClr val="tx1"/>
                          </a:solidFill>
                          <a:latin typeface="Century Gothic" panose="020B0502020202020204" pitchFamily="34" charset="0"/>
                        </a:rPr>
                        <a:t> may further optimize the GAT architecture;</a:t>
                      </a:r>
                      <a:endParaRPr lang="en-US" altLang="en-GB" sz="800" dirty="0">
                        <a:solidFill>
                          <a:schemeClr val="tx1"/>
                        </a:solidFill>
                        <a:latin typeface="Century Gothic" panose="020B0502020202020204" pitchFamily="34" charset="0"/>
                      </a:endParaRPr>
                    </a:p>
                    <a:p>
                      <a:r>
                        <a:rPr lang="en-US" altLang="en-GB" sz="800" dirty="0">
                          <a:solidFill>
                            <a:schemeClr val="tx1"/>
                          </a:solidFill>
                          <a:latin typeface="Century Gothic" panose="020B0502020202020204" pitchFamily="34" charset="0"/>
                        </a:rPr>
                        <a:t>   incorporating a broader range of feature representations, e.g. </a:t>
                      </a:r>
                      <a:r>
                        <a:rPr lang="en-US" altLang="en-GB" sz="800" u="sng" dirty="0">
                          <a:solidFill>
                            <a:schemeClr val="tx1"/>
                          </a:solidFill>
                          <a:latin typeface="Century Gothic" panose="020B0502020202020204" pitchFamily="34" charset="0"/>
                        </a:rPr>
                        <a:t>cross-frequency coupling</a:t>
                      </a:r>
                      <a:r>
                        <a:rPr lang="en-US" altLang="en-GB" sz="800" dirty="0">
                          <a:solidFill>
                            <a:schemeClr val="tx1"/>
                          </a:solidFill>
                          <a:latin typeface="Century Gothic" panose="020B0502020202020204" pitchFamily="34" charset="0"/>
                        </a:rPr>
                        <a:t>, may improve the model. </a:t>
                      </a:r>
                      <a:endParaRPr lang="en-US" altLang="en-GB" sz="800" dirty="0">
                        <a:solidFill>
                          <a:schemeClr val="tx1"/>
                        </a:solidFill>
                        <a:latin typeface="Century Gothic" panose="020B0502020202020204" pitchFamily="34" charset="0"/>
                      </a:endParaRPr>
                    </a:p>
                    <a:p>
                      <a:r>
                        <a:rPr lang="en-US" altLang="en-GB" sz="800" dirty="0">
                          <a:solidFill>
                            <a:schemeClr val="tx1"/>
                          </a:solidFill>
                          <a:latin typeface="Century Gothic" panose="020B0502020202020204" pitchFamily="34" charset="0"/>
                        </a:rPr>
                        <a:t>III. edge application could be a potential area for GAT+PS to innovate. </a:t>
                      </a:r>
                      <a:endParaRPr lang="en-US" altLang="en-GB" sz="800" dirty="0">
                        <a:solidFill>
                          <a:schemeClr val="tx1"/>
                        </a:solidFill>
                        <a:latin typeface="Century Gothic" panose="020B0502020202020204" pitchFamily="34" charset="0"/>
                      </a:endParaRPr>
                    </a:p>
                    <a:p>
                      <a:r>
                        <a:rPr lang="en-US" altLang="en-GB" sz="800" dirty="0">
                          <a:solidFill>
                            <a:schemeClr val="tx1"/>
                          </a:solidFill>
                          <a:latin typeface="Century Gothic" panose="020B0502020202020204" pitchFamily="34" charset="0"/>
                        </a:rPr>
                        <a:t>IV. optimize No. of features and No. of attention heads -&gt; maintain high performance, without introducing unnecessary complexity and reducing accuracies. </a:t>
                      </a:r>
                      <a:endParaRPr lang="en-US" altLang="en-GB" sz="800" dirty="0">
                        <a:solidFill>
                          <a:schemeClr val="tx1"/>
                        </a:solidFill>
                        <a:latin typeface="Century Gothic" panose="020B0502020202020204" pitchFamily="34" charset="0"/>
                      </a:endParaRPr>
                    </a:p>
                  </a:txBody>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normAutofit fontScale="90000"/>
          </a:bodyPr>
          <a:p>
            <a:r>
              <a:rPr lang="en-US" sz="3335">
                <a:sym typeface="+mn-ea"/>
              </a:rPr>
              <a:t>TGN Model - Improvement I: Window Overlapping</a:t>
            </a:r>
            <a:endParaRPr lang="en-US" sz="3335">
              <a:sym typeface="+mn-ea"/>
            </a:endParaRPr>
          </a:p>
        </p:txBody>
      </p:sp>
      <p:sp>
        <p:nvSpPr>
          <p:cNvPr id="3" name="Content Placeholder 2"/>
          <p:cNvSpPr>
            <a:spLocks noGrp="1"/>
          </p:cNvSpPr>
          <p:nvPr>
            <p:ph idx="1"/>
            <p:custDataLst>
              <p:tags r:id="rId2"/>
            </p:custDataLst>
          </p:nvPr>
        </p:nvSpPr>
        <p:spPr>
          <a:xfrm>
            <a:off x="608330" y="1490345"/>
            <a:ext cx="10968990" cy="4875530"/>
          </a:xfrm>
        </p:spPr>
        <p:txBody>
          <a:bodyPr/>
          <a:p>
            <a:r>
              <a:rPr lang="en-US" altLang="en-US">
                <a:solidFill>
                  <a:schemeClr val="tx1"/>
                </a:solidFill>
              </a:rPr>
              <a:t>1-sec window vs 4-sec window&amp;2-sec overlap:</a:t>
            </a:r>
            <a:endParaRPr lang="en-US" altLang="en-US">
              <a:solidFill>
                <a:schemeClr val="tx1"/>
              </a:solidFill>
            </a:endParaRPr>
          </a:p>
          <a:p>
            <a:pPr marL="0" indent="0">
              <a:buNone/>
            </a:pPr>
            <a:r>
              <a:rPr lang="en-US" altLang="en-US">
                <a:sym typeface="+mn-ea"/>
              </a:rPr>
              <a:t>  -&gt; </a:t>
            </a:r>
            <a:r>
              <a:rPr lang="en-US" altLang="en-US">
                <a:sym typeface="+mn-ea"/>
              </a:rPr>
              <a:t>faster</a:t>
            </a:r>
            <a:endParaRPr lang="en-US" altLang="en-US">
              <a:sym typeface="+mn-ea"/>
            </a:endParaRPr>
          </a:p>
          <a:p>
            <a:pPr marL="0" indent="0">
              <a:buNone/>
            </a:pPr>
            <a:r>
              <a:rPr lang="en-US" altLang="en-US">
                <a:sym typeface="+mn-ea"/>
              </a:rPr>
              <a:t>  -&gt; similar c.a. (NOT all subjects reach max 60% c.a.)</a:t>
            </a:r>
            <a:endParaRPr lang="en-US" altLang="en-US">
              <a:sym typeface="+mn-ea"/>
            </a:endParaRPr>
          </a:p>
          <a:p>
            <a:pPr marL="0" indent="0">
              <a:buNone/>
            </a:pPr>
            <a:r>
              <a:rPr lang="en-US" altLang="en-US">
                <a:sym typeface="+mn-ea"/>
              </a:rPr>
              <a:t>  -&gt; but higher s.d.</a:t>
            </a:r>
            <a:endParaRPr lang="en-US" altLang="en-US">
              <a:sym typeface="+mn-ea"/>
            </a:endParaRPr>
          </a:p>
          <a:p>
            <a:pPr marL="0" indent="0">
              <a:buNone/>
            </a:pPr>
            <a:endParaRPr lang="en-US" altLang="en-US"/>
          </a:p>
        </p:txBody>
      </p:sp>
      <p:pic>
        <p:nvPicPr>
          <p:cNvPr id="9" name="Picture 8" descr="Screenshot 2025-08-13 at 17.36.18"/>
          <p:cNvPicPr>
            <a:picLocks noChangeAspect="1"/>
          </p:cNvPicPr>
          <p:nvPr/>
        </p:nvPicPr>
        <p:blipFill>
          <a:blip r:embed="rId3"/>
          <a:srcRect b="1365"/>
          <a:stretch>
            <a:fillRect/>
          </a:stretch>
        </p:blipFill>
        <p:spPr>
          <a:xfrm>
            <a:off x="608330" y="3668395"/>
            <a:ext cx="4451985" cy="1035050"/>
          </a:xfrm>
          <a:prstGeom prst="rect">
            <a:avLst/>
          </a:prstGeom>
        </p:spPr>
      </p:pic>
      <p:sp>
        <p:nvSpPr>
          <p:cNvPr id="12" name="Rounded Rectangle 11"/>
          <p:cNvSpPr/>
          <p:nvPr/>
        </p:nvSpPr>
        <p:spPr>
          <a:xfrm>
            <a:off x="4478020" y="359156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5" name="Picture 4" descr="Screenshot 2025-08-13 at 23.45.32"/>
          <p:cNvPicPr>
            <a:picLocks noChangeAspect="1"/>
          </p:cNvPicPr>
          <p:nvPr/>
        </p:nvPicPr>
        <p:blipFill>
          <a:blip r:embed="rId4"/>
          <a:srcRect l="486" t="1873" r="877"/>
          <a:stretch>
            <a:fillRect/>
          </a:stretch>
        </p:blipFill>
        <p:spPr>
          <a:xfrm>
            <a:off x="601980" y="4979670"/>
            <a:ext cx="4459605" cy="1028700"/>
          </a:xfrm>
          <a:prstGeom prst="rect">
            <a:avLst/>
          </a:prstGeom>
        </p:spPr>
      </p:pic>
      <p:sp>
        <p:nvSpPr>
          <p:cNvPr id="4" name="Rounded Rectangle 3"/>
          <p:cNvSpPr/>
          <p:nvPr/>
        </p:nvSpPr>
        <p:spPr>
          <a:xfrm>
            <a:off x="4478020" y="488442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7" name="Picture 6" descr="1-sec window vs 4-sec window&amp;2-sec overlap"/>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65445" y="2936875"/>
            <a:ext cx="6111240" cy="386016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normAutofit fontScale="90000"/>
          </a:bodyPr>
          <a:p>
            <a:r>
              <a:rPr lang="en-US" sz="3335">
                <a:sym typeface="+mn-ea"/>
              </a:rPr>
              <a:t>TGN Model - Improvement I: Window Overlapping</a:t>
            </a:r>
            <a:endParaRPr lang="en-US" sz="3335">
              <a:sym typeface="+mn-ea"/>
            </a:endParaRPr>
          </a:p>
        </p:txBody>
      </p:sp>
      <p:sp>
        <p:nvSpPr>
          <p:cNvPr id="3" name="Content Placeholder 2"/>
          <p:cNvSpPr>
            <a:spLocks noGrp="1"/>
          </p:cNvSpPr>
          <p:nvPr>
            <p:ph idx="1"/>
            <p:custDataLst>
              <p:tags r:id="rId2"/>
            </p:custDataLst>
          </p:nvPr>
        </p:nvSpPr>
        <p:spPr>
          <a:xfrm>
            <a:off x="608330" y="1490345"/>
            <a:ext cx="10968990" cy="4875530"/>
          </a:xfrm>
        </p:spPr>
        <p:txBody>
          <a:bodyPr/>
          <a:p>
            <a:r>
              <a:rPr lang="en-US" altLang="en-US">
                <a:solidFill>
                  <a:schemeClr val="tx1"/>
                </a:solidFill>
              </a:rPr>
              <a:t>1-sec window vs 4-sec window&amp;3-sec overlap:</a:t>
            </a:r>
            <a:endParaRPr lang="en-US" altLang="en-US">
              <a:solidFill>
                <a:schemeClr val="tx1"/>
              </a:solidFill>
            </a:endParaRPr>
          </a:p>
          <a:p>
            <a:pPr marL="0" indent="0">
              <a:buNone/>
            </a:pPr>
            <a:r>
              <a:rPr lang="en-US" altLang="en-US">
                <a:sym typeface="+mn-ea"/>
              </a:rPr>
              <a:t>  -&gt; similar speed</a:t>
            </a:r>
            <a:endParaRPr lang="en-US" altLang="en-US">
              <a:sym typeface="+mn-ea"/>
            </a:endParaRPr>
          </a:p>
          <a:p>
            <a:pPr marL="0" indent="0">
              <a:buNone/>
            </a:pPr>
            <a:r>
              <a:rPr lang="en-US" altLang="en-US">
                <a:sym typeface="+mn-ea"/>
              </a:rPr>
              <a:t>  -&gt; similar mean c.a.</a:t>
            </a:r>
            <a:r>
              <a:rPr lang="en-US" altLang="en-US">
                <a:sym typeface="+mn-ea"/>
              </a:rPr>
              <a:t>(NOT all subjects reach max 60% c.a.)</a:t>
            </a:r>
            <a:endParaRPr lang="en-US" altLang="en-US">
              <a:sym typeface="+mn-ea"/>
            </a:endParaRPr>
          </a:p>
          <a:p>
            <a:pPr marL="0" indent="0">
              <a:buNone/>
            </a:pPr>
            <a:r>
              <a:rPr lang="en-US" altLang="en-US">
                <a:sym typeface="+mn-ea"/>
              </a:rPr>
              <a:t>  -&gt; but higher s.d.</a:t>
            </a:r>
            <a:endParaRPr lang="en-US" altLang="en-US">
              <a:sym typeface="+mn-ea"/>
            </a:endParaRPr>
          </a:p>
          <a:p>
            <a:pPr marL="0" indent="0">
              <a:buNone/>
            </a:pPr>
            <a:endParaRPr lang="en-US" altLang="en-US"/>
          </a:p>
        </p:txBody>
      </p:sp>
      <p:pic>
        <p:nvPicPr>
          <p:cNvPr id="9" name="Picture 8" descr="Screenshot 2025-08-13 at 17.36.18"/>
          <p:cNvPicPr>
            <a:picLocks noChangeAspect="1"/>
          </p:cNvPicPr>
          <p:nvPr/>
        </p:nvPicPr>
        <p:blipFill>
          <a:blip r:embed="rId3"/>
          <a:srcRect b="1365"/>
          <a:stretch>
            <a:fillRect/>
          </a:stretch>
        </p:blipFill>
        <p:spPr>
          <a:xfrm>
            <a:off x="608330" y="3668395"/>
            <a:ext cx="4451985" cy="1035050"/>
          </a:xfrm>
          <a:prstGeom prst="rect">
            <a:avLst/>
          </a:prstGeom>
        </p:spPr>
      </p:pic>
      <p:sp>
        <p:nvSpPr>
          <p:cNvPr id="12" name="Rounded Rectangle 11"/>
          <p:cNvSpPr/>
          <p:nvPr/>
        </p:nvSpPr>
        <p:spPr>
          <a:xfrm>
            <a:off x="4478020" y="359156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5" name="Picture 4" descr="Screenshot 2025-08-14 at 09.57.54"/>
          <p:cNvPicPr>
            <a:picLocks noChangeAspect="1"/>
          </p:cNvPicPr>
          <p:nvPr/>
        </p:nvPicPr>
        <p:blipFill>
          <a:blip r:embed="rId4"/>
          <a:srcRect r="332" b="1416"/>
          <a:stretch>
            <a:fillRect/>
          </a:stretch>
        </p:blipFill>
        <p:spPr>
          <a:xfrm>
            <a:off x="608330" y="4947920"/>
            <a:ext cx="4451985" cy="1033780"/>
          </a:xfrm>
          <a:prstGeom prst="rect">
            <a:avLst/>
          </a:prstGeom>
        </p:spPr>
      </p:pic>
      <p:sp>
        <p:nvSpPr>
          <p:cNvPr id="4" name="Rounded Rectangle 3"/>
          <p:cNvSpPr/>
          <p:nvPr/>
        </p:nvSpPr>
        <p:spPr>
          <a:xfrm>
            <a:off x="4478020" y="488442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7" name="Picture 6" descr="1s vs 4s&amp;3s 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66715" y="2946400"/>
            <a:ext cx="6110605" cy="385953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normAutofit fontScale="90000"/>
          </a:bodyPr>
          <a:p>
            <a:r>
              <a:rPr lang="en-US" sz="3335">
                <a:sym typeface="+mn-ea"/>
              </a:rPr>
              <a:t>TGN Model - Improvement I: Window Overlapping</a:t>
            </a:r>
            <a:endParaRPr lang="en-US" sz="3335">
              <a:sym typeface="+mn-ea"/>
            </a:endParaRPr>
          </a:p>
        </p:txBody>
      </p:sp>
      <p:sp>
        <p:nvSpPr>
          <p:cNvPr id="3" name="Content Placeholder 2"/>
          <p:cNvSpPr>
            <a:spLocks noGrp="1"/>
          </p:cNvSpPr>
          <p:nvPr>
            <p:ph idx="1"/>
            <p:custDataLst>
              <p:tags r:id="rId2"/>
            </p:custDataLst>
          </p:nvPr>
        </p:nvSpPr>
        <p:spPr>
          <a:xfrm>
            <a:off x="608330" y="1490345"/>
            <a:ext cx="10968990" cy="4875530"/>
          </a:xfrm>
        </p:spPr>
        <p:txBody>
          <a:bodyPr/>
          <a:p>
            <a:pPr marL="0" indent="0">
              <a:buNone/>
            </a:pPr>
            <a:endParaRPr lang="en-US" altLang="en-US"/>
          </a:p>
        </p:txBody>
      </p:sp>
      <p:pic>
        <p:nvPicPr>
          <p:cNvPr id="6" name="Picture 5" descr="1s vs 4s&amp;3s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4815" y="1490345"/>
            <a:ext cx="3781425" cy="2388235"/>
          </a:xfrm>
          <a:prstGeom prst="rect">
            <a:avLst/>
          </a:prstGeom>
        </p:spPr>
      </p:pic>
      <p:pic>
        <p:nvPicPr>
          <p:cNvPr id="8" name="Picture 7" descr="1-sec window vs 4-sec window&amp;2-sec overlap"/>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06240" y="1490980"/>
            <a:ext cx="3780155" cy="2387600"/>
          </a:xfrm>
          <a:prstGeom prst="rect">
            <a:avLst/>
          </a:prstGeom>
        </p:spPr>
      </p:pic>
      <p:pic>
        <p:nvPicPr>
          <p:cNvPr id="10" name="Picture 9" descr="1s vs 4s&amp;1s"/>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86395" y="1491615"/>
            <a:ext cx="3779520" cy="2386965"/>
          </a:xfrm>
          <a:prstGeom prst="rect">
            <a:avLst/>
          </a:prstGeom>
        </p:spPr>
      </p:pic>
      <p:pic>
        <p:nvPicPr>
          <p:cNvPr id="11" name="Picture 10" descr="Screenshot 2025-08-18 at 11.36.18"/>
          <p:cNvPicPr>
            <a:picLocks noChangeAspect="1"/>
          </p:cNvPicPr>
          <p:nvPr/>
        </p:nvPicPr>
        <p:blipFill>
          <a:blip r:embed="rId9"/>
          <a:stretch>
            <a:fillRect/>
          </a:stretch>
        </p:blipFill>
        <p:spPr>
          <a:xfrm>
            <a:off x="1309370" y="4352925"/>
            <a:ext cx="9574530" cy="193738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normAutofit fontScale="90000"/>
          </a:bodyPr>
          <a:p>
            <a:r>
              <a:rPr lang="en-US" sz="3335">
                <a:sym typeface="+mn-ea"/>
              </a:rPr>
              <a:t>TGN Model - Improvement I: Window Overlapping</a:t>
            </a:r>
            <a:endParaRPr lang="en-US" sz="3335">
              <a:sym typeface="+mn-ea"/>
            </a:endParaRPr>
          </a:p>
        </p:txBody>
      </p:sp>
      <p:sp>
        <p:nvSpPr>
          <p:cNvPr id="3" name="Content Placeholder 2"/>
          <p:cNvSpPr>
            <a:spLocks noGrp="1"/>
          </p:cNvSpPr>
          <p:nvPr>
            <p:ph idx="1"/>
            <p:custDataLst>
              <p:tags r:id="rId2"/>
            </p:custDataLst>
          </p:nvPr>
        </p:nvSpPr>
        <p:spPr>
          <a:xfrm>
            <a:off x="608330" y="1490345"/>
            <a:ext cx="10968990" cy="4875530"/>
          </a:xfrm>
        </p:spPr>
        <p:txBody>
          <a:bodyPr/>
          <a:p>
            <a:r>
              <a:rPr lang="en-US" altLang="en-US">
                <a:solidFill>
                  <a:schemeClr val="tx1"/>
                </a:solidFill>
              </a:rPr>
              <a:t>1-sec window vs 5-sec window&amp;1-sec overlap:</a:t>
            </a:r>
            <a:endParaRPr lang="en-US" altLang="en-US">
              <a:solidFill>
                <a:schemeClr val="tx1"/>
              </a:solidFill>
            </a:endParaRPr>
          </a:p>
          <a:p>
            <a:pPr marL="0" indent="0">
              <a:buNone/>
            </a:pPr>
            <a:r>
              <a:rPr lang="en-US" altLang="en-US">
                <a:sym typeface="+mn-ea"/>
              </a:rPr>
              <a:t>  -&gt; </a:t>
            </a:r>
            <a:r>
              <a:rPr lang="en-US" altLang="en-US">
                <a:sym typeface="+mn-ea"/>
              </a:rPr>
              <a:t>faster</a:t>
            </a:r>
            <a:endParaRPr lang="en-US" altLang="en-US">
              <a:sym typeface="+mn-ea"/>
            </a:endParaRPr>
          </a:p>
          <a:p>
            <a:pPr marL="0" indent="0">
              <a:buNone/>
            </a:pPr>
            <a:r>
              <a:rPr lang="en-US" altLang="en-US">
                <a:sym typeface="+mn-ea"/>
              </a:rPr>
              <a:t>  -&gt; </a:t>
            </a:r>
            <a:r>
              <a:rPr lang="en-US" altLang="en-US">
                <a:sym typeface="+mn-ea"/>
              </a:rPr>
              <a:t>higher mean c.a. (all subjects reach 70% c.a. for max)</a:t>
            </a:r>
            <a:endParaRPr lang="en-US" altLang="en-US">
              <a:sym typeface="+mn-ea"/>
            </a:endParaRPr>
          </a:p>
          <a:p>
            <a:pPr marL="0" indent="0">
              <a:buNone/>
            </a:pPr>
            <a:r>
              <a:rPr lang="en-US" altLang="en-US">
                <a:sym typeface="+mn-ea"/>
              </a:rPr>
              <a:t>  -&gt; but higher s.d.</a:t>
            </a:r>
            <a:endParaRPr lang="en-US" altLang="en-US">
              <a:sym typeface="+mn-ea"/>
            </a:endParaRPr>
          </a:p>
          <a:p>
            <a:pPr marL="0" indent="0">
              <a:buNone/>
            </a:pPr>
            <a:endParaRPr lang="en-US" altLang="en-US"/>
          </a:p>
        </p:txBody>
      </p:sp>
      <p:pic>
        <p:nvPicPr>
          <p:cNvPr id="9" name="Picture 8" descr="Screenshot 2025-08-13 at 17.36.18"/>
          <p:cNvPicPr>
            <a:picLocks noChangeAspect="1"/>
          </p:cNvPicPr>
          <p:nvPr/>
        </p:nvPicPr>
        <p:blipFill>
          <a:blip r:embed="rId3"/>
          <a:srcRect b="1365"/>
          <a:stretch>
            <a:fillRect/>
          </a:stretch>
        </p:blipFill>
        <p:spPr>
          <a:xfrm>
            <a:off x="608330" y="3668395"/>
            <a:ext cx="4451985" cy="1035050"/>
          </a:xfrm>
          <a:prstGeom prst="rect">
            <a:avLst/>
          </a:prstGeom>
        </p:spPr>
      </p:pic>
      <p:sp>
        <p:nvSpPr>
          <p:cNvPr id="12" name="Rounded Rectangle 11"/>
          <p:cNvSpPr/>
          <p:nvPr/>
        </p:nvSpPr>
        <p:spPr>
          <a:xfrm>
            <a:off x="4478020" y="359156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6" name="Picture 5" descr="Screenshot 2025-08-14 at 21.01.58"/>
          <p:cNvPicPr>
            <a:picLocks noChangeAspect="1"/>
          </p:cNvPicPr>
          <p:nvPr/>
        </p:nvPicPr>
        <p:blipFill>
          <a:blip r:embed="rId4"/>
          <a:srcRect l="520" t="2662" r="1075" b="2410"/>
          <a:stretch>
            <a:fillRect/>
          </a:stretch>
        </p:blipFill>
        <p:spPr>
          <a:xfrm>
            <a:off x="608330" y="4974590"/>
            <a:ext cx="4453890" cy="1035050"/>
          </a:xfrm>
          <a:prstGeom prst="rect">
            <a:avLst/>
          </a:prstGeom>
        </p:spPr>
      </p:pic>
      <p:sp>
        <p:nvSpPr>
          <p:cNvPr id="4" name="Rounded Rectangle 3"/>
          <p:cNvSpPr/>
          <p:nvPr/>
        </p:nvSpPr>
        <p:spPr>
          <a:xfrm>
            <a:off x="4478020" y="488442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10" name="Picture 9" descr="1s vs 5s&amp;1s 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66715" y="2938145"/>
            <a:ext cx="6108700" cy="385826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normAutofit fontScale="90000"/>
          </a:bodyPr>
          <a:p>
            <a:r>
              <a:rPr lang="en-US" sz="3335">
                <a:sym typeface="+mn-ea"/>
              </a:rPr>
              <a:t>TGN Model - Improvement I: Window Overlapping</a:t>
            </a:r>
            <a:endParaRPr lang="en-US" sz="3335">
              <a:sym typeface="+mn-ea"/>
            </a:endParaRPr>
          </a:p>
        </p:txBody>
      </p:sp>
      <p:sp>
        <p:nvSpPr>
          <p:cNvPr id="3" name="Content Placeholder 2"/>
          <p:cNvSpPr>
            <a:spLocks noGrp="1"/>
          </p:cNvSpPr>
          <p:nvPr>
            <p:ph idx="1"/>
            <p:custDataLst>
              <p:tags r:id="rId2"/>
            </p:custDataLst>
          </p:nvPr>
        </p:nvSpPr>
        <p:spPr>
          <a:xfrm>
            <a:off x="608330" y="1490345"/>
            <a:ext cx="10968990" cy="4875530"/>
          </a:xfrm>
        </p:spPr>
        <p:txBody>
          <a:bodyPr/>
          <a:p>
            <a:r>
              <a:rPr lang="en-US" altLang="en-US">
                <a:solidFill>
                  <a:schemeClr val="tx1"/>
                </a:solidFill>
              </a:rPr>
              <a:t>1-sec window vs 5-sec window&amp;2-sec overlap:</a:t>
            </a:r>
            <a:endParaRPr lang="en-US" altLang="en-US">
              <a:solidFill>
                <a:schemeClr val="tx1"/>
              </a:solidFill>
            </a:endParaRPr>
          </a:p>
          <a:p>
            <a:pPr marL="0" indent="0">
              <a:buNone/>
            </a:pPr>
            <a:r>
              <a:rPr lang="en-US" altLang="en-US">
                <a:sym typeface="+mn-ea"/>
              </a:rPr>
              <a:t>  -&gt; </a:t>
            </a:r>
            <a:r>
              <a:rPr lang="en-US" altLang="en-US">
                <a:sym typeface="+mn-ea"/>
              </a:rPr>
              <a:t>faster</a:t>
            </a:r>
            <a:endParaRPr lang="en-US" altLang="en-US">
              <a:sym typeface="+mn-ea"/>
            </a:endParaRPr>
          </a:p>
          <a:p>
            <a:pPr marL="0" indent="0">
              <a:buNone/>
            </a:pPr>
            <a:r>
              <a:rPr lang="en-US" altLang="en-US">
                <a:sym typeface="+mn-ea"/>
              </a:rPr>
              <a:t>  -&gt; similar mean c.a.</a:t>
            </a:r>
            <a:r>
              <a:rPr lang="en-US" altLang="en-US">
                <a:sym typeface="+mn-ea"/>
              </a:rPr>
              <a:t>(all subjects reach max 60% c.a.)</a:t>
            </a:r>
            <a:endParaRPr lang="en-US" altLang="en-US">
              <a:sym typeface="+mn-ea"/>
            </a:endParaRPr>
          </a:p>
          <a:p>
            <a:pPr marL="0" indent="0">
              <a:buNone/>
            </a:pPr>
            <a:r>
              <a:rPr lang="en-US" altLang="en-US">
                <a:sym typeface="+mn-ea"/>
              </a:rPr>
              <a:t>  -&gt; but higher s.d.</a:t>
            </a:r>
            <a:endParaRPr lang="en-US" altLang="en-US">
              <a:sym typeface="+mn-ea"/>
            </a:endParaRPr>
          </a:p>
          <a:p>
            <a:pPr marL="0" indent="0">
              <a:buNone/>
            </a:pPr>
            <a:endParaRPr lang="en-US" altLang="en-US"/>
          </a:p>
        </p:txBody>
      </p:sp>
      <p:pic>
        <p:nvPicPr>
          <p:cNvPr id="9" name="Picture 8" descr="Screenshot 2025-08-13 at 17.36.18"/>
          <p:cNvPicPr>
            <a:picLocks noChangeAspect="1"/>
          </p:cNvPicPr>
          <p:nvPr/>
        </p:nvPicPr>
        <p:blipFill>
          <a:blip r:embed="rId3"/>
          <a:srcRect b="1365"/>
          <a:stretch>
            <a:fillRect/>
          </a:stretch>
        </p:blipFill>
        <p:spPr>
          <a:xfrm>
            <a:off x="608330" y="3668395"/>
            <a:ext cx="4451985" cy="1035050"/>
          </a:xfrm>
          <a:prstGeom prst="rect">
            <a:avLst/>
          </a:prstGeom>
        </p:spPr>
      </p:pic>
      <p:sp>
        <p:nvSpPr>
          <p:cNvPr id="12" name="Rounded Rectangle 11"/>
          <p:cNvSpPr/>
          <p:nvPr/>
        </p:nvSpPr>
        <p:spPr>
          <a:xfrm>
            <a:off x="4478020" y="359156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6" name="Picture 5" descr="Screenshot 2025-08-14 at 13.53.16"/>
          <p:cNvPicPr>
            <a:picLocks noChangeAspect="1"/>
          </p:cNvPicPr>
          <p:nvPr/>
        </p:nvPicPr>
        <p:blipFill>
          <a:blip r:embed="rId4"/>
          <a:srcRect t="2645" r="988" b="2536"/>
          <a:stretch>
            <a:fillRect/>
          </a:stretch>
        </p:blipFill>
        <p:spPr>
          <a:xfrm>
            <a:off x="608330" y="4983480"/>
            <a:ext cx="4454525" cy="1020445"/>
          </a:xfrm>
          <a:prstGeom prst="rect">
            <a:avLst/>
          </a:prstGeom>
        </p:spPr>
      </p:pic>
      <p:pic>
        <p:nvPicPr>
          <p:cNvPr id="8" name="Picture 7" descr="1s vs 5s&amp;2s 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66715" y="2936240"/>
            <a:ext cx="6109335" cy="3858895"/>
          </a:xfrm>
          <a:prstGeom prst="rect">
            <a:avLst/>
          </a:prstGeom>
        </p:spPr>
      </p:pic>
      <p:sp>
        <p:nvSpPr>
          <p:cNvPr id="4" name="Rounded Rectangle 3"/>
          <p:cNvSpPr/>
          <p:nvPr/>
        </p:nvSpPr>
        <p:spPr>
          <a:xfrm>
            <a:off x="4478020" y="488442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normAutofit fontScale="90000"/>
          </a:bodyPr>
          <a:p>
            <a:r>
              <a:rPr lang="en-US" sz="3335">
                <a:sym typeface="+mn-ea"/>
              </a:rPr>
              <a:t>TGN Model - Improvement I: Window Overlapping</a:t>
            </a:r>
            <a:endParaRPr lang="en-US" sz="3335">
              <a:sym typeface="+mn-ea"/>
            </a:endParaRPr>
          </a:p>
        </p:txBody>
      </p:sp>
      <p:sp>
        <p:nvSpPr>
          <p:cNvPr id="3" name="Content Placeholder 2"/>
          <p:cNvSpPr>
            <a:spLocks noGrp="1"/>
          </p:cNvSpPr>
          <p:nvPr>
            <p:ph idx="1"/>
            <p:custDataLst>
              <p:tags r:id="rId2"/>
            </p:custDataLst>
          </p:nvPr>
        </p:nvSpPr>
        <p:spPr>
          <a:xfrm>
            <a:off x="608330" y="1490345"/>
            <a:ext cx="10968990" cy="4875530"/>
          </a:xfrm>
        </p:spPr>
        <p:txBody>
          <a:bodyPr/>
          <a:p>
            <a:r>
              <a:rPr lang="en-US" altLang="en-US">
                <a:solidFill>
                  <a:schemeClr val="tx1"/>
                </a:solidFill>
              </a:rPr>
              <a:t>1-sec window vs 5-sec window&amp;3-sec overlap:</a:t>
            </a:r>
            <a:endParaRPr lang="en-US" altLang="en-US">
              <a:solidFill>
                <a:schemeClr val="tx1"/>
              </a:solidFill>
            </a:endParaRPr>
          </a:p>
          <a:p>
            <a:pPr marL="0" indent="0">
              <a:buNone/>
            </a:pPr>
            <a:r>
              <a:rPr lang="en-US" altLang="en-US">
                <a:sym typeface="+mn-ea"/>
              </a:rPr>
              <a:t>  -&gt; </a:t>
            </a:r>
            <a:r>
              <a:rPr lang="en-US" altLang="en-US">
                <a:sym typeface="+mn-ea"/>
              </a:rPr>
              <a:t>faster</a:t>
            </a:r>
            <a:endParaRPr lang="en-US" altLang="en-US">
              <a:sym typeface="+mn-ea"/>
            </a:endParaRPr>
          </a:p>
          <a:p>
            <a:pPr marL="0" indent="0">
              <a:buNone/>
            </a:pPr>
            <a:r>
              <a:rPr lang="en-US" altLang="en-US">
                <a:sym typeface="+mn-ea"/>
              </a:rPr>
              <a:t>  -&gt; similar mean c.a.</a:t>
            </a:r>
            <a:r>
              <a:rPr lang="en-US" altLang="en-US">
                <a:sym typeface="+mn-ea"/>
              </a:rPr>
              <a:t>(NOT all subjects reach max 60% c.a.)</a:t>
            </a:r>
            <a:endParaRPr lang="en-US" altLang="en-US">
              <a:sym typeface="+mn-ea"/>
            </a:endParaRPr>
          </a:p>
          <a:p>
            <a:pPr marL="0" indent="0">
              <a:buNone/>
            </a:pPr>
            <a:r>
              <a:rPr lang="en-US" altLang="en-US">
                <a:sym typeface="+mn-ea"/>
              </a:rPr>
              <a:t>  -&gt; but higher s.d.</a:t>
            </a:r>
            <a:endParaRPr lang="en-US" altLang="en-US">
              <a:sym typeface="+mn-ea"/>
            </a:endParaRPr>
          </a:p>
          <a:p>
            <a:pPr marL="0" indent="0">
              <a:buNone/>
            </a:pPr>
            <a:endParaRPr lang="en-US" altLang="en-US"/>
          </a:p>
        </p:txBody>
      </p:sp>
      <p:pic>
        <p:nvPicPr>
          <p:cNvPr id="9" name="Picture 8" descr="Screenshot 2025-08-13 at 17.36.18"/>
          <p:cNvPicPr>
            <a:picLocks noChangeAspect="1"/>
          </p:cNvPicPr>
          <p:nvPr/>
        </p:nvPicPr>
        <p:blipFill>
          <a:blip r:embed="rId3"/>
          <a:srcRect b="1365"/>
          <a:stretch>
            <a:fillRect/>
          </a:stretch>
        </p:blipFill>
        <p:spPr>
          <a:xfrm>
            <a:off x="608330" y="3668395"/>
            <a:ext cx="4451985" cy="1035050"/>
          </a:xfrm>
          <a:prstGeom prst="rect">
            <a:avLst/>
          </a:prstGeom>
        </p:spPr>
      </p:pic>
      <p:sp>
        <p:nvSpPr>
          <p:cNvPr id="12" name="Rounded Rectangle 11"/>
          <p:cNvSpPr/>
          <p:nvPr/>
        </p:nvSpPr>
        <p:spPr>
          <a:xfrm>
            <a:off x="4478020" y="359156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5" name="Picture 4" descr="Screenshot 2025-08-14 at 19.22.47"/>
          <p:cNvPicPr>
            <a:picLocks noChangeAspect="1"/>
          </p:cNvPicPr>
          <p:nvPr/>
        </p:nvPicPr>
        <p:blipFill>
          <a:blip r:embed="rId4"/>
          <a:srcRect t="4261" r="723" b="1761"/>
          <a:stretch>
            <a:fillRect/>
          </a:stretch>
        </p:blipFill>
        <p:spPr>
          <a:xfrm>
            <a:off x="608330" y="4966335"/>
            <a:ext cx="4451985" cy="1042670"/>
          </a:xfrm>
          <a:prstGeom prst="rect">
            <a:avLst/>
          </a:prstGeom>
        </p:spPr>
      </p:pic>
      <p:sp>
        <p:nvSpPr>
          <p:cNvPr id="4" name="Rounded Rectangle 3"/>
          <p:cNvSpPr/>
          <p:nvPr/>
        </p:nvSpPr>
        <p:spPr>
          <a:xfrm>
            <a:off x="4478020" y="488442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7" name="Picture 6" descr="1s vs 5s&amp;3s"/>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66715" y="2923540"/>
            <a:ext cx="6127115" cy="38703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normAutofit fontScale="90000"/>
          </a:bodyPr>
          <a:p>
            <a:r>
              <a:rPr lang="en-US" sz="3335">
                <a:sym typeface="+mn-ea"/>
              </a:rPr>
              <a:t>TGN Model - Improvement I: Window Overlapping</a:t>
            </a:r>
            <a:endParaRPr lang="en-US" sz="3335">
              <a:sym typeface="+mn-ea"/>
            </a:endParaRPr>
          </a:p>
        </p:txBody>
      </p:sp>
      <p:sp>
        <p:nvSpPr>
          <p:cNvPr id="3" name="Content Placeholder 2"/>
          <p:cNvSpPr>
            <a:spLocks noGrp="1"/>
          </p:cNvSpPr>
          <p:nvPr>
            <p:ph idx="1"/>
            <p:custDataLst>
              <p:tags r:id="rId2"/>
            </p:custDataLst>
          </p:nvPr>
        </p:nvSpPr>
        <p:spPr>
          <a:xfrm>
            <a:off x="608330" y="1490345"/>
            <a:ext cx="10968990" cy="4875530"/>
          </a:xfrm>
        </p:spPr>
        <p:txBody>
          <a:bodyPr/>
          <a:p>
            <a:r>
              <a:rPr lang="en-US" altLang="en-US">
                <a:solidFill>
                  <a:schemeClr val="tx1"/>
                </a:solidFill>
              </a:rPr>
              <a:t>1-sec window vs 5-sec window&amp;4-sec overlap:</a:t>
            </a:r>
            <a:endParaRPr lang="en-US" altLang="en-US">
              <a:solidFill>
                <a:schemeClr val="tx1"/>
              </a:solidFill>
            </a:endParaRPr>
          </a:p>
          <a:p>
            <a:pPr marL="0" indent="0">
              <a:buNone/>
            </a:pPr>
            <a:r>
              <a:rPr lang="en-US" altLang="en-US">
                <a:sym typeface="+mn-ea"/>
              </a:rPr>
              <a:t>  -&gt; </a:t>
            </a:r>
            <a:r>
              <a:rPr lang="en-US" altLang="en-US">
                <a:sym typeface="+mn-ea"/>
              </a:rPr>
              <a:t>similar speed</a:t>
            </a:r>
            <a:endParaRPr lang="en-US" altLang="en-US">
              <a:sym typeface="+mn-ea"/>
            </a:endParaRPr>
          </a:p>
          <a:p>
            <a:pPr marL="0" indent="0">
              <a:buNone/>
            </a:pPr>
            <a:r>
              <a:rPr lang="en-US" altLang="en-US">
                <a:sym typeface="+mn-ea"/>
              </a:rPr>
              <a:t>  -&gt; similar mean c.a. </a:t>
            </a:r>
            <a:r>
              <a:rPr lang="en-US" altLang="en-US">
                <a:sym typeface="+mn-ea"/>
              </a:rPr>
              <a:t>(NOT all subjects reach max 60% c.a.)</a:t>
            </a:r>
            <a:endParaRPr lang="en-US" altLang="en-US">
              <a:sym typeface="+mn-ea"/>
            </a:endParaRPr>
          </a:p>
          <a:p>
            <a:pPr marL="0" indent="0">
              <a:buNone/>
            </a:pPr>
            <a:r>
              <a:rPr lang="en-US" altLang="en-US">
                <a:sym typeface="+mn-ea"/>
              </a:rPr>
              <a:t>  -&gt; but higher s.d.</a:t>
            </a:r>
            <a:endParaRPr lang="en-US" altLang="en-US">
              <a:sym typeface="+mn-ea"/>
            </a:endParaRPr>
          </a:p>
          <a:p>
            <a:pPr marL="0" indent="0">
              <a:buNone/>
            </a:pPr>
            <a:endParaRPr lang="en-US" altLang="en-US"/>
          </a:p>
        </p:txBody>
      </p:sp>
      <p:pic>
        <p:nvPicPr>
          <p:cNvPr id="9" name="Picture 8" descr="Screenshot 2025-08-13 at 17.36.18"/>
          <p:cNvPicPr>
            <a:picLocks noChangeAspect="1"/>
          </p:cNvPicPr>
          <p:nvPr/>
        </p:nvPicPr>
        <p:blipFill>
          <a:blip r:embed="rId3"/>
          <a:srcRect b="1365"/>
          <a:stretch>
            <a:fillRect/>
          </a:stretch>
        </p:blipFill>
        <p:spPr>
          <a:xfrm>
            <a:off x="608330" y="3668395"/>
            <a:ext cx="4451985" cy="1035050"/>
          </a:xfrm>
          <a:prstGeom prst="rect">
            <a:avLst/>
          </a:prstGeom>
        </p:spPr>
      </p:pic>
      <p:sp>
        <p:nvSpPr>
          <p:cNvPr id="12" name="Rounded Rectangle 11"/>
          <p:cNvSpPr/>
          <p:nvPr/>
        </p:nvSpPr>
        <p:spPr>
          <a:xfrm>
            <a:off x="4478020" y="359156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6" name="Picture 5" descr="Screenshot 2025-08-15 at 00.00.53"/>
          <p:cNvPicPr>
            <a:picLocks noChangeAspect="1"/>
          </p:cNvPicPr>
          <p:nvPr/>
        </p:nvPicPr>
        <p:blipFill>
          <a:blip r:embed="rId4"/>
          <a:stretch>
            <a:fillRect/>
          </a:stretch>
        </p:blipFill>
        <p:spPr>
          <a:xfrm>
            <a:off x="608330" y="4966335"/>
            <a:ext cx="4451985" cy="1050925"/>
          </a:xfrm>
          <a:prstGeom prst="rect">
            <a:avLst/>
          </a:prstGeom>
        </p:spPr>
      </p:pic>
      <p:sp>
        <p:nvSpPr>
          <p:cNvPr id="4" name="Rounded Rectangle 3"/>
          <p:cNvSpPr/>
          <p:nvPr/>
        </p:nvSpPr>
        <p:spPr>
          <a:xfrm>
            <a:off x="4478020" y="488442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7" name="Picture 6" descr="1s vs 5s&amp;4s"/>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68620" y="2918460"/>
            <a:ext cx="6108700" cy="385826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1s vs 5s&amp;2s 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585085" y="3282315"/>
            <a:ext cx="3422650" cy="2162175"/>
          </a:xfrm>
          <a:prstGeom prst="rect">
            <a:avLst/>
          </a:prstGeom>
        </p:spPr>
      </p:pic>
      <p:sp>
        <p:nvSpPr>
          <p:cNvPr id="2" name="Title 1"/>
          <p:cNvSpPr>
            <a:spLocks noGrp="1"/>
          </p:cNvSpPr>
          <p:nvPr>
            <p:ph type="title"/>
            <p:custDataLst>
              <p:tags r:id="rId3"/>
            </p:custDataLst>
          </p:nvPr>
        </p:nvSpPr>
        <p:spPr>
          <a:xfrm>
            <a:off x="608330" y="608330"/>
            <a:ext cx="10968355" cy="705485"/>
          </a:xfrm>
        </p:spPr>
        <p:txBody>
          <a:bodyPr>
            <a:normAutofit fontScale="90000"/>
          </a:bodyPr>
          <a:p>
            <a:r>
              <a:rPr lang="en-US" sz="3335">
                <a:sym typeface="+mn-ea"/>
              </a:rPr>
              <a:t>TGN Model - Improvement I: Window Overlapping</a:t>
            </a:r>
            <a:endParaRPr lang="en-US" sz="3335">
              <a:sym typeface="+mn-ea"/>
            </a:endParaRPr>
          </a:p>
        </p:txBody>
      </p:sp>
      <p:sp>
        <p:nvSpPr>
          <p:cNvPr id="3" name="Content Placeholder 2"/>
          <p:cNvSpPr>
            <a:spLocks noGrp="1"/>
          </p:cNvSpPr>
          <p:nvPr>
            <p:ph idx="1"/>
            <p:custDataLst>
              <p:tags r:id="rId4"/>
            </p:custDataLst>
          </p:nvPr>
        </p:nvSpPr>
        <p:spPr>
          <a:xfrm>
            <a:off x="608330" y="5506085"/>
            <a:ext cx="11337925" cy="1596390"/>
          </a:xfrm>
        </p:spPr>
        <p:txBody>
          <a:bodyPr>
            <a:normAutofit/>
          </a:bodyPr>
          <a:p>
            <a:r>
              <a:rPr lang="en-US" altLang="en-US" sz="1500">
                <a:solidFill>
                  <a:schemeClr val="tx1"/>
                </a:solidFill>
              </a:rPr>
              <a:t>As overlap size gets smaller, mean&amp;max c.a. increase, while per-&amp;cross-sub variances also increase:</a:t>
            </a:r>
            <a:endParaRPr lang="en-US" altLang="en-US" sz="1500">
              <a:solidFill>
                <a:schemeClr val="tx1"/>
              </a:solidFill>
            </a:endParaRPr>
          </a:p>
          <a:p>
            <a:pPr marL="0" indent="0">
              <a:buNone/>
            </a:pPr>
            <a:r>
              <a:rPr lang="en-US" altLang="en-US" sz="1500">
                <a:sym typeface="+mn-ea"/>
              </a:rPr>
              <a:t>  -&gt; smaller overlap size reduces data </a:t>
            </a:r>
            <a:r>
              <a:rPr lang="en-US" altLang="en-US" sz="1500"/>
              <a:t>redundancy, each successive window contains more new information;</a:t>
            </a:r>
            <a:endParaRPr lang="en-US" altLang="en-US" sz="1500"/>
          </a:p>
          <a:p>
            <a:pPr marL="0" indent="0">
              <a:buNone/>
            </a:pPr>
            <a:r>
              <a:rPr lang="en-US" altLang="en-US" sz="1500">
                <a:sym typeface="+mn-ea"/>
              </a:rPr>
              <a:t>  -&gt; but it also weakens cross-window consistent/continuity, so subject-sensitive, i.e. less generalization. </a:t>
            </a:r>
            <a:endParaRPr lang="en-US" altLang="en-US" sz="1500"/>
          </a:p>
        </p:txBody>
      </p:sp>
      <p:pic>
        <p:nvPicPr>
          <p:cNvPr id="7" name="Picture 6" descr="1s vs 5s&amp;4s"/>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84450" y="1257935"/>
            <a:ext cx="3423285" cy="2162810"/>
          </a:xfrm>
          <a:prstGeom prst="rect">
            <a:avLst/>
          </a:prstGeom>
        </p:spPr>
      </p:pic>
      <p:pic>
        <p:nvPicPr>
          <p:cNvPr id="9" name="Picture 8" descr="1s vs 5s&amp;1s 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07735" y="3281045"/>
            <a:ext cx="3425190" cy="2163445"/>
          </a:xfrm>
          <a:prstGeom prst="rect">
            <a:avLst/>
          </a:prstGeom>
        </p:spPr>
      </p:pic>
      <p:pic>
        <p:nvPicPr>
          <p:cNvPr id="4" name="Picture 3" descr="1s vs 5s&amp;3s"/>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07735" y="1257935"/>
            <a:ext cx="3423285" cy="216281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normAutofit fontScale="90000"/>
          </a:bodyPr>
          <a:p>
            <a:r>
              <a:rPr lang="en-US" sz="3335">
                <a:sym typeface="+mn-ea"/>
              </a:rPr>
              <a:t>TGN Model - Improvement I: Window Overlapping</a:t>
            </a:r>
            <a:endParaRPr lang="en-US" sz="3335">
              <a:sym typeface="+mn-ea"/>
            </a:endParaRPr>
          </a:p>
        </p:txBody>
      </p:sp>
      <p:sp>
        <p:nvSpPr>
          <p:cNvPr id="3" name="Content Placeholder 2"/>
          <p:cNvSpPr>
            <a:spLocks noGrp="1"/>
          </p:cNvSpPr>
          <p:nvPr>
            <p:ph idx="1"/>
            <p:custDataLst>
              <p:tags r:id="rId2"/>
            </p:custDataLst>
          </p:nvPr>
        </p:nvSpPr>
        <p:spPr>
          <a:xfrm>
            <a:off x="608330" y="1490345"/>
            <a:ext cx="10968990" cy="4875530"/>
          </a:xfrm>
        </p:spPr>
        <p:txBody>
          <a:bodyPr/>
          <a:p>
            <a:r>
              <a:rPr lang="en-US" altLang="en-US">
                <a:solidFill>
                  <a:schemeClr val="tx1"/>
                </a:solidFill>
              </a:rPr>
              <a:t>1-sec window vs 6-sec window&amp;1-sec overlap:</a:t>
            </a:r>
            <a:endParaRPr lang="en-US" altLang="en-US">
              <a:solidFill>
                <a:schemeClr val="tx1"/>
              </a:solidFill>
            </a:endParaRPr>
          </a:p>
          <a:p>
            <a:pPr marL="0" indent="0">
              <a:buNone/>
            </a:pPr>
            <a:r>
              <a:rPr lang="en-US" altLang="en-US">
                <a:sym typeface="+mn-ea"/>
              </a:rPr>
              <a:t>  -&gt; </a:t>
            </a:r>
            <a:r>
              <a:rPr lang="en-US" altLang="en-US">
                <a:sym typeface="+mn-ea"/>
              </a:rPr>
              <a:t>faster</a:t>
            </a:r>
            <a:endParaRPr lang="en-US" altLang="en-US">
              <a:sym typeface="+mn-ea"/>
            </a:endParaRPr>
          </a:p>
          <a:p>
            <a:pPr marL="0" indent="0">
              <a:buNone/>
            </a:pPr>
            <a:r>
              <a:rPr lang="en-US" altLang="en-US">
                <a:sym typeface="+mn-ea"/>
              </a:rPr>
              <a:t>  -&gt; </a:t>
            </a:r>
            <a:r>
              <a:rPr lang="en-US" altLang="en-US">
                <a:sym typeface="+mn-ea"/>
              </a:rPr>
              <a:t>higher mean c.a. (NOT all subjects reach max 70% c.a.)</a:t>
            </a:r>
            <a:endParaRPr lang="en-US" altLang="en-US">
              <a:sym typeface="+mn-ea"/>
            </a:endParaRPr>
          </a:p>
          <a:p>
            <a:pPr marL="0" indent="0">
              <a:buNone/>
            </a:pPr>
            <a:r>
              <a:rPr lang="en-US" altLang="en-US">
                <a:sym typeface="+mn-ea"/>
              </a:rPr>
              <a:t>  -&gt; but higher s.d.</a:t>
            </a:r>
            <a:endParaRPr lang="en-US" altLang="en-US">
              <a:sym typeface="+mn-ea"/>
            </a:endParaRPr>
          </a:p>
          <a:p>
            <a:pPr marL="0" indent="0">
              <a:buNone/>
            </a:pPr>
            <a:endParaRPr lang="en-US" altLang="en-US"/>
          </a:p>
        </p:txBody>
      </p:sp>
      <p:pic>
        <p:nvPicPr>
          <p:cNvPr id="9" name="Picture 8" descr="Screenshot 2025-08-13 at 17.36.18"/>
          <p:cNvPicPr>
            <a:picLocks noChangeAspect="1"/>
          </p:cNvPicPr>
          <p:nvPr/>
        </p:nvPicPr>
        <p:blipFill>
          <a:blip r:embed="rId3"/>
          <a:srcRect b="1365"/>
          <a:stretch>
            <a:fillRect/>
          </a:stretch>
        </p:blipFill>
        <p:spPr>
          <a:xfrm>
            <a:off x="608330" y="3668395"/>
            <a:ext cx="4451985" cy="1035050"/>
          </a:xfrm>
          <a:prstGeom prst="rect">
            <a:avLst/>
          </a:prstGeom>
        </p:spPr>
      </p:pic>
      <p:sp>
        <p:nvSpPr>
          <p:cNvPr id="12" name="Rounded Rectangle 11"/>
          <p:cNvSpPr/>
          <p:nvPr/>
        </p:nvSpPr>
        <p:spPr>
          <a:xfrm>
            <a:off x="4478020" y="359156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5" name="Picture 4" descr="Screenshot 2025-08-15 at 07.58.37"/>
          <p:cNvPicPr>
            <a:picLocks noChangeAspect="1"/>
          </p:cNvPicPr>
          <p:nvPr/>
        </p:nvPicPr>
        <p:blipFill>
          <a:blip r:embed="rId4"/>
          <a:srcRect l="788"/>
          <a:stretch>
            <a:fillRect/>
          </a:stretch>
        </p:blipFill>
        <p:spPr>
          <a:xfrm>
            <a:off x="608330" y="4938395"/>
            <a:ext cx="4451985" cy="1044575"/>
          </a:xfrm>
          <a:prstGeom prst="rect">
            <a:avLst/>
          </a:prstGeom>
        </p:spPr>
      </p:pic>
      <p:pic>
        <p:nvPicPr>
          <p:cNvPr id="6" name="Picture 5" descr="1s vs 6s&amp;1s"/>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68620" y="2930525"/>
            <a:ext cx="6108700" cy="3858260"/>
          </a:xfrm>
          <a:prstGeom prst="rect">
            <a:avLst/>
          </a:prstGeom>
        </p:spPr>
      </p:pic>
      <p:sp>
        <p:nvSpPr>
          <p:cNvPr id="4" name="Rounded Rectangle 3"/>
          <p:cNvSpPr/>
          <p:nvPr/>
        </p:nvSpPr>
        <p:spPr>
          <a:xfrm>
            <a:off x="4478020" y="488442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normAutofit fontScale="90000"/>
          </a:bodyPr>
          <a:p>
            <a:r>
              <a:rPr lang="en-US" sz="3335">
                <a:sym typeface="+mn-ea"/>
              </a:rPr>
              <a:t>TGN Model - Improvement I: Window Overlapping</a:t>
            </a:r>
            <a:endParaRPr lang="en-US" sz="3335">
              <a:sym typeface="+mn-ea"/>
            </a:endParaRPr>
          </a:p>
        </p:txBody>
      </p:sp>
      <p:sp>
        <p:nvSpPr>
          <p:cNvPr id="3" name="Content Placeholder 2"/>
          <p:cNvSpPr>
            <a:spLocks noGrp="1"/>
          </p:cNvSpPr>
          <p:nvPr>
            <p:ph idx="1"/>
            <p:custDataLst>
              <p:tags r:id="rId2"/>
            </p:custDataLst>
          </p:nvPr>
        </p:nvSpPr>
        <p:spPr>
          <a:xfrm>
            <a:off x="608330" y="1490345"/>
            <a:ext cx="10968990" cy="4875530"/>
          </a:xfrm>
        </p:spPr>
        <p:txBody>
          <a:bodyPr/>
          <a:p>
            <a:r>
              <a:rPr lang="en-US" altLang="en-US">
                <a:solidFill>
                  <a:schemeClr val="tx1"/>
                </a:solidFill>
              </a:rPr>
              <a:t>1-sec window vs 6-sec window&amp;2-sec overlap:</a:t>
            </a:r>
            <a:endParaRPr lang="en-US" altLang="en-US">
              <a:solidFill>
                <a:schemeClr val="tx1"/>
              </a:solidFill>
            </a:endParaRPr>
          </a:p>
          <a:p>
            <a:pPr marL="0" indent="0">
              <a:buNone/>
            </a:pPr>
            <a:r>
              <a:rPr lang="en-US" altLang="en-US">
                <a:sym typeface="+mn-ea"/>
              </a:rPr>
              <a:t>  -&gt; </a:t>
            </a:r>
            <a:r>
              <a:rPr lang="en-US" altLang="en-US">
                <a:sym typeface="+mn-ea"/>
              </a:rPr>
              <a:t>faster</a:t>
            </a:r>
            <a:endParaRPr lang="en-US" altLang="en-US">
              <a:sym typeface="+mn-ea"/>
            </a:endParaRPr>
          </a:p>
          <a:p>
            <a:pPr marL="0" indent="0">
              <a:buNone/>
            </a:pPr>
            <a:r>
              <a:rPr lang="en-US" altLang="en-US">
                <a:sym typeface="+mn-ea"/>
              </a:rPr>
              <a:t>  -&gt; </a:t>
            </a:r>
            <a:r>
              <a:rPr lang="en-US" altLang="en-US">
                <a:sym typeface="+mn-ea"/>
              </a:rPr>
              <a:t>higher mean c.a. (NOT all subjects reach max 70% c.a.)</a:t>
            </a:r>
            <a:endParaRPr lang="en-US" altLang="en-US">
              <a:sym typeface="+mn-ea"/>
            </a:endParaRPr>
          </a:p>
          <a:p>
            <a:pPr marL="0" indent="0">
              <a:buNone/>
            </a:pPr>
            <a:r>
              <a:rPr lang="en-US" altLang="en-US">
                <a:sym typeface="+mn-ea"/>
              </a:rPr>
              <a:t>  -&gt; but higher s.d.</a:t>
            </a:r>
            <a:endParaRPr lang="en-US" altLang="en-US">
              <a:sym typeface="+mn-ea"/>
            </a:endParaRPr>
          </a:p>
          <a:p>
            <a:pPr marL="0" indent="0">
              <a:buNone/>
            </a:pPr>
            <a:endParaRPr lang="en-US" altLang="en-US"/>
          </a:p>
        </p:txBody>
      </p:sp>
      <p:pic>
        <p:nvPicPr>
          <p:cNvPr id="9" name="Picture 8" descr="Screenshot 2025-08-13 at 17.36.18"/>
          <p:cNvPicPr>
            <a:picLocks noChangeAspect="1"/>
          </p:cNvPicPr>
          <p:nvPr/>
        </p:nvPicPr>
        <p:blipFill>
          <a:blip r:embed="rId3"/>
          <a:srcRect b="1365"/>
          <a:stretch>
            <a:fillRect/>
          </a:stretch>
        </p:blipFill>
        <p:spPr>
          <a:xfrm>
            <a:off x="608330" y="3668395"/>
            <a:ext cx="4451985" cy="1035050"/>
          </a:xfrm>
          <a:prstGeom prst="rect">
            <a:avLst/>
          </a:prstGeom>
        </p:spPr>
      </p:pic>
      <p:sp>
        <p:nvSpPr>
          <p:cNvPr id="12" name="Rounded Rectangle 11"/>
          <p:cNvSpPr/>
          <p:nvPr/>
        </p:nvSpPr>
        <p:spPr>
          <a:xfrm>
            <a:off x="4478020" y="359156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5" name="Picture 4" descr="Screenshot 2025-08-15 at 07.16.14"/>
          <p:cNvPicPr>
            <a:picLocks noChangeAspect="1"/>
          </p:cNvPicPr>
          <p:nvPr/>
        </p:nvPicPr>
        <p:blipFill>
          <a:blip r:embed="rId4"/>
          <a:srcRect l="639" r="777"/>
          <a:stretch>
            <a:fillRect/>
          </a:stretch>
        </p:blipFill>
        <p:spPr>
          <a:xfrm>
            <a:off x="608965" y="4970780"/>
            <a:ext cx="4451350" cy="1041400"/>
          </a:xfrm>
          <a:prstGeom prst="rect">
            <a:avLst/>
          </a:prstGeom>
        </p:spPr>
      </p:pic>
      <p:sp>
        <p:nvSpPr>
          <p:cNvPr id="4" name="Rounded Rectangle 3"/>
          <p:cNvSpPr/>
          <p:nvPr/>
        </p:nvSpPr>
        <p:spPr>
          <a:xfrm>
            <a:off x="4478020" y="488442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6" name="Picture 5" descr="1s vs 6s&amp;2s 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66715" y="2905125"/>
            <a:ext cx="6109970" cy="38588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35" y="133305"/>
            <a:ext cx="12192000" cy="686694"/>
          </a:xfrm>
        </p:spPr>
        <p:txBody>
          <a:bodyPr>
            <a:noAutofit/>
          </a:bodyPr>
          <a:lstStyle/>
          <a:p>
            <a:pPr algn="l"/>
            <a:r>
              <a:rPr lang="en-US" altLang="en-US" sz="2800" i="0">
                <a:effectLst/>
                <a:latin typeface="+mn-lt"/>
              </a:rPr>
              <a:t>Enhancing Cross-session Motor Imagery Classification using Graphical Models in ALS Patients</a:t>
            </a:r>
            <a:endParaRPr lang="en-US" altLang="en-US" sz="2800" i="0">
              <a:effectLst/>
              <a:latin typeface="+mn-lt"/>
            </a:endParaRPr>
          </a:p>
        </p:txBody>
      </p:sp>
      <p:sp>
        <p:nvSpPr>
          <p:cNvPr id="4" name="Slide Number Placeholder 3"/>
          <p:cNvSpPr>
            <a:spLocks noGrp="1"/>
          </p:cNvSpPr>
          <p:nvPr>
            <p:ph type="sldNum" sz="quarter" idx="12"/>
          </p:nvPr>
        </p:nvSpPr>
        <p:spPr/>
        <p:txBody>
          <a:bodyPr/>
          <a:lstStyle/>
          <a:p>
            <a:fld id="{07CE569E-9B7C-4CB9-AB80-C0841F922CFF}" type="slidenum">
              <a:rPr lang="en-US" smtClean="0"/>
            </a:fld>
            <a:endParaRPr lang="en-US"/>
          </a:p>
        </p:txBody>
      </p:sp>
      <p:graphicFrame>
        <p:nvGraphicFramePr>
          <p:cNvPr id="6" name="Table 6"/>
          <p:cNvGraphicFramePr>
            <a:graphicFrameLocks noGrp="1"/>
          </p:cNvGraphicFramePr>
          <p:nvPr>
            <p:custDataLst>
              <p:tags r:id="rId1"/>
            </p:custDataLst>
          </p:nvPr>
        </p:nvGraphicFramePr>
        <p:xfrm>
          <a:off x="198120" y="937895"/>
          <a:ext cx="11783695" cy="5687695"/>
        </p:xfrm>
        <a:graphic>
          <a:graphicData uri="http://schemas.openxmlformats.org/drawingml/2006/table">
            <a:tbl>
              <a:tblPr firstRow="1" bandRow="1">
                <a:tableStyleId>{5C22544A-7EE6-4342-B048-85BDC9FD1C3A}</a:tableStyleId>
              </a:tblPr>
              <a:tblGrid>
                <a:gridCol w="1301115"/>
                <a:gridCol w="10482580"/>
              </a:tblGrid>
              <a:tr h="701040">
                <a:tc>
                  <a:txBody>
                    <a:bodyPr/>
                    <a:lstStyle/>
                    <a:p>
                      <a:r>
                        <a:rPr lang="en-GB" sz="800" b="0"/>
                        <a:t>Research Questions/</a:t>
                      </a:r>
                      <a:endParaRPr lang="en-GB" sz="800" b="0"/>
                    </a:p>
                    <a:p>
                      <a:r>
                        <a:rPr lang="en-GB" sz="800" b="0"/>
                        <a:t>Gaps/</a:t>
                      </a:r>
                      <a:endParaRPr lang="en-GB" sz="800" b="0"/>
                    </a:p>
                    <a:p>
                      <a:r>
                        <a:rPr lang="en-GB" sz="800" b="0"/>
                        <a:t>Motivation</a:t>
                      </a:r>
                      <a:endParaRPr lang="en-GB" sz="800" b="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800" b="0"/>
                        <a:t>Due to the non-stationarity, EEG patterns would change as ALS progresses. Traditionally, the model-based approaches do not provide adaptive methodologies to accommodate these changes, because they limit the feature space by only looking for contraleteral separation around the central motor regions. But the graph theoretical methods, by representing EEG signals as graphs, capture larger distribution of stationarity-invariant features in a single training set, which can therefore allow the model to adapt effectively to the complex nature of EEG signals in non-stationary longitudinal scenarios. </a:t>
                      </a:r>
                      <a:endParaRPr lang="en-US" altLang="en-US" sz="800" b="0"/>
                    </a:p>
                    <a:p>
                      <a:pPr marL="0" marR="0" indent="0" algn="l" defTabSz="914400" rtl="0" eaLnBrk="1" fontAlgn="auto" latinLnBrk="0" hangingPunct="1">
                        <a:lnSpc>
                          <a:spcPct val="100000"/>
                        </a:lnSpc>
                        <a:spcBef>
                          <a:spcPts val="0"/>
                        </a:spcBef>
                        <a:spcAft>
                          <a:spcPts val="0"/>
                        </a:spcAft>
                        <a:buClrTx/>
                        <a:buSzTx/>
                        <a:buFontTx/>
                        <a:buNone/>
                        <a:defRPr/>
                      </a:pPr>
                      <a:r>
                        <a:rPr lang="en-US" altLang="en-US" sz="800" b="0">
                          <a:sym typeface="+mn-ea"/>
                        </a:rPr>
                        <a:t>Current adaptive BCI researches lack the robustness on the longitudinal spacing and sufficient channels. Previous works have compared spectral, amplitude, and phase coupling methods, but did not yet consider similarity matrices which can resist non-stationarity in MI. </a:t>
                      </a:r>
                      <a:endParaRPr lang="en-US" altLang="en-US" sz="800" b="0"/>
                    </a:p>
                  </a:txBody>
                  <a:tcPr/>
                </a:tc>
              </a:tr>
              <a:tr h="467995">
                <a:tc>
                  <a:txBody>
                    <a:bodyPr/>
                    <a:lstStyle/>
                    <a:p>
                      <a:r>
                        <a:rPr lang="en-GB" sz="800"/>
                        <a:t>Approach to address the gap</a:t>
                      </a:r>
                      <a:endParaRPr lang="en-GB" sz="800"/>
                    </a:p>
                  </a:txBody>
                  <a:tcPr/>
                </a:tc>
                <a:tc>
                  <a:txBody>
                    <a:bodyPr/>
                    <a:lstStyle/>
                    <a:p>
                      <a:r>
                        <a:rPr lang="en-US" altLang="en-GB" sz="800"/>
                        <a:t>To ensure the cross-session generalization of the adaptive method, our work employs longitudinal datasets with multiple sessions spaced across meaningful time intervals, collected from ALS patients and SHU healthy participants. The impact of connectivity/</a:t>
                      </a:r>
                      <a:r>
                        <a:rPr lang="en-US" altLang="en-GB" sz="800">
                          <a:solidFill>
                            <a:srgbClr val="FF0000"/>
                          </a:solidFill>
                        </a:rPr>
                        <a:t>similarity matrices</a:t>
                      </a:r>
                      <a:r>
                        <a:rPr lang="en-US" altLang="en-GB" sz="800"/>
                        <a:t> should be evaluated in their effectiveness over non-stationarity periods. The </a:t>
                      </a:r>
                      <a:r>
                        <a:rPr lang="en-US" altLang="en-GB" sz="800">
                          <a:solidFill>
                            <a:srgbClr val="FF0000"/>
                          </a:solidFill>
                        </a:rPr>
                        <a:t>graphical methods</a:t>
                      </a:r>
                      <a:r>
                        <a:rPr lang="en-US" altLang="en-GB" sz="800"/>
                        <a:t> incorporated with graph attention networks (prioritize significant spatial and temporal features) should be assessed if they can learn more robust feature representations in a single training set to improve the classcification accuracy. </a:t>
                      </a:r>
                      <a:endParaRPr lang="en-US" altLang="en-GB" sz="800"/>
                    </a:p>
                  </a:txBody>
                  <a:tcPr/>
                </a:tc>
              </a:tr>
              <a:tr h="822960">
                <a:tc>
                  <a:txBody>
                    <a:bodyPr/>
                    <a:lstStyle/>
                    <a:p>
                      <a:r>
                        <a:rPr lang="en-GB" sz="800"/>
                        <a:t>Method</a:t>
                      </a:r>
                      <a:endParaRPr lang="en-GB" sz="8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GB" sz="800">
                          <a:solidFill>
                            <a:schemeClr val="tx1"/>
                          </a:solidFill>
                        </a:rPr>
                        <a:t>For the non-stationary EEG data, the distribution of the training set P(X</a:t>
                      </a:r>
                      <a:r>
                        <a:rPr lang="en-US" altLang="en-GB" sz="800" baseline="-25000">
                          <a:solidFill>
                            <a:schemeClr val="tx1"/>
                          </a:solidFill>
                        </a:rPr>
                        <a:t>train</a:t>
                      </a:r>
                      <a:r>
                        <a:rPr lang="en-US" altLang="en-GB" sz="800">
                          <a:solidFill>
                            <a:schemeClr val="tx1"/>
                          </a:solidFill>
                        </a:rPr>
                        <a:t>, Y</a:t>
                      </a:r>
                      <a:r>
                        <a:rPr lang="en-US" altLang="en-GB" sz="800" baseline="-25000">
                          <a:solidFill>
                            <a:schemeClr val="tx1"/>
                          </a:solidFill>
                        </a:rPr>
                        <a:t>train</a:t>
                      </a:r>
                      <a:r>
                        <a:rPr lang="en-US" altLang="en-GB" sz="800">
                          <a:solidFill>
                            <a:schemeClr val="tx1"/>
                          </a:solidFill>
                        </a:rPr>
                        <a:t>) and that of the test set </a:t>
                      </a:r>
                      <a:r>
                        <a:rPr lang="en-US" altLang="en-GB" sz="800">
                          <a:solidFill>
                            <a:schemeClr val="tx1"/>
                          </a:solidFill>
                          <a:sym typeface="+mn-ea"/>
                        </a:rPr>
                        <a:t>P(X</a:t>
                      </a:r>
                      <a:r>
                        <a:rPr lang="en-US" altLang="en-GB" sz="800" baseline="-25000">
                          <a:solidFill>
                            <a:schemeClr val="tx1"/>
                          </a:solidFill>
                          <a:sym typeface="+mn-ea"/>
                        </a:rPr>
                        <a:t>test</a:t>
                      </a:r>
                      <a:r>
                        <a:rPr lang="en-US" altLang="en-GB" sz="800">
                          <a:solidFill>
                            <a:schemeClr val="tx1"/>
                          </a:solidFill>
                          <a:sym typeface="+mn-ea"/>
                        </a:rPr>
                        <a:t>, Y</a:t>
                      </a:r>
                      <a:r>
                        <a:rPr lang="en-US" altLang="en-GB" sz="800" baseline="-25000">
                          <a:solidFill>
                            <a:schemeClr val="tx1"/>
                          </a:solidFill>
                          <a:sym typeface="+mn-ea"/>
                        </a:rPr>
                        <a:t>test</a:t>
                      </a:r>
                      <a:r>
                        <a:rPr lang="en-US" altLang="en-GB" sz="800">
                          <a:solidFill>
                            <a:schemeClr val="tx1"/>
                          </a:solidFill>
                          <a:sym typeface="+mn-ea"/>
                        </a:rPr>
                        <a:t>) </a:t>
                      </a:r>
                      <a:r>
                        <a:rPr lang="en-US" altLang="en-GB" sz="800">
                          <a:solidFill>
                            <a:schemeClr val="tx1"/>
                          </a:solidFill>
                        </a:rPr>
                        <a:t>become increasingly dissimilar as time progresses. Deep learning offers a solution to this by performing iterative optimization over the input features X. During training, networks (e.g. f</a:t>
                      </a:r>
                      <a:r>
                        <a:rPr lang="en-US" altLang="en-GB" sz="800" baseline="-25000">
                          <a:solidFill>
                            <a:schemeClr val="tx1"/>
                          </a:solidFill>
                        </a:rPr>
                        <a:t>GAT</a:t>
                      </a:r>
                      <a:r>
                        <a:rPr lang="en-US" altLang="en-GB" sz="800">
                          <a:solidFill>
                            <a:schemeClr val="tx1"/>
                          </a:solidFill>
                        </a:rPr>
                        <a:t>) must adapt their weights </a:t>
                      </a:r>
                      <a:r>
                        <a:rPr lang="en-US" altLang="en-GB" sz="800">
                          <a:solidFill>
                            <a:schemeClr val="tx1"/>
                          </a:solidFill>
                          <a:latin typeface="Arial" panose="020B0604020202090204" pitchFamily="34" charset="0"/>
                          <a:cs typeface="Arial" panose="020B0604020202090204" pitchFamily="34" charset="0"/>
                        </a:rPr>
                        <a:t>θ over epochs t to minimize the loss function L between the model’s prediction and the true labels. However, </a:t>
                      </a:r>
                      <a:r>
                        <a:rPr lang="en-US" altLang="en-GB" sz="800">
                          <a:solidFill>
                            <a:schemeClr val="tx1"/>
                          </a:solidFill>
                          <a:sym typeface="+mn-ea"/>
                        </a:rPr>
                        <a:t>P(X</a:t>
                      </a:r>
                      <a:r>
                        <a:rPr lang="en-US" altLang="en-GB" sz="800" baseline="-25000">
                          <a:solidFill>
                            <a:schemeClr val="tx1"/>
                          </a:solidFill>
                          <a:sym typeface="+mn-ea"/>
                        </a:rPr>
                        <a:t>test</a:t>
                      </a:r>
                      <a:r>
                        <a:rPr lang="en-US" altLang="en-GB" sz="800">
                          <a:solidFill>
                            <a:schemeClr val="tx1"/>
                          </a:solidFill>
                          <a:sym typeface="+mn-ea"/>
                        </a:rPr>
                        <a:t>) will shift over time due to non-stationarity, graphical methodologies, e.g. </a:t>
                      </a:r>
                      <a:r>
                        <a:rPr lang="en-US" altLang="en-GB" sz="800" u="sng">
                          <a:solidFill>
                            <a:schemeClr val="tx1"/>
                          </a:solidFill>
                          <a:sym typeface="+mn-ea"/>
                        </a:rPr>
                        <a:t>CFC, MSC, PLV and CMI graphs</a:t>
                      </a:r>
                      <a:r>
                        <a:rPr lang="en-US" altLang="en-GB" sz="800">
                          <a:solidFill>
                            <a:schemeClr val="tx1"/>
                          </a:solidFill>
                          <a:sym typeface="+mn-ea"/>
                        </a:rPr>
                        <a:t> capturing connectivity structures between signals, are employed to update </a:t>
                      </a:r>
                      <a:r>
                        <a:rPr lang="en-US" altLang="en-GB" sz="800">
                          <a:solidFill>
                            <a:schemeClr val="tx1"/>
                          </a:solidFill>
                          <a:latin typeface="Arial" panose="020B0604020202090204" pitchFamily="34" charset="0"/>
                          <a:cs typeface="Arial" panose="020B0604020202090204" pitchFamily="34" charset="0"/>
                          <a:sym typeface="+mn-ea"/>
                        </a:rPr>
                        <a:t>θ* in order to match the new distribution. These graphical representations are fed into the GAT model to build an n*n feature vector. </a:t>
                      </a:r>
                      <a:r>
                        <a:rPr lang="en-US" altLang="en-US" sz="800">
                          <a:solidFill>
                            <a:schemeClr val="tx1"/>
                          </a:solidFill>
                          <a:latin typeface="Arial" panose="020B0604020202090204" pitchFamily="34" charset="0"/>
                          <a:cs typeface="Arial" panose="020B0604020202090204" pitchFamily="34" charset="0"/>
                        </a:rPr>
                        <a:t>Node features are aggregated via three masked self-attention mechanisms and averaged into a graph-level feature vector for classification. Testing is performed on unseen sessions to assess generalization. Interpretability is enhanced using GNNExplainer and electrode-wise ablation analysis, enabling identification of key brain regions invariant to session variability, so that the cross-session generalization can be justified. </a:t>
                      </a:r>
                      <a:endParaRPr lang="en-US" altLang="en-US" sz="800">
                        <a:solidFill>
                          <a:schemeClr val="tx1"/>
                        </a:solidFill>
                        <a:latin typeface="Arial" panose="020B0604020202090204" pitchFamily="34" charset="0"/>
                        <a:cs typeface="Arial" panose="020B0604020202090204" pitchFamily="34" charset="0"/>
                      </a:endParaRPr>
                    </a:p>
                  </a:txBody>
                  <a:tcPr/>
                </a:tc>
              </a:tr>
              <a:tr h="1066800">
                <a:tc>
                  <a:txBody>
                    <a:bodyPr/>
                    <a:lstStyle/>
                    <a:p>
                      <a:r>
                        <a:rPr lang="en-GB" sz="800">
                          <a:sym typeface="+mn-ea"/>
                        </a:rPr>
                        <a:t>Results</a:t>
                      </a:r>
                      <a:endParaRPr lang="en-GB" sz="800"/>
                    </a:p>
                    <a:p>
                      <a:endParaRPr lang="en-GB" sz="8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GB" sz="800">
                          <a:solidFill>
                            <a:schemeClr val="tx1"/>
                          </a:solidFill>
                        </a:rPr>
                        <a:t>PLV consistently yields 15-30% lower Frobenius norm values compared to MSC, CFC and CMI, suggesting that PLV captures more stable and reliable connectivity patterns across both the SHU and ALS datasets. Three graph layouts offer unique perspective on the underlying connectivity and feature interactions, deepening our understanding of how the GAT captures task-relevant information. </a:t>
                      </a:r>
                      <a:r>
                        <a:rPr lang="en-US" altLang="en-GB" sz="800" u="sng">
                          <a:solidFill>
                            <a:schemeClr val="tx1"/>
                          </a:solidFill>
                        </a:rPr>
                        <a:t>Kamada-Kawai</a:t>
                      </a:r>
                      <a:r>
                        <a:rPr lang="en-US" altLang="en-GB" sz="800">
                          <a:solidFill>
                            <a:schemeClr val="tx1"/>
                          </a:solidFill>
                        </a:rPr>
                        <a:t>: highly connected nodes; </a:t>
                      </a:r>
                      <a:r>
                        <a:rPr lang="en-US" altLang="en-GB" sz="800" u="sng">
                          <a:solidFill>
                            <a:schemeClr val="tx1"/>
                          </a:solidFill>
                        </a:rPr>
                        <a:t>spectral</a:t>
                      </a:r>
                      <a:r>
                        <a:rPr lang="en-US" altLang="en-GB" sz="800">
                          <a:solidFill>
                            <a:schemeClr val="tx1"/>
                          </a:solidFill>
                        </a:rPr>
                        <a:t>: global connectivity patterns; </a:t>
                      </a:r>
                      <a:r>
                        <a:rPr lang="en-US" altLang="en-GB" sz="800" u="sng">
                          <a:solidFill>
                            <a:schemeClr val="tx1"/>
                          </a:solidFill>
                        </a:rPr>
                        <a:t>circular</a:t>
                      </a:r>
                      <a:r>
                        <a:rPr lang="en-US" altLang="en-GB" sz="800">
                          <a:solidFill>
                            <a:schemeClr val="tx1"/>
                          </a:solidFill>
                        </a:rPr>
                        <a:t>: relatice connection comparisons. </a:t>
                      </a:r>
                      <a:endParaRPr lang="en-US" altLang="en-GB"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GB" sz="800">
                          <a:solidFill>
                            <a:schemeClr val="tx1"/>
                          </a:solidFill>
                        </a:rPr>
                        <a:t>The </a:t>
                      </a:r>
                      <a:r>
                        <a:rPr lang="en-US" altLang="en-GB" sz="800" u="sng">
                          <a:solidFill>
                            <a:schemeClr val="tx1"/>
                          </a:solidFill>
                        </a:rPr>
                        <a:t>ablation study</a:t>
                      </a:r>
                      <a:r>
                        <a:rPr lang="en-US" altLang="en-GB" sz="800">
                          <a:solidFill>
                            <a:schemeClr val="tx1"/>
                          </a:solidFill>
                        </a:rPr>
                        <a:t> removes specific groups of brain regions and observes changes in BCI performance, suggesting that the </a:t>
                      </a:r>
                      <a:r>
                        <a:rPr lang="en-US" altLang="en-US" sz="800">
                          <a:solidFill>
                            <a:schemeClr val="tx1"/>
                          </a:solidFill>
                        </a:rPr>
                        <a:t>inherent redundancy in the EEG data allows the model to more effectively identify subject-specific neural signatures across sessions. </a:t>
                      </a:r>
                      <a:endParaRPr lang="en-US" altLang="en-US"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Four tests are used to statistifcally validate the model differences. </a:t>
                      </a:r>
                      <a:r>
                        <a:rPr lang="en-US" altLang="en-US" sz="800" u="sng">
                          <a:solidFill>
                            <a:schemeClr val="tx1"/>
                          </a:solidFill>
                        </a:rPr>
                        <a:t>ANOVA</a:t>
                      </a:r>
                      <a:r>
                        <a:rPr lang="en-US" altLang="en-US" sz="800">
                          <a:solidFill>
                            <a:schemeClr val="tx1"/>
                          </a:solidFill>
                        </a:rPr>
                        <a:t>: to assess if means of different models are identical under normality; </a:t>
                      </a:r>
                      <a:r>
                        <a:rPr lang="en-US" altLang="en-US" sz="800" u="sng">
                          <a:solidFill>
                            <a:schemeClr val="tx1"/>
                          </a:solidFill>
                        </a:rPr>
                        <a:t>Friedman</a:t>
                      </a:r>
                      <a:r>
                        <a:rPr lang="en-US" altLang="en-US" sz="800">
                          <a:solidFill>
                            <a:schemeClr val="tx1"/>
                          </a:solidFill>
                        </a:rPr>
                        <a:t>: for robust non-parametric non-normality testing; </a:t>
                      </a:r>
                      <a:r>
                        <a:rPr lang="en-US" altLang="en-US" sz="800" u="sng">
                          <a:solidFill>
                            <a:schemeClr val="tx1"/>
                          </a:solidFill>
                        </a:rPr>
                        <a:t>Levene’s test</a:t>
                      </a:r>
                      <a:r>
                        <a:rPr lang="en-US" altLang="en-US" sz="800">
                          <a:solidFill>
                            <a:schemeClr val="tx1"/>
                          </a:solidFill>
                        </a:rPr>
                        <a:t>: to assess variance equality; </a:t>
                      </a:r>
                      <a:r>
                        <a:rPr lang="en-US" altLang="en-US" sz="800" u="sng">
                          <a:solidFill>
                            <a:schemeClr val="tx1"/>
                          </a:solidFill>
                        </a:rPr>
                        <a:t>mixed effects model</a:t>
                      </a:r>
                      <a:r>
                        <a:rPr lang="en-US" altLang="en-US" sz="800">
                          <a:solidFill>
                            <a:schemeClr val="tx1"/>
                          </a:solidFill>
                        </a:rPr>
                        <a:t>: to compare against a baseline (CSP+SVM). Results suggest that several graphical methods significantly outperform the CSP+SVM baseline, while the mean accuracy and performance variability differ across models and sessions. </a:t>
                      </a:r>
                      <a:endParaRPr lang="en-US" altLang="en-US" sz="800">
                        <a:solidFill>
                          <a:schemeClr val="tx1"/>
                        </a:solidFill>
                      </a:endParaRPr>
                    </a:p>
                  </a:txBody>
                  <a:tcPr/>
                </a:tc>
              </a:tr>
              <a:tr h="1310640">
                <a:tc>
                  <a:txBody>
                    <a:bodyPr/>
                    <a:lstStyle/>
                    <a:p>
                      <a:r>
                        <a:rPr lang="en-GB" sz="800">
                          <a:sym typeface="+mn-ea"/>
                        </a:rPr>
                        <a:t>Discussion</a:t>
                      </a:r>
                      <a:endParaRPr lang="en-GB" sz="8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Conventional approaches fail to provide sufficient control accuracy with non-stationarity, while the method in this paper proves the feasibility of an optimized set (</a:t>
                      </a:r>
                      <a:r>
                        <a:rPr lang="en-US" altLang="en-GB" sz="800">
                          <a:solidFill>
                            <a:schemeClr val="tx1"/>
                          </a:solidFill>
                          <a:latin typeface="Arial" panose="020B0604020202090204" pitchFamily="34" charset="0"/>
                          <a:cs typeface="Arial" panose="020B0604020202090204" pitchFamily="34" charset="0"/>
                          <a:sym typeface="+mn-ea"/>
                        </a:rPr>
                        <a:t>θ</a:t>
                      </a:r>
                      <a:r>
                        <a:rPr lang="en-US" altLang="en-US" sz="800">
                          <a:solidFill>
                            <a:schemeClr val="tx1"/>
                          </a:solidFill>
                        </a:rPr>
                        <a:t>) that improves BCI performance for each test distribution independently. This is because this </a:t>
                      </a:r>
                      <a:r>
                        <a:rPr lang="en-US" altLang="en-US" sz="800" u="sng">
                          <a:solidFill>
                            <a:schemeClr val="tx1"/>
                          </a:solidFill>
                        </a:rPr>
                        <a:t>data-driven method</a:t>
                      </a:r>
                      <a:r>
                        <a:rPr lang="en-US" altLang="en-US" sz="800">
                          <a:solidFill>
                            <a:schemeClr val="tx1"/>
                          </a:solidFill>
                        </a:rPr>
                        <a:t> can extract a broader and more diverse feature set, capturing subject-specific communication pathways, and hence enhancing robustness and adaptability in BCI applications. Although the connectivity networks evolve patterns over sessions, there is a gradual refinement of motor-related synchrony in the natural Frontal, Central and Parietal hubs, making it possible for graphs to capture task-related pattern over time. </a:t>
                      </a:r>
                      <a:r>
                        <a:rPr lang="en-US" altLang="en-US" sz="800" u="sng">
                          <a:solidFill>
                            <a:schemeClr val="tx1"/>
                          </a:solidFill>
                        </a:rPr>
                        <a:t>PLV has the lowest Frobenius Norm scores (superior stability, improved accuracies, and low computational cost)</a:t>
                      </a:r>
                      <a:r>
                        <a:rPr lang="en-US" altLang="en-US" sz="800">
                          <a:solidFill>
                            <a:schemeClr val="tx1"/>
                          </a:solidFill>
                        </a:rPr>
                        <a:t>, indicating it the most reliable feature against cross-session variability. But CMI shows high stability across datasets, suggesting that higher order features are resilient to fluctuations. A few main hubs (e.g. central sensorimotor regions) generalize across participants, suggesting that subject-independent models can enhance BCI performance by reducing the calibration burden and better capturing the neural dynamics underlying MI. </a:t>
                      </a:r>
                      <a:endParaRPr lang="en-US" altLang="en-US"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The network architecture may be more critical to performance than the specific graphical features used, indicating that the classification model extracts task_x0002_relevant information embedded across diverse inputs. </a:t>
                      </a:r>
                      <a:endParaRPr lang="en-US" altLang="en-US"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Our GAT-based model performs well in the ALS model space while maintaining a lightweight architectur marginally slower than biological motor signal transmission. </a:t>
                      </a:r>
                      <a:endParaRPr lang="en-US" altLang="en-US"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Ablating certain brain regions to test the redundancy caused by network visualization shows that removing redundant electrodes can significantly improve accuracy. Model performance varies in both average accuracy and session-to-session consistency, highlighting the importance of selecting both appropriate model architectures and contextual sessions to achieve robust and generalizable BCI performance.</a:t>
                      </a:r>
                      <a:endParaRPr lang="en-US" altLang="en-US" sz="800">
                        <a:solidFill>
                          <a:schemeClr val="tx1"/>
                        </a:solidFill>
                      </a:endParaRPr>
                    </a:p>
                  </a:txBody>
                  <a:tcPr/>
                </a:tc>
              </a:tr>
              <a:tr h="579120">
                <a:tc>
                  <a:txBody>
                    <a:bodyPr/>
                    <a:lstStyle/>
                    <a:p>
                      <a:r>
                        <a:rPr lang="en-GB" sz="800">
                          <a:sym typeface="+mn-ea"/>
                        </a:rPr>
                        <a:t>Limitations/</a:t>
                      </a:r>
                      <a:endParaRPr lang="en-GB" sz="800"/>
                    </a:p>
                    <a:p>
                      <a:r>
                        <a:rPr lang="en-GB" sz="800">
                          <a:sym typeface="+mn-ea"/>
                        </a:rPr>
                        <a:t>Assumptions</a:t>
                      </a:r>
                      <a:endParaRPr lang="en-GB" sz="800"/>
                    </a:p>
                    <a:p>
                      <a:endParaRPr lang="en-GB" sz="8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800">
                          <a:latin typeface="+mn-lt"/>
                        </a:rPr>
                        <a:t>Although the model performs well overall, </a:t>
                      </a:r>
                      <a:r>
                        <a:rPr lang="en-US" altLang="en-US" sz="800" b="1">
                          <a:latin typeface="PingFang SC Semibold" panose="020B0400000000000000" charset="-122"/>
                          <a:ea typeface="PingFang SC Semibold" panose="020B0400000000000000" charset="-122"/>
                        </a:rPr>
                        <a:t>identifying exactly which epoch contains the most optimal training weights</a:t>
                      </a:r>
                      <a:r>
                        <a:rPr lang="en-US" altLang="en-US" sz="800">
                          <a:latin typeface="+mn-lt"/>
                        </a:rPr>
                        <a:t> for each future test session remains difficult. This hinders real-time optimization since the performance can vary depending on the selected epoch. This could be addressed by </a:t>
                      </a:r>
                      <a:r>
                        <a:rPr lang="en-US" altLang="en-US" sz="800" b="1">
                          <a:latin typeface="PingFang SC Semibold" panose="020B0400000000000000" charset="-122"/>
                          <a:ea typeface="PingFang SC Semibold" panose="020B0400000000000000" charset="-122"/>
                        </a:rPr>
                        <a:t>meta-learning</a:t>
                      </a:r>
                      <a:r>
                        <a:rPr lang="en-US" altLang="en-US" sz="800">
                          <a:latin typeface="+mn-lt"/>
                        </a:rPr>
                        <a:t>, where the model is trained across tasks such that when it encounters new tasks, only a few gradient steps are needed to achieve near-optimal performance. This allows the model to quickly fine-tune for future unknown distributions with just a few shots, through minimal adaptation and data acquisition. </a:t>
                      </a:r>
                      <a:endParaRPr lang="en-US" altLang="en-US" sz="800">
                        <a:latin typeface="+mn-lt"/>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latin typeface="+mn-lt"/>
                        </a:rPr>
                        <a:t>It is also necessary to accommodate the inherent </a:t>
                      </a:r>
                      <a:r>
                        <a:rPr lang="en-US" altLang="en-US" sz="800" b="1">
                          <a:latin typeface="PingFang SC Semibold" panose="020B0400000000000000" charset="-122"/>
                          <a:ea typeface="PingFang SC Semibold" panose="020B0400000000000000" charset="-122"/>
                        </a:rPr>
                        <a:t>variability of patient sessions</a:t>
                      </a:r>
                      <a:r>
                        <a:rPr lang="en-US" altLang="en-US" sz="800">
                          <a:latin typeface="+mn-lt"/>
                        </a:rPr>
                        <a:t>. </a:t>
                      </a:r>
                      <a:endParaRPr lang="en-US" altLang="en-US" sz="800">
                        <a:latin typeface="+mn-lt"/>
                      </a:endParaRPr>
                    </a:p>
                  </a:txBody>
                  <a:tcPr/>
                </a:tc>
              </a:tr>
              <a:tr h="739140">
                <a:tc>
                  <a:txBody>
                    <a:bodyPr/>
                    <a:lstStyle/>
                    <a:p>
                      <a:r>
                        <a:rPr lang="en-GB" sz="800" dirty="0"/>
                        <a:t>Conclusion</a:t>
                      </a:r>
                      <a:endParaRPr lang="en-GB" sz="800" dirty="0"/>
                    </a:p>
                  </a:txBody>
                  <a:tcPr/>
                </a:tc>
                <a:tc>
                  <a:txBody>
                    <a:bodyPr/>
                    <a:lstStyle/>
                    <a:p>
                      <a:r>
                        <a:rPr lang="en-US" altLang="en-GB" sz="800" dirty="0">
                          <a:solidFill>
                            <a:schemeClr val="tx1"/>
                          </a:solidFill>
                          <a:latin typeface="Century Gothic" panose="020B0502020202020204" pitchFamily="34" charset="0"/>
                        </a:rPr>
                        <a:t>Future work suggestions: (1) combine </a:t>
                      </a:r>
                      <a:r>
                        <a:rPr lang="en-US" altLang="en-GB" sz="800" dirty="0">
                          <a:solidFill>
                            <a:schemeClr val="tx1"/>
                          </a:solidFill>
                          <a:latin typeface="Century Gothic" panose="020B0502020202020204" pitchFamily="34" charset="0"/>
                          <a:sym typeface="+mn-ea"/>
                        </a:rPr>
                        <a:t>longitudinal </a:t>
                      </a:r>
                      <a:r>
                        <a:rPr lang="en-US" altLang="en-GB" sz="800" dirty="0">
                          <a:solidFill>
                            <a:schemeClr val="tx1"/>
                          </a:solidFill>
                          <a:latin typeface="Century Gothic" panose="020B0502020202020204" pitchFamily="34" charset="0"/>
                        </a:rPr>
                        <a:t>EEG with ALSFRS/learning tracking to study the correlations between EEG-based changes and clinical decline or learning effects; (2) </a:t>
                      </a:r>
                      <a:r>
                        <a:rPr lang="en-US" altLang="en-US" sz="800" dirty="0">
                          <a:solidFill>
                            <a:schemeClr val="tx1"/>
                          </a:solidFill>
                          <a:latin typeface="Century Gothic" panose="020B0502020202020204" pitchFamily="34" charset="0"/>
                        </a:rPr>
                        <a:t>explore approximate methods that preserve the informative properties while enhancing computational efficiency and online feasibility; (3) identify most informative band-pair couplings in CFC; (4) improve general models to reduce session/subject-specific non-stationarity; (5) experiment with hidden node configuration beyond uniform allocation; (6) optimize inference delay for real-time BCI responsiveness. </a:t>
                      </a:r>
                      <a:endParaRPr lang="en-US" altLang="en-US" sz="800" dirty="0">
                        <a:solidFill>
                          <a:schemeClr val="tx1"/>
                        </a:solidFill>
                        <a:latin typeface="Century Gothic" panose="020B0502020202020204" pitchFamily="34" charset="0"/>
                      </a:endParaRPr>
                    </a:p>
                    <a:p>
                      <a:r>
                        <a:rPr lang="en-US" altLang="en-US" sz="800" dirty="0">
                          <a:solidFill>
                            <a:schemeClr val="tx1"/>
                          </a:solidFill>
                          <a:latin typeface="Century Gothic" panose="020B0502020202020204" pitchFamily="34" charset="0"/>
                        </a:rPr>
                        <a:t>This paper </a:t>
                      </a:r>
                      <a:r>
                        <a:rPr lang="en-US" altLang="en-US" sz="800" u="sng" dirty="0">
                          <a:solidFill>
                            <a:schemeClr val="tx1"/>
                          </a:solidFill>
                          <a:latin typeface="Century Gothic" panose="020B0502020202020204" pitchFamily="34" charset="0"/>
                        </a:rPr>
                        <a:t>improves the extraction of meaningful information from a single training set</a:t>
                      </a:r>
                      <a:r>
                        <a:rPr lang="en-US" altLang="en-US" sz="800" dirty="0">
                          <a:solidFill>
                            <a:schemeClr val="tx1"/>
                          </a:solidFill>
                          <a:latin typeface="Century Gothic" panose="020B0502020202020204" pitchFamily="34" charset="0"/>
                        </a:rPr>
                        <a:t> and demonstrates practical models for </a:t>
                      </a:r>
                      <a:r>
                        <a:rPr lang="en-US" altLang="en-US" sz="800" u="sng" dirty="0">
                          <a:solidFill>
                            <a:schemeClr val="tx1"/>
                          </a:solidFill>
                          <a:latin typeface="Century Gothic" panose="020B0502020202020204" pitchFamily="34" charset="0"/>
                        </a:rPr>
                        <a:t>constructing graphical pipelines</a:t>
                      </a:r>
                      <a:r>
                        <a:rPr lang="en-US" altLang="en-US" sz="800" dirty="0">
                          <a:solidFill>
                            <a:schemeClr val="tx1"/>
                          </a:solidFill>
                          <a:latin typeface="Century Gothic" panose="020B0502020202020204" pitchFamily="34" charset="0"/>
                        </a:rPr>
                        <a:t> to address cross-session non-stationarity in ALS. </a:t>
                      </a:r>
                      <a:endParaRPr lang="en-US" altLang="en-US" sz="800" dirty="0">
                        <a:solidFill>
                          <a:schemeClr val="tx1"/>
                        </a:solidFill>
                        <a:latin typeface="Century Gothic" panose="020B0502020202020204" pitchFamily="34" charset="0"/>
                      </a:endParaRPr>
                    </a:p>
                  </a:txBody>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normAutofit fontScale="90000"/>
          </a:bodyPr>
          <a:p>
            <a:r>
              <a:rPr lang="en-US" sz="3335">
                <a:sym typeface="+mn-ea"/>
              </a:rPr>
              <a:t>TGN Model - Improvement I: Window Overlapping</a:t>
            </a:r>
            <a:endParaRPr lang="en-US" sz="3335">
              <a:sym typeface="+mn-ea"/>
            </a:endParaRPr>
          </a:p>
        </p:txBody>
      </p:sp>
      <p:sp>
        <p:nvSpPr>
          <p:cNvPr id="3" name="Content Placeholder 2"/>
          <p:cNvSpPr>
            <a:spLocks noGrp="1"/>
          </p:cNvSpPr>
          <p:nvPr>
            <p:ph idx="1"/>
            <p:custDataLst>
              <p:tags r:id="rId2"/>
            </p:custDataLst>
          </p:nvPr>
        </p:nvSpPr>
        <p:spPr>
          <a:xfrm>
            <a:off x="608330" y="1490345"/>
            <a:ext cx="10968990" cy="4875530"/>
          </a:xfrm>
        </p:spPr>
        <p:txBody>
          <a:bodyPr>
            <a:normAutofit fontScale="90000" lnSpcReduction="20000"/>
          </a:bodyPr>
          <a:p>
            <a:endParaRPr lang="en-US" altLang="en-US"/>
          </a:p>
          <a:p>
            <a:endParaRPr lang="en-US" altLang="en-US"/>
          </a:p>
          <a:p>
            <a:endParaRPr lang="en-US" altLang="en-US"/>
          </a:p>
          <a:p>
            <a:endParaRPr lang="en-US" altLang="en-US"/>
          </a:p>
          <a:p>
            <a:endParaRPr lang="en-US" altLang="en-US"/>
          </a:p>
          <a:p>
            <a:endParaRPr lang="en-US" altLang="en-US"/>
          </a:p>
          <a:p>
            <a:r>
              <a:rPr lang="en-US" altLang="en-US">
                <a:solidFill>
                  <a:schemeClr val="tx1"/>
                </a:solidFill>
                <a:sym typeface="+mn-ea"/>
              </a:rPr>
              <a:t>Overlap size ⬇️: mean&amp;max c.a. ⬆️, per-&amp;cross-sub s.d.⬆</a:t>
            </a:r>
            <a:endParaRPr lang="en-US" altLang="en-US"/>
          </a:p>
          <a:p>
            <a:r>
              <a:rPr lang="en-US" altLang="en-US">
                <a:solidFill>
                  <a:schemeClr val="tx1"/>
                </a:solidFill>
              </a:rPr>
              <a:t>Final decision: </a:t>
            </a:r>
            <a:r>
              <a:rPr lang="en-US" altLang="en-US">
                <a:solidFill>
                  <a:srgbClr val="FF0000"/>
                </a:solidFill>
              </a:rPr>
              <a:t>one window = one trial</a:t>
            </a:r>
            <a:r>
              <a:rPr lang="en-US" altLang="en-US">
                <a:solidFill>
                  <a:schemeClr val="tx1"/>
                </a:solidFill>
              </a:rPr>
              <a:t>, no overlap!!!</a:t>
            </a:r>
            <a:endParaRPr lang="en-US" altLang="en-US">
              <a:solidFill>
                <a:schemeClr val="tx1"/>
              </a:solidFill>
            </a:endParaRPr>
          </a:p>
          <a:p>
            <a:pPr marL="0" indent="0">
              <a:buNone/>
            </a:pPr>
            <a:r>
              <a:rPr lang="en-US" altLang="en-US">
                <a:solidFill>
                  <a:schemeClr val="tx1"/>
                </a:solidFill>
                <a:sym typeface="+mn-ea"/>
              </a:rPr>
              <a:t>   -&gt; </a:t>
            </a:r>
            <a:r>
              <a:rPr lang="en-US" altLang="en-US">
                <a:solidFill>
                  <a:schemeClr val="tx1"/>
                </a:solidFill>
              </a:rPr>
              <a:t>compute one PLV matrix per trial</a:t>
            </a:r>
            <a:endParaRPr lang="en-US" altLang="en-US">
              <a:solidFill>
                <a:schemeClr val="tx1"/>
              </a:solidFill>
            </a:endParaRPr>
          </a:p>
          <a:p>
            <a:pPr marL="0" indent="0">
              <a:buNone/>
            </a:pPr>
            <a:r>
              <a:rPr lang="en-US" altLang="en-US">
                <a:solidFill>
                  <a:schemeClr val="tx1"/>
                </a:solidFill>
                <a:sym typeface="+mn-ea"/>
              </a:rPr>
              <a:t>   -&gt; one TemporalData object = one temporal graph = one trial = one plvMatrix </a:t>
            </a:r>
            <a:endParaRPr lang="en-US" altLang="en-US">
              <a:solidFill>
                <a:schemeClr val="tx1"/>
              </a:solidFill>
            </a:endParaRPr>
          </a:p>
          <a:p>
            <a:pPr marL="0" indent="0">
              <a:buNone/>
            </a:pPr>
            <a:r>
              <a:rPr lang="en-US" altLang="en-US">
                <a:solidFill>
                  <a:schemeClr val="tx1"/>
                </a:solidFill>
                <a:sym typeface="+mn-ea"/>
              </a:rPr>
              <a:t>                                            = multiple events (src, dst, t, msg), where each event has </a:t>
            </a:r>
            <a:endParaRPr lang="en-US" altLang="en-US">
              <a:solidFill>
                <a:schemeClr val="tx1"/>
              </a:solidFill>
              <a:sym typeface="+mn-ea"/>
            </a:endParaRPr>
          </a:p>
          <a:p>
            <a:pPr marL="0" indent="0">
              <a:buNone/>
            </a:pPr>
            <a:r>
              <a:rPr lang="en-US" altLang="en-US">
                <a:solidFill>
                  <a:schemeClr val="tx1"/>
                </a:solidFill>
                <a:sym typeface="+mn-ea"/>
              </a:rPr>
              <a:t>                                               its own src, dst, timestamp, msg.</a:t>
            </a:r>
            <a:endParaRPr lang="en-US" altLang="en-US">
              <a:solidFill>
                <a:schemeClr val="tx1"/>
              </a:solidFill>
              <a:sym typeface="+mn-ea"/>
            </a:endParaRPr>
          </a:p>
          <a:p>
            <a:pPr marL="0" indent="0">
              <a:buNone/>
            </a:pPr>
            <a:endParaRPr lang="en-US" altLang="en-US">
              <a:solidFill>
                <a:schemeClr val="tx1"/>
              </a:solidFill>
            </a:endParaRPr>
          </a:p>
        </p:txBody>
      </p:sp>
      <p:pic>
        <p:nvPicPr>
          <p:cNvPr id="4" name="Picture 3" descr="Screenshot 2025-08-15 at 11.27.17"/>
          <p:cNvPicPr>
            <a:picLocks noChangeAspect="1"/>
          </p:cNvPicPr>
          <p:nvPr/>
        </p:nvPicPr>
        <p:blipFill>
          <a:blip r:embed="rId3"/>
          <a:stretch>
            <a:fillRect/>
          </a:stretch>
        </p:blipFill>
        <p:spPr>
          <a:xfrm>
            <a:off x="608330" y="1490345"/>
            <a:ext cx="5471160" cy="1018540"/>
          </a:xfrm>
          <a:prstGeom prst="rect">
            <a:avLst/>
          </a:prstGeom>
        </p:spPr>
      </p:pic>
      <p:pic>
        <p:nvPicPr>
          <p:cNvPr id="5" name="Picture 4" descr="Screenshot 2025-08-15 at 11.27.26"/>
          <p:cNvPicPr>
            <a:picLocks noChangeAspect="1"/>
          </p:cNvPicPr>
          <p:nvPr/>
        </p:nvPicPr>
        <p:blipFill>
          <a:blip r:embed="rId4"/>
          <a:stretch>
            <a:fillRect/>
          </a:stretch>
        </p:blipFill>
        <p:spPr>
          <a:xfrm>
            <a:off x="6079490" y="1490345"/>
            <a:ext cx="5513070" cy="229362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normAutofit fontScale="90000"/>
          </a:bodyPr>
          <a:p>
            <a:r>
              <a:rPr lang="en-US" sz="3335">
                <a:sym typeface="+mn-ea"/>
              </a:rPr>
              <a:t>TGN Model - Improvement I: Window Overlapping</a:t>
            </a:r>
            <a:endParaRPr lang="en-US" sz="3335">
              <a:sym typeface="+mn-ea"/>
            </a:endParaRPr>
          </a:p>
        </p:txBody>
      </p:sp>
      <p:sp>
        <p:nvSpPr>
          <p:cNvPr id="3" name="Content Placeholder 2"/>
          <p:cNvSpPr>
            <a:spLocks noGrp="1"/>
          </p:cNvSpPr>
          <p:nvPr>
            <p:ph idx="1"/>
            <p:custDataLst>
              <p:tags r:id="rId2"/>
            </p:custDataLst>
          </p:nvPr>
        </p:nvSpPr>
        <p:spPr>
          <a:xfrm>
            <a:off x="608330" y="1490345"/>
            <a:ext cx="10968990" cy="4875530"/>
          </a:xfrm>
        </p:spPr>
        <p:txBody>
          <a:bodyPr/>
          <a:p>
            <a:r>
              <a:rPr lang="en-US" altLang="en-US">
                <a:solidFill>
                  <a:schemeClr val="tx1"/>
                </a:solidFill>
              </a:rPr>
              <a:t>1-sec window vs 1-trial&amp;no overlap:</a:t>
            </a:r>
            <a:endParaRPr lang="en-US" altLang="en-US">
              <a:solidFill>
                <a:schemeClr val="tx1"/>
              </a:solidFill>
            </a:endParaRPr>
          </a:p>
          <a:p>
            <a:pPr marL="0" indent="0">
              <a:buNone/>
            </a:pPr>
            <a:r>
              <a:rPr lang="en-US" altLang="en-US">
                <a:sym typeface="+mn-ea"/>
              </a:rPr>
              <a:t>  -&gt; </a:t>
            </a:r>
            <a:r>
              <a:rPr lang="en-US" altLang="en-US">
                <a:sym typeface="+mn-ea"/>
              </a:rPr>
              <a:t>faster?</a:t>
            </a:r>
            <a:endParaRPr lang="en-US" altLang="en-US">
              <a:sym typeface="+mn-ea"/>
            </a:endParaRPr>
          </a:p>
          <a:p>
            <a:pPr marL="0" indent="0">
              <a:buNone/>
            </a:pPr>
            <a:r>
              <a:rPr lang="en-US" altLang="en-US">
                <a:sym typeface="+mn-ea"/>
              </a:rPr>
              <a:t>  -&gt; </a:t>
            </a:r>
            <a:r>
              <a:rPr lang="en-US" altLang="en-US">
                <a:sym typeface="+mn-ea"/>
              </a:rPr>
              <a:t>higher mean c.a. (NOT all subjects reach max 70% c.a.)?</a:t>
            </a:r>
            <a:endParaRPr lang="en-US" altLang="en-US">
              <a:sym typeface="+mn-ea"/>
            </a:endParaRPr>
          </a:p>
          <a:p>
            <a:pPr marL="0" indent="0">
              <a:buNone/>
            </a:pPr>
            <a:r>
              <a:rPr lang="en-US" altLang="en-US">
                <a:sym typeface="+mn-ea"/>
              </a:rPr>
              <a:t>  -&gt; but higher s.d.?</a:t>
            </a:r>
            <a:endParaRPr lang="en-US" altLang="en-US">
              <a:sym typeface="+mn-ea"/>
            </a:endParaRPr>
          </a:p>
          <a:p>
            <a:pPr marL="0" indent="0">
              <a:buNone/>
            </a:pPr>
            <a:endParaRPr lang="en-US" altLang="en-US"/>
          </a:p>
        </p:txBody>
      </p:sp>
      <p:pic>
        <p:nvPicPr>
          <p:cNvPr id="9" name="Picture 8" descr="Screenshot 2025-08-13 at 17.36.18"/>
          <p:cNvPicPr>
            <a:picLocks noChangeAspect="1"/>
          </p:cNvPicPr>
          <p:nvPr/>
        </p:nvPicPr>
        <p:blipFill>
          <a:blip r:embed="rId3"/>
          <a:srcRect b="1365"/>
          <a:stretch>
            <a:fillRect/>
          </a:stretch>
        </p:blipFill>
        <p:spPr>
          <a:xfrm>
            <a:off x="608330" y="3668395"/>
            <a:ext cx="4451985" cy="1035050"/>
          </a:xfrm>
          <a:prstGeom prst="rect">
            <a:avLst/>
          </a:prstGeom>
        </p:spPr>
      </p:pic>
      <p:sp>
        <p:nvSpPr>
          <p:cNvPr id="12" name="Rounded Rectangle 11"/>
          <p:cNvSpPr/>
          <p:nvPr/>
        </p:nvSpPr>
        <p:spPr>
          <a:xfrm>
            <a:off x="4478020" y="359156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6" name="Picture 5" descr="1s vs 6s&amp;2s 1"/>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30850" y="2137410"/>
            <a:ext cx="6109970" cy="3858895"/>
          </a:xfrm>
          <a:prstGeom prst="rect">
            <a:avLst/>
          </a:prstGeom>
        </p:spPr>
      </p:pic>
      <p:pic>
        <p:nvPicPr>
          <p:cNvPr id="7" name="Picture 6" descr="Screenshot 2025-08-20 at 17.24.25"/>
          <p:cNvPicPr>
            <a:picLocks noChangeAspect="1"/>
          </p:cNvPicPr>
          <p:nvPr/>
        </p:nvPicPr>
        <p:blipFill>
          <a:blip r:embed="rId6"/>
          <a:srcRect l="2022" t="2042" b="6127"/>
          <a:stretch>
            <a:fillRect/>
          </a:stretch>
        </p:blipFill>
        <p:spPr>
          <a:xfrm>
            <a:off x="608330" y="4987290"/>
            <a:ext cx="4443095" cy="1009015"/>
          </a:xfrm>
          <a:prstGeom prst="rect">
            <a:avLst/>
          </a:prstGeom>
        </p:spPr>
      </p:pic>
      <p:sp>
        <p:nvSpPr>
          <p:cNvPr id="4" name="Rounded Rectangle 3"/>
          <p:cNvSpPr/>
          <p:nvPr/>
        </p:nvSpPr>
        <p:spPr>
          <a:xfrm>
            <a:off x="4452620" y="4884420"/>
            <a:ext cx="4133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normAutofit fontScale="90000"/>
          </a:bodyPr>
          <a:p>
            <a:r>
              <a:rPr lang="en-US" sz="3335">
                <a:sym typeface="+mn-ea"/>
              </a:rPr>
              <a:t>TGN Model - Improvement I: Window Overlapping</a:t>
            </a:r>
            <a:endParaRPr lang="en-US" sz="3335">
              <a:sym typeface="+mn-ea"/>
            </a:endParaRPr>
          </a:p>
        </p:txBody>
      </p:sp>
      <p:sp>
        <p:nvSpPr>
          <p:cNvPr id="3" name="Content Placeholder 2"/>
          <p:cNvSpPr>
            <a:spLocks noGrp="1"/>
          </p:cNvSpPr>
          <p:nvPr>
            <p:ph idx="1"/>
            <p:custDataLst>
              <p:tags r:id="rId2"/>
            </p:custDataLst>
          </p:nvPr>
        </p:nvSpPr>
        <p:spPr>
          <a:xfrm>
            <a:off x="608330" y="1490345"/>
            <a:ext cx="10968990" cy="4875530"/>
          </a:xfrm>
        </p:spPr>
        <p:txBody>
          <a:bodyPr/>
          <a:p>
            <a:r>
              <a:rPr lang="en-US" altLang="en-US">
                <a:solidFill>
                  <a:schemeClr val="tx1"/>
                </a:solidFill>
              </a:rPr>
              <a:t>Larger window size make the model outcomes better?</a:t>
            </a:r>
            <a:endParaRPr lang="en-US" altLang="en-US">
              <a:solidFill>
                <a:schemeClr val="tx1"/>
              </a:solidFill>
            </a:endParaRPr>
          </a:p>
          <a:p>
            <a:endParaRPr lang="en-US" altLang="en-US">
              <a:solidFill>
                <a:schemeClr val="tx1"/>
              </a:solidFill>
            </a:endParaRPr>
          </a:p>
          <a:p>
            <a:endParaRPr lang="en-US" altLang="en-US">
              <a:solidFill>
                <a:schemeClr val="tx1"/>
              </a:solidFill>
            </a:endParaRPr>
          </a:p>
          <a:p>
            <a:endParaRPr lang="en-US" altLang="en-US">
              <a:solidFill>
                <a:schemeClr val="tx1"/>
              </a:solidFill>
            </a:endParaRPr>
          </a:p>
          <a:p>
            <a:r>
              <a:rPr lang="en-US" altLang="en-US">
                <a:solidFill>
                  <a:schemeClr val="tx1"/>
                </a:solidFill>
              </a:rPr>
              <a:t>Overall window slicing principle: </a:t>
            </a:r>
            <a:endParaRPr lang="en-US" altLang="en-US">
              <a:solidFill>
                <a:schemeClr val="tx1"/>
              </a:solidFill>
            </a:endParaRPr>
          </a:p>
          <a:p>
            <a:pPr marL="0" indent="0">
              <a:buNone/>
            </a:pPr>
            <a:r>
              <a:rPr lang="en-US" altLang="en-US"/>
              <a:t>   (1) 必须先拼接再切窗以保持全局时间顺序;</a:t>
            </a:r>
            <a:endParaRPr lang="en-US" altLang="en-US"/>
          </a:p>
          <a:p>
            <a:pPr marL="0" indent="0">
              <a:buNone/>
            </a:pPr>
            <a:r>
              <a:rPr lang="en-US" altLang="en-US">
                <a:sym typeface="+mn-ea"/>
              </a:rPr>
              <a:t>   </a:t>
            </a:r>
            <a:r>
              <a:rPr lang="en-US" altLang="en-US"/>
              <a:t>(2) 任何窗口都不跨 trial, 不产生泄漏.</a:t>
            </a:r>
            <a:endParaRPr lang="en-US" altLang="en-US"/>
          </a:p>
          <a:p>
            <a:pPr marL="0" indent="0">
              <a:buNone/>
            </a:pPr>
            <a:r>
              <a:rPr lang="en-US" altLang="en-US">
                <a:sym typeface="+mn-ea"/>
              </a:rPr>
              <a:t>   -&gt; apply </a:t>
            </a:r>
            <a:r>
              <a:rPr lang="en-US" altLang="en-US" u="sng"/>
              <a:t>Mask boundaries in concatenation</a:t>
            </a:r>
            <a:r>
              <a:rPr lang="en-US" altLang="en-US"/>
              <a:t>. </a:t>
            </a:r>
            <a:endParaRPr lang="en-US" altLang="en-US"/>
          </a:p>
          <a:p>
            <a:pPr marL="0" indent="0">
              <a:buNone/>
            </a:pPr>
            <a:r>
              <a:rPr lang="en-US" altLang="en-US">
                <a:sym typeface="+mn-ea"/>
              </a:rPr>
              <a:t>   </a:t>
            </a:r>
            <a:r>
              <a:rPr lang="en-US" altLang="en-US">
                <a:sym typeface="+mn-ea"/>
              </a:rPr>
              <a:t>(3) set window size same for all trials of all subjects first. </a:t>
            </a:r>
            <a:endParaRPr lang="en-US" altLang="en-US"/>
          </a:p>
          <a:p>
            <a:pPr marL="0" indent="0">
              <a:buNone/>
            </a:pPr>
            <a:endParaRPr lang="en-US" altLang="en-US"/>
          </a:p>
        </p:txBody>
      </p:sp>
      <p:pic>
        <p:nvPicPr>
          <p:cNvPr id="7" name="Picture 6" descr="Screenshot 2025-08-15 at 11.25.16"/>
          <p:cNvPicPr>
            <a:picLocks noChangeAspect="1"/>
          </p:cNvPicPr>
          <p:nvPr/>
        </p:nvPicPr>
        <p:blipFill>
          <a:blip r:embed="rId3"/>
          <a:stretch>
            <a:fillRect/>
          </a:stretch>
        </p:blipFill>
        <p:spPr>
          <a:xfrm>
            <a:off x="2039620" y="2101850"/>
            <a:ext cx="8112760" cy="1024255"/>
          </a:xfrm>
          <a:prstGeom prst="rect">
            <a:avLst/>
          </a:prstGeom>
        </p:spPr>
      </p:pic>
      <p:sp>
        <p:nvSpPr>
          <p:cNvPr id="4" name="Multiply 3"/>
          <p:cNvSpPr/>
          <p:nvPr/>
        </p:nvSpPr>
        <p:spPr>
          <a:xfrm>
            <a:off x="1555750" y="229870"/>
            <a:ext cx="9073515" cy="6813550"/>
          </a:xfrm>
          <a:prstGeom prst="mathMultiply">
            <a:avLst>
              <a:gd name="adj1" fmla="val 5228"/>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normAutofit fontScale="90000"/>
          </a:bodyPr>
          <a:p>
            <a:r>
              <a:rPr lang="en-US" sz="3335">
                <a:sym typeface="+mn-ea"/>
              </a:rPr>
              <a:t>TGN Model - Improvement I: Window Overlapping</a:t>
            </a:r>
            <a:endParaRPr lang="en-US" sz="3335">
              <a:sym typeface="+mn-ea"/>
            </a:endParaRPr>
          </a:p>
        </p:txBody>
      </p:sp>
      <mc:AlternateContent xmlns:mc="http://schemas.openxmlformats.org/markup-compatibility/2006">
        <mc:Choice xmlns:a14="http://schemas.microsoft.com/office/drawing/2010/main" Requires="a14">
          <p:sp>
            <p:nvSpPr>
              <p:cNvPr id="3" name="Content Placeholder 2"/>
              <p:cNvSpPr>
                <a:spLocks noGrp="1"/>
              </p:cNvSpPr>
              <p:nvPr>
                <p:ph idx="1"/>
                <p:custDataLst>
                  <p:tags r:id="rId2"/>
                </p:custDataLst>
              </p:nvPr>
            </p:nvSpPr>
            <p:spPr>
              <a:xfrm>
                <a:off x="608330" y="1490345"/>
                <a:ext cx="10968990" cy="4875530"/>
              </a:xfrm>
            </p:spPr>
            <p:txBody>
              <a:bodyPr/>
              <a:p>
                <a:r>
                  <a:rPr lang="en-US" altLang="en-US">
                    <a:solidFill>
                      <a:schemeClr val="tx1"/>
                    </a:solidFill>
                  </a:rPr>
                  <a:t>How to determine the max window size???</a:t>
                </a:r>
                <a:endParaRPr lang="en-US" altLang="en-US">
                  <a:solidFill>
                    <a:schemeClr val="tx1"/>
                  </a:solidFill>
                </a:endParaRPr>
              </a:p>
              <a:p>
                <a:pPr marL="0" indent="0">
                  <a:buNone/>
                </a:pPr>
                <a14:m>
                  <m:oMathPara xmlns:m="http://schemas.openxmlformats.org/officeDocument/2006/math">
                    <m:oMathParaPr>
                      <m:jc m:val="centerGroup"/>
                    </m:oMathParaPr>
                    <m:oMath xmlns:m="http://schemas.openxmlformats.org/officeDocument/2006/math">
                      <m:r>
                        <a:rPr lang="en-US" altLang="en-US" i="1">
                          <a:solidFill>
                            <a:schemeClr val="tx1"/>
                          </a:solidFill>
                          <a:latin typeface="DejaVu Math TeX Gyre" panose="02000503000000000000" charset="0"/>
                          <a:cs typeface="DejaVu Math TeX Gyre" panose="02000503000000000000" charset="0"/>
                        </a:rPr>
                        <m:t>119</m:t>
                      </m:r>
                      <m:r>
                        <a:rPr lang="en-US" altLang="en-US" i="1">
                          <a:solidFill>
                            <a:schemeClr val="tx1"/>
                          </a:solidFill>
                          <a:latin typeface="DejaVu Math TeX Gyre" panose="02000503000000000000" charset="0"/>
                          <a:cs typeface="DejaVu Math TeX Gyre" panose="02000503000000000000" charset="0"/>
                        </a:rPr>
                        <m:t>÷</m:t>
                      </m:r>
                      <m:r>
                        <a:rPr lang="en-US" altLang="en-US" i="1">
                          <a:solidFill>
                            <a:schemeClr val="tx1"/>
                          </a:solidFill>
                          <a:latin typeface="DejaVu Math TeX Gyre" panose="02000503000000000000" charset="0"/>
                          <a:cs typeface="DejaVu Math TeX Gyre" panose="02000503000000000000" charset="0"/>
                        </a:rPr>
                        <m:t>256</m:t>
                      </m:r>
                      <m:r>
                        <a:rPr lang="en-US" altLang="en-US" i="1">
                          <a:solidFill>
                            <a:schemeClr val="tx1"/>
                          </a:solidFill>
                          <a:latin typeface="DejaVu Math TeX Gyre" panose="02000503000000000000" charset="0"/>
                          <a:cs typeface="DejaVu Math TeX Gyre" panose="02000503000000000000" charset="0"/>
                        </a:rPr>
                        <m:t>=</m:t>
                      </m:r>
                      <m:r>
                        <a:rPr lang="en-US" altLang="en-US" i="1">
                          <a:solidFill>
                            <a:schemeClr val="tx1"/>
                          </a:solidFill>
                          <a:latin typeface="DejaVu Math TeX Gyre" panose="02000503000000000000" charset="0"/>
                          <a:cs typeface="DejaVu Math TeX Gyre" panose="02000503000000000000" charset="0"/>
                        </a:rPr>
                        <m:t>0</m:t>
                      </m:r>
                      <m:r>
                        <a:rPr lang="en-US" altLang="en-US" i="1">
                          <a:solidFill>
                            <a:schemeClr val="tx1"/>
                          </a:solidFill>
                          <a:latin typeface="DejaVu Math TeX Gyre" panose="02000503000000000000" charset="0"/>
                          <a:cs typeface="DejaVu Math TeX Gyre" panose="02000503000000000000" charset="0"/>
                        </a:rPr>
                        <m:t>.</m:t>
                      </m:r>
                      <m:r>
                        <a:rPr lang="en-US" altLang="en-US" i="1">
                          <a:solidFill>
                            <a:schemeClr val="tx1"/>
                          </a:solidFill>
                          <a:latin typeface="DejaVu Math TeX Gyre" panose="02000503000000000000" charset="0"/>
                          <a:cs typeface="DejaVu Math TeX Gyre" panose="02000503000000000000" charset="0"/>
                        </a:rPr>
                        <m:t>46</m:t>
                      </m:r>
                      <m:r>
                        <a:rPr lang="en-US" altLang="en-US" i="1">
                          <a:solidFill>
                            <a:schemeClr val="tx1"/>
                          </a:solidFill>
                          <a:latin typeface="DejaVu Math TeX Gyre" panose="02000503000000000000" charset="0"/>
                          <a:cs typeface="DejaVu Math TeX Gyre" panose="02000503000000000000" charset="0"/>
                        </a:rPr>
                        <m:t> </m:t>
                      </m:r>
                      <m:r>
                        <a:rPr lang="en-US" altLang="en-US" i="1">
                          <a:solidFill>
                            <a:schemeClr val="tx1"/>
                          </a:solidFill>
                          <a:latin typeface="DejaVu Math TeX Gyre" panose="02000503000000000000" charset="0"/>
                          <a:cs typeface="DejaVu Math TeX Gyre" panose="02000503000000000000" charset="0"/>
                        </a:rPr>
                        <m:t>𝑠𝑒𝑐𝑜𝑛𝑑𝑠</m:t>
                      </m:r>
                    </m:oMath>
                  </m:oMathPara>
                </a14:m>
                <a:endParaRPr lang="en-US" altLang="en-US">
                  <a:solidFill>
                    <a:schemeClr val="tx1"/>
                  </a:solidFill>
                </a:endParaRPr>
              </a:p>
            </p:txBody>
          </p:sp>
        </mc:Choice>
        <mc:Fallback>
          <p:sp>
            <p:nvSpPr>
              <p:cNvPr id="3" name="Content Placeholder 2"/>
              <p:cNvSpPr>
                <a:spLocks noRot="1" noChangeAspect="1" noMove="1" noResize="1" noEditPoints="1" noAdjustHandles="1" noChangeArrowheads="1" noChangeShapeType="1" noTextEdit="1"/>
              </p:cNvSpPr>
              <p:nvPr>
                <p:ph idx="1"/>
                <p:custDataLst>
                  <p:tags r:id="rId3"/>
                </p:custDataLst>
              </p:nvPr>
            </p:nvSpPr>
            <p:spPr>
              <a:xfrm>
                <a:off x="608330" y="1490345"/>
                <a:ext cx="10968990" cy="4875530"/>
              </a:xfrm>
              <a:blipFill rotWithShape="1">
                <a:blip r:embed="rId4"/>
                <a:stretch>
                  <a:fillRect/>
                </a:stretch>
              </a:blipFill>
            </p:spPr>
            <p:txBody>
              <a:bodyPr/>
              <a:lstStyle/>
              <a:p>
                <a:r>
                  <a:rPr lang="en-US" altLang="en-US">
                    <a:noFill/>
                  </a:rPr>
                  <a:t> </a:t>
                </a:r>
              </a:p>
            </p:txBody>
          </p:sp>
        </mc:Fallback>
      </mc:AlternateContent>
      <p:pic>
        <p:nvPicPr>
          <p:cNvPr id="4" name="Picture 3" descr="Screenshot 2025-08-15 at 20.33.36"/>
          <p:cNvPicPr>
            <a:picLocks noChangeAspect="1"/>
          </p:cNvPicPr>
          <p:nvPr/>
        </p:nvPicPr>
        <p:blipFill>
          <a:blip r:embed="rId5"/>
          <a:stretch>
            <a:fillRect/>
          </a:stretch>
        </p:blipFill>
        <p:spPr>
          <a:xfrm>
            <a:off x="3302000" y="2606675"/>
            <a:ext cx="5588000" cy="3822700"/>
          </a:xfrm>
          <a:prstGeom prst="rect">
            <a:avLst/>
          </a:prstGeom>
        </p:spPr>
      </p:pic>
      <p:sp>
        <p:nvSpPr>
          <p:cNvPr id="5" name="Multiply 4"/>
          <p:cNvSpPr/>
          <p:nvPr/>
        </p:nvSpPr>
        <p:spPr>
          <a:xfrm>
            <a:off x="1555750" y="229870"/>
            <a:ext cx="9073515" cy="6813550"/>
          </a:xfrm>
          <a:prstGeom prst="mathMultiply">
            <a:avLst>
              <a:gd name="adj1" fmla="val 5228"/>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normAutofit fontScale="90000"/>
          </a:bodyPr>
          <a:p>
            <a:r>
              <a:rPr lang="en-US" sz="3335">
                <a:sym typeface="+mn-ea"/>
              </a:rPr>
              <a:t>TGN Model - Improvement I: Window Overlapping</a:t>
            </a:r>
            <a:endParaRPr lang="en-US" sz="3335">
              <a:sym typeface="+mn-ea"/>
            </a:endParaRPr>
          </a:p>
        </p:txBody>
      </p:sp>
      <p:sp>
        <p:nvSpPr>
          <p:cNvPr id="3" name="Content Placeholder 2"/>
          <p:cNvSpPr>
            <a:spLocks noGrp="1"/>
          </p:cNvSpPr>
          <p:nvPr>
            <p:ph idx="1"/>
            <p:custDataLst>
              <p:tags r:id="rId2"/>
            </p:custDataLst>
          </p:nvPr>
        </p:nvSpPr>
        <p:spPr>
          <a:xfrm>
            <a:off x="608330" y="1490345"/>
            <a:ext cx="10968990" cy="4875530"/>
          </a:xfrm>
        </p:spPr>
        <p:txBody>
          <a:bodyPr/>
          <a:p>
            <a:endParaRPr lang="en-US" altLang="en-US"/>
          </a:p>
        </p:txBody>
      </p:sp>
      <p:pic>
        <p:nvPicPr>
          <p:cNvPr id="4" name="Picture 3" descr="Screenshot 2025-08-15 at 23.02.11"/>
          <p:cNvPicPr>
            <a:picLocks noChangeAspect="1"/>
          </p:cNvPicPr>
          <p:nvPr/>
        </p:nvPicPr>
        <p:blipFill>
          <a:blip r:embed="rId3"/>
          <a:stretch>
            <a:fillRect/>
          </a:stretch>
        </p:blipFill>
        <p:spPr>
          <a:xfrm>
            <a:off x="608330" y="1490345"/>
            <a:ext cx="6769100" cy="2258695"/>
          </a:xfrm>
          <a:prstGeom prst="rect">
            <a:avLst/>
          </a:prstGeom>
        </p:spPr>
      </p:pic>
      <p:pic>
        <p:nvPicPr>
          <p:cNvPr id="5" name="Picture 4" descr="Screenshot 2025-08-16 at 11.20.51"/>
          <p:cNvPicPr>
            <a:picLocks noChangeAspect="1"/>
          </p:cNvPicPr>
          <p:nvPr/>
        </p:nvPicPr>
        <p:blipFill>
          <a:blip r:embed="rId4"/>
          <a:stretch>
            <a:fillRect/>
          </a:stretch>
        </p:blipFill>
        <p:spPr>
          <a:xfrm>
            <a:off x="7458075" y="1490345"/>
            <a:ext cx="4118610" cy="4877435"/>
          </a:xfrm>
          <a:prstGeom prst="rect">
            <a:avLst/>
          </a:prstGeom>
        </p:spPr>
      </p:pic>
      <p:sp>
        <p:nvSpPr>
          <p:cNvPr id="6" name="Multiply 5"/>
          <p:cNvSpPr/>
          <p:nvPr/>
        </p:nvSpPr>
        <p:spPr>
          <a:xfrm>
            <a:off x="1555750" y="229870"/>
            <a:ext cx="9073515" cy="6813550"/>
          </a:xfrm>
          <a:prstGeom prst="mathMultiply">
            <a:avLst>
              <a:gd name="adj1" fmla="val 5228"/>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 name="Picture 11" descr="Trial_size_summary"/>
          <p:cNvPicPr>
            <a:picLocks noChangeAspect="1"/>
          </p:cNvPicPr>
          <p:nvPr/>
        </p:nvPicPr>
        <p:blipFill>
          <a:blip r:embed="rId1"/>
          <a:stretch>
            <a:fillRect/>
          </a:stretch>
        </p:blipFill>
        <p:spPr>
          <a:xfrm>
            <a:off x="1053465" y="1002665"/>
            <a:ext cx="10075545" cy="4050665"/>
          </a:xfrm>
          <a:prstGeom prst="rect">
            <a:avLst/>
          </a:prstGeom>
        </p:spPr>
      </p:pic>
      <p:sp>
        <p:nvSpPr>
          <p:cNvPr id="2" name="Title 1"/>
          <p:cNvSpPr>
            <a:spLocks noGrp="1"/>
          </p:cNvSpPr>
          <p:nvPr>
            <p:ph type="title"/>
            <p:custDataLst>
              <p:tags r:id="rId2"/>
            </p:custDataLst>
          </p:nvPr>
        </p:nvSpPr>
        <p:spPr>
          <a:xfrm>
            <a:off x="608330" y="608330"/>
            <a:ext cx="10968355" cy="705485"/>
          </a:xfrm>
        </p:spPr>
        <p:txBody>
          <a:bodyPr>
            <a:normAutofit fontScale="90000"/>
          </a:bodyPr>
          <a:p>
            <a:r>
              <a:rPr lang="en-US" sz="3335">
                <a:sym typeface="+mn-ea"/>
              </a:rPr>
              <a:t>TGN Model - Improvement I: Window Overlapping</a:t>
            </a:r>
            <a:endParaRPr lang="en-US" sz="3335">
              <a:sym typeface="+mn-ea"/>
            </a:endParaRPr>
          </a:p>
        </p:txBody>
      </p:sp>
      <p:sp>
        <p:nvSpPr>
          <p:cNvPr id="9" name="Content Placeholder 2"/>
          <p:cNvSpPr>
            <a:spLocks noGrp="1"/>
          </p:cNvSpPr>
          <p:nvPr>
            <p:custDataLst>
              <p:tags r:id="rId3"/>
            </p:custDataLst>
          </p:nvPr>
        </p:nvSpPr>
        <p:spPr>
          <a:xfrm>
            <a:off x="608330" y="1313180"/>
            <a:ext cx="10968990" cy="5052695"/>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9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lang="en-US" altLang="en-US">
              <a:solidFill>
                <a:schemeClr val="tx1"/>
              </a:solidFill>
            </a:endParaRPr>
          </a:p>
          <a:p>
            <a:endParaRPr lang="en-US" altLang="en-US">
              <a:solidFill>
                <a:schemeClr val="tx1"/>
              </a:solidFill>
            </a:endParaRPr>
          </a:p>
          <a:p>
            <a:endParaRPr lang="en-US" altLang="en-US">
              <a:solidFill>
                <a:schemeClr val="tx1"/>
              </a:solidFill>
            </a:endParaRPr>
          </a:p>
          <a:p>
            <a:endParaRPr lang="en-US" altLang="en-US">
              <a:solidFill>
                <a:schemeClr val="tx1"/>
              </a:solidFill>
            </a:endParaRPr>
          </a:p>
          <a:p>
            <a:endParaRPr lang="en-US" altLang="en-US">
              <a:solidFill>
                <a:schemeClr val="tx1"/>
              </a:solidFill>
            </a:endParaRPr>
          </a:p>
          <a:p>
            <a:endParaRPr lang="en-US" altLang="en-US">
              <a:solidFill>
                <a:schemeClr val="tx1"/>
              </a:solidFill>
            </a:endParaRPr>
          </a:p>
          <a:p>
            <a:r>
              <a:rPr lang="en-US" altLang="en-US">
                <a:solidFill>
                  <a:schemeClr val="tx1"/>
                </a:solidFill>
              </a:rPr>
              <a:t>large window size &amp; small overlap size:</a:t>
            </a:r>
            <a:endParaRPr lang="en-US" altLang="en-US">
              <a:solidFill>
                <a:schemeClr val="tx1"/>
              </a:solidFill>
            </a:endParaRPr>
          </a:p>
          <a:p>
            <a:pPr marL="0" indent="0">
              <a:buNone/>
            </a:pPr>
            <a:r>
              <a:rPr lang="en-US" altLang="en-US">
                <a:sym typeface="+mn-ea"/>
              </a:rPr>
              <a:t>  -&gt; window size = 4s, 5s</a:t>
            </a:r>
            <a:endParaRPr lang="en-US" altLang="en-US">
              <a:sym typeface="+mn-ea"/>
            </a:endParaRPr>
          </a:p>
          <a:p>
            <a:pPr marL="0" indent="0">
              <a:buNone/>
            </a:pPr>
            <a:r>
              <a:rPr lang="en-US" altLang="en-US">
                <a:sym typeface="+mn-ea"/>
              </a:rPr>
              <a:t>  -&gt; overlap size = 1s (20%, 10%, 5%...)</a:t>
            </a:r>
            <a:endParaRPr lang="en-US" altLang="en-US">
              <a:sym typeface="+mn-ea"/>
            </a:endParaRPr>
          </a:p>
          <a:p>
            <a:pPr marL="0" indent="0">
              <a:buNone/>
            </a:pPr>
            <a:endParaRPr lang="en-US" altLang="en-US"/>
          </a:p>
        </p:txBody>
      </p:sp>
      <p:sp>
        <p:nvSpPr>
          <p:cNvPr id="10" name="Rectangles 9"/>
          <p:cNvSpPr/>
          <p:nvPr/>
        </p:nvSpPr>
        <p:spPr>
          <a:xfrm>
            <a:off x="1760855" y="2126615"/>
            <a:ext cx="793750" cy="180340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Multiply 13"/>
          <p:cNvSpPr/>
          <p:nvPr/>
        </p:nvSpPr>
        <p:spPr>
          <a:xfrm>
            <a:off x="1555750" y="229870"/>
            <a:ext cx="9073515" cy="6813550"/>
          </a:xfrm>
          <a:prstGeom prst="mathMultiply">
            <a:avLst>
              <a:gd name="adj1" fmla="val 5228"/>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normAutofit fontScale="90000"/>
          </a:bodyPr>
          <a:p>
            <a:r>
              <a:rPr lang="en-US" sz="3335">
                <a:sym typeface="+mn-ea"/>
              </a:rPr>
              <a:t>TGN Model - Improvement I: Window Overlapping</a:t>
            </a:r>
            <a:endParaRPr lang="en-US" sz="3335">
              <a:sym typeface="+mn-ea"/>
            </a:endParaRPr>
          </a:p>
        </p:txBody>
      </p:sp>
      <mc:AlternateContent xmlns:mc="http://schemas.openxmlformats.org/markup-compatibility/2006">
        <mc:Choice xmlns:a14="http://schemas.microsoft.com/office/drawing/2010/main" Requires="a14">
          <p:sp>
            <p:nvSpPr>
              <p:cNvPr id="3" name="Content Placeholder 2"/>
              <p:cNvSpPr>
                <a:spLocks noGrp="1"/>
              </p:cNvSpPr>
              <p:nvPr>
                <p:ph idx="1"/>
                <p:custDataLst>
                  <p:tags r:id="rId2"/>
                </p:custDataLst>
              </p:nvPr>
            </p:nvSpPr>
            <p:spPr>
              <a:xfrm>
                <a:off x="608330" y="1490345"/>
                <a:ext cx="10968990" cy="4875530"/>
              </a:xfrm>
            </p:spPr>
            <p:txBody>
              <a:bodyPr/>
              <a:p>
                <a:r>
                  <a:rPr lang="en-US" altLang="en-US">
                    <a:solidFill>
                      <a:schemeClr val="tx1"/>
                    </a:solidFill>
                  </a:rPr>
                  <a:t>1-sec window vs 3-sec window&amp;1-sec overlap: </a:t>
                </a:r>
                <a:r>
                  <a:rPr lang="en-US" altLang="en-US">
                    <a:solidFill>
                      <a:srgbClr val="FF0000"/>
                    </a:solidFill>
                  </a:rPr>
                  <a:t>MAKE NO DIFFERENCE!</a:t>
                </a:r>
                <a:endParaRPr lang="en-US" altLang="en-US">
                  <a:solidFill>
                    <a:schemeClr val="tx1"/>
                  </a:solidFill>
                </a:endParaRPr>
              </a:p>
              <a:p>
                <a:pPr marL="0" indent="0">
                  <a:buNone/>
                </a:pPr>
                <a:r>
                  <a:rPr lang="en-US" altLang="en-US">
                    <a:sym typeface="+mn-ea"/>
                  </a:rPr>
                  <a:t>  -&gt; faster </a:t>
                </a:r>
                <a14:m>
                  <m:oMath xmlns:m="http://schemas.openxmlformats.org/officeDocument/2006/math">
                    <m:r>
                      <a:rPr lang="en-US" altLang="en-US" i="1">
                        <a:latin typeface="DejaVu Math TeX Gyre" panose="02000503000000000000" charset="0"/>
                        <a:cs typeface="DejaVu Math TeX Gyre" panose="02000503000000000000" charset="0"/>
                        <a:sym typeface="+mn-ea"/>
                      </a:rPr>
                      <m:t>√</m:t>
                    </m:r>
                  </m:oMath>
                </a14:m>
                <a:endParaRPr lang="en-US" altLang="en-US">
                  <a:sym typeface="+mn-ea"/>
                </a:endParaRPr>
              </a:p>
              <a:p>
                <a:pPr marL="0" indent="0">
                  <a:buNone/>
                </a:pPr>
                <a:r>
                  <a:rPr lang="en-US" altLang="en-US">
                    <a:sym typeface="+mn-ea"/>
                  </a:rPr>
                  <a:t>  -&gt; similar mean c.a. (NOT all subjects reach max 60% c.a.) </a:t>
                </a:r>
                <a14:m>
                  <m:oMath xmlns:m="http://schemas.openxmlformats.org/officeDocument/2006/math">
                    <m:r>
                      <a:rPr lang="en-US" altLang="en-US" i="1">
                        <a:latin typeface="DejaVu Math TeX Gyre" panose="02000503000000000000" charset="0"/>
                        <a:cs typeface="DejaVu Math TeX Gyre" panose="02000503000000000000" charset="0"/>
                        <a:sym typeface="+mn-ea"/>
                      </a:rPr>
                      <m:t>√</m:t>
                    </m:r>
                  </m:oMath>
                </a14:m>
                <a:endParaRPr lang="en-US" altLang="en-US">
                  <a:sym typeface="+mn-ea"/>
                </a:endParaRPr>
              </a:p>
              <a:p>
                <a:pPr marL="0" indent="0">
                  <a:buNone/>
                </a:pPr>
                <a:r>
                  <a:rPr lang="en-US" altLang="en-US">
                    <a:sym typeface="+mn-ea"/>
                  </a:rPr>
                  <a:t>  -&gt; but higher s.d.</a:t>
                </a:r>
                <a:r>
                  <a:rPr lang="en-US" altLang="en-US">
                    <a:sym typeface="+mn-ea"/>
                  </a:rPr>
                  <a:t> </a:t>
                </a:r>
                <a14:m>
                  <m:oMath xmlns:m="http://schemas.openxmlformats.org/officeDocument/2006/math">
                    <m:r>
                      <a:rPr lang="en-US" altLang="en-US">
                        <a:latin typeface="DejaVu Math TeX Gyre" panose="02000503000000000000" charset="0"/>
                        <a:cs typeface="DejaVu Math TeX Gyre" panose="02000503000000000000" charset="0"/>
                        <a:sym typeface="+mn-ea"/>
                      </a:rPr>
                      <m:t>×</m:t>
                    </m:r>
                  </m:oMath>
                </a14:m>
                <a:endParaRPr lang="en-US" altLang="en-US">
                  <a:sym typeface="+mn-ea"/>
                </a:endParaRPr>
              </a:p>
              <a:p>
                <a:pPr marL="0" indent="0">
                  <a:buNone/>
                </a:pPr>
                <a:endParaRPr lang="en-US" altLang="en-US">
                  <a:sym typeface="+mn-ea"/>
                </a:endParaRPr>
              </a:p>
              <a:p>
                <a:pPr marL="0" indent="0">
                  <a:buNone/>
                </a:pPr>
                <a:endParaRPr lang="en-US" altLang="en-US"/>
              </a:p>
            </p:txBody>
          </p:sp>
        </mc:Choice>
        <mc:Fallback>
          <p:sp>
            <p:nvSpPr>
              <p:cNvPr id="3" name="Content Placeholder 2"/>
              <p:cNvSpPr>
                <a:spLocks noRot="1" noChangeAspect="1" noMove="1" noResize="1" noEditPoints="1" noAdjustHandles="1" noChangeArrowheads="1" noChangeShapeType="1" noTextEdit="1"/>
              </p:cNvSpPr>
              <p:nvPr>
                <p:ph idx="1"/>
                <p:custDataLst>
                  <p:tags r:id="rId3"/>
                </p:custDataLst>
              </p:nvPr>
            </p:nvSpPr>
            <p:spPr>
              <a:xfrm>
                <a:off x="608330" y="1490345"/>
                <a:ext cx="10968990" cy="4875530"/>
              </a:xfrm>
              <a:blipFill rotWithShape="1">
                <a:blip r:embed="rId4"/>
                <a:stretch>
                  <a:fillRect/>
                </a:stretch>
              </a:blipFill>
            </p:spPr>
            <p:txBody>
              <a:bodyPr/>
              <a:lstStyle/>
              <a:p>
                <a:r>
                  <a:rPr lang="en-US" altLang="en-US">
                    <a:noFill/>
                  </a:rPr>
                  <a:t> </a:t>
                </a:r>
              </a:p>
            </p:txBody>
          </p:sp>
        </mc:Fallback>
      </mc:AlternateContent>
      <p:pic>
        <p:nvPicPr>
          <p:cNvPr id="9" name="Picture 8" descr="Screenshot 2025-08-13 at 17.36.18"/>
          <p:cNvPicPr>
            <a:picLocks noChangeAspect="1"/>
          </p:cNvPicPr>
          <p:nvPr/>
        </p:nvPicPr>
        <p:blipFill>
          <a:blip r:embed="rId5"/>
          <a:srcRect b="1365"/>
          <a:stretch>
            <a:fillRect/>
          </a:stretch>
        </p:blipFill>
        <p:spPr>
          <a:xfrm>
            <a:off x="608330" y="3347085"/>
            <a:ext cx="4451985" cy="1035050"/>
          </a:xfrm>
          <a:prstGeom prst="rect">
            <a:avLst/>
          </a:prstGeom>
        </p:spPr>
      </p:pic>
      <p:sp>
        <p:nvSpPr>
          <p:cNvPr id="12" name="Rounded Rectangle 11"/>
          <p:cNvSpPr/>
          <p:nvPr/>
        </p:nvSpPr>
        <p:spPr>
          <a:xfrm>
            <a:off x="4478020" y="327025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5" name="Picture 4" descr="Screenshot 2025-08-16 at 11.45.59"/>
          <p:cNvPicPr>
            <a:picLocks noChangeAspect="1"/>
          </p:cNvPicPr>
          <p:nvPr/>
        </p:nvPicPr>
        <p:blipFill>
          <a:blip r:embed="rId6"/>
          <a:srcRect l="938" r="551" b="3732"/>
          <a:stretch>
            <a:fillRect/>
          </a:stretch>
        </p:blipFill>
        <p:spPr>
          <a:xfrm>
            <a:off x="608330" y="4654550"/>
            <a:ext cx="4451350" cy="1033145"/>
          </a:xfrm>
          <a:prstGeom prst="rect">
            <a:avLst/>
          </a:prstGeom>
        </p:spPr>
      </p:pic>
      <p:sp>
        <p:nvSpPr>
          <p:cNvPr id="4" name="Rounded Rectangle 3"/>
          <p:cNvSpPr/>
          <p:nvPr/>
        </p:nvSpPr>
        <p:spPr>
          <a:xfrm>
            <a:off x="4478020" y="456311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16" name="Picture 15" descr="1s vs 3s&amp;1s compa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19090" y="2909570"/>
            <a:ext cx="6158230" cy="3889375"/>
          </a:xfrm>
          <a:prstGeom prst="rect">
            <a:avLst/>
          </a:prstGeom>
        </p:spPr>
      </p:pic>
      <p:sp>
        <p:nvSpPr>
          <p:cNvPr id="17" name="Text Box 16"/>
          <p:cNvSpPr txBox="1"/>
          <p:nvPr/>
        </p:nvSpPr>
        <p:spPr>
          <a:xfrm>
            <a:off x="509905" y="5777865"/>
            <a:ext cx="4824730" cy="1014730"/>
          </a:xfrm>
          <a:prstGeom prst="rect">
            <a:avLst/>
          </a:prstGeom>
          <a:noFill/>
        </p:spPr>
        <p:txBody>
          <a:bodyPr wrap="square" rtlCol="0">
            <a:spAutoFit/>
          </a:bodyPr>
          <a:p>
            <a:r>
              <a:rPr lang="en-US" sz="1200">
                <a:solidFill>
                  <a:schemeClr val="tx1">
                    <a:lumMod val="50000"/>
                    <a:lumOff val="50000"/>
                  </a:schemeClr>
                </a:solidFill>
              </a:rPr>
              <a:t>the purple one has highest max c.a., but that is due to the allowed cross-trial windows - artificial temporal continuity?</a:t>
            </a:r>
            <a:endParaRPr lang="en-US" sz="1200">
              <a:solidFill>
                <a:schemeClr val="tx1">
                  <a:lumMod val="50000"/>
                  <a:lumOff val="50000"/>
                </a:schemeClr>
              </a:solidFill>
            </a:endParaRPr>
          </a:p>
          <a:p>
            <a:r>
              <a:rPr lang="en-US" sz="1200">
                <a:solidFill>
                  <a:schemeClr val="tx1">
                    <a:lumMod val="50000"/>
                    <a:lumOff val="50000"/>
                  </a:schemeClr>
                </a:solidFill>
              </a:rPr>
              <a:t>the orange one </a:t>
            </a:r>
            <a:r>
              <a:rPr lang="en-US" altLang="en-US" sz="1200">
                <a:solidFill>
                  <a:schemeClr val="tx1">
                    <a:lumMod val="50000"/>
                    <a:lumOff val="50000"/>
                  </a:schemeClr>
                </a:solidFill>
              </a:rPr>
              <a:t>introduces artificial gaps between trials to ensure no window crosses trial boundaries, but lower c.a. due to </a:t>
            </a:r>
            <a:r>
              <a:rPr lang="en-US" sz="1200">
                <a:solidFill>
                  <a:schemeClr val="tx1">
                    <a:lumMod val="50000"/>
                    <a:lumOff val="50000"/>
                  </a:schemeClr>
                </a:solidFill>
                <a:sym typeface="+mn-ea"/>
              </a:rPr>
              <a:t>artificial temporal reorder/delay?</a:t>
            </a:r>
            <a:endParaRPr lang="en-US" altLang="en-US" sz="1200">
              <a:solidFill>
                <a:schemeClr val="tx1">
                  <a:lumMod val="50000"/>
                  <a:lumOff val="50000"/>
                </a:schemeClr>
              </a:solidFill>
              <a:sym typeface="+mn-ea"/>
            </a:endParaRPr>
          </a:p>
        </p:txBody>
      </p:sp>
      <p:sp>
        <p:nvSpPr>
          <p:cNvPr id="18" name="Multiply 17"/>
          <p:cNvSpPr/>
          <p:nvPr/>
        </p:nvSpPr>
        <p:spPr>
          <a:xfrm>
            <a:off x="1555750" y="229870"/>
            <a:ext cx="9073515" cy="6813550"/>
          </a:xfrm>
          <a:prstGeom prst="mathMultiply">
            <a:avLst>
              <a:gd name="adj1" fmla="val 5228"/>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normAutofit fontScale="90000"/>
          </a:bodyPr>
          <a:p>
            <a:r>
              <a:rPr lang="en-US" sz="3335">
                <a:sym typeface="+mn-ea"/>
              </a:rPr>
              <a:t>TGN Model - Improvement I: Window Overlapping</a:t>
            </a:r>
            <a:endParaRPr lang="en-US" sz="3335">
              <a:sym typeface="+mn-ea"/>
            </a:endParaRPr>
          </a:p>
        </p:txBody>
      </p:sp>
      <p:sp>
        <p:nvSpPr>
          <p:cNvPr id="3" name="Content Placeholder 2"/>
          <p:cNvSpPr>
            <a:spLocks noGrp="1"/>
          </p:cNvSpPr>
          <p:nvPr>
            <p:ph idx="1"/>
            <p:custDataLst>
              <p:tags r:id="rId2"/>
            </p:custDataLst>
          </p:nvPr>
        </p:nvSpPr>
        <p:spPr>
          <a:xfrm>
            <a:off x="608330" y="1490345"/>
            <a:ext cx="10968990" cy="4875530"/>
          </a:xfrm>
        </p:spPr>
        <p:txBody>
          <a:bodyPr/>
          <a:p>
            <a:r>
              <a:rPr lang="en-US" altLang="en-US">
                <a:solidFill>
                  <a:schemeClr val="tx1"/>
                </a:solidFill>
              </a:rPr>
              <a:t>1-sec window vs 4-sec window&amp;1-sec overlap:</a:t>
            </a:r>
            <a:endParaRPr lang="en-US" altLang="en-US">
              <a:solidFill>
                <a:schemeClr val="tx1"/>
              </a:solidFill>
            </a:endParaRPr>
          </a:p>
          <a:p>
            <a:pPr marL="0" indent="0">
              <a:buNone/>
            </a:pPr>
            <a:r>
              <a:rPr lang="en-US" altLang="en-US">
                <a:sym typeface="+mn-ea"/>
              </a:rPr>
              <a:t>  -&gt; faster </a:t>
            </a:r>
            <a:endParaRPr lang="en-US" altLang="en-US">
              <a:sym typeface="+mn-ea"/>
            </a:endParaRPr>
          </a:p>
          <a:p>
            <a:pPr marL="0" indent="0">
              <a:buNone/>
            </a:pPr>
            <a:r>
              <a:rPr lang="en-US" altLang="en-US">
                <a:sym typeface="+mn-ea"/>
              </a:rPr>
              <a:t>  -&gt; similar mean c.a. (all subjects reach </a:t>
            </a:r>
            <a:r>
              <a:rPr lang="en-US" altLang="en-US">
                <a:sym typeface="+mn-ea"/>
              </a:rPr>
              <a:t>max </a:t>
            </a:r>
            <a:r>
              <a:rPr lang="en-US" altLang="en-US">
                <a:sym typeface="+mn-ea"/>
              </a:rPr>
              <a:t>60% c.a.)</a:t>
            </a:r>
            <a:endParaRPr lang="en-US" altLang="en-US">
              <a:sym typeface="+mn-ea"/>
            </a:endParaRPr>
          </a:p>
          <a:p>
            <a:pPr marL="0" indent="0">
              <a:buNone/>
            </a:pPr>
            <a:r>
              <a:rPr lang="en-US" altLang="en-US">
                <a:sym typeface="+mn-ea"/>
              </a:rPr>
              <a:t>  -&gt; but higher s.d.</a:t>
            </a:r>
            <a:endParaRPr lang="en-US" altLang="en-US">
              <a:sym typeface="+mn-ea"/>
            </a:endParaRPr>
          </a:p>
          <a:p>
            <a:pPr marL="0" indent="0">
              <a:buNone/>
            </a:pPr>
            <a:endParaRPr lang="en-US" altLang="en-US">
              <a:sym typeface="+mn-ea"/>
            </a:endParaRPr>
          </a:p>
          <a:p>
            <a:pPr marL="0" indent="0">
              <a:buNone/>
            </a:pPr>
            <a:endParaRPr lang="en-US" altLang="en-US"/>
          </a:p>
        </p:txBody>
      </p:sp>
      <p:pic>
        <p:nvPicPr>
          <p:cNvPr id="9" name="Picture 8" descr="Screenshot 2025-08-13 at 17.36.18"/>
          <p:cNvPicPr>
            <a:picLocks noChangeAspect="1"/>
          </p:cNvPicPr>
          <p:nvPr/>
        </p:nvPicPr>
        <p:blipFill>
          <a:blip r:embed="rId3"/>
          <a:srcRect b="1365"/>
          <a:stretch>
            <a:fillRect/>
          </a:stretch>
        </p:blipFill>
        <p:spPr>
          <a:xfrm>
            <a:off x="608330" y="3668395"/>
            <a:ext cx="4451985" cy="1035050"/>
          </a:xfrm>
          <a:prstGeom prst="rect">
            <a:avLst/>
          </a:prstGeom>
        </p:spPr>
      </p:pic>
      <p:sp>
        <p:nvSpPr>
          <p:cNvPr id="12" name="Rounded Rectangle 11"/>
          <p:cNvSpPr/>
          <p:nvPr/>
        </p:nvSpPr>
        <p:spPr>
          <a:xfrm>
            <a:off x="4478020" y="357886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7" name="Picture 6" descr="Screenshot 2025-08-16 at 22.51.18"/>
          <p:cNvPicPr>
            <a:picLocks noChangeAspect="1"/>
          </p:cNvPicPr>
          <p:nvPr/>
        </p:nvPicPr>
        <p:blipFill>
          <a:blip r:embed="rId4"/>
          <a:srcRect l="417" t="3830" r="530" b="2518"/>
          <a:stretch>
            <a:fillRect/>
          </a:stretch>
        </p:blipFill>
        <p:spPr>
          <a:xfrm>
            <a:off x="608965" y="4977765"/>
            <a:ext cx="4451350" cy="1031875"/>
          </a:xfrm>
          <a:prstGeom prst="rect">
            <a:avLst/>
          </a:prstGeom>
        </p:spPr>
      </p:pic>
      <p:sp>
        <p:nvSpPr>
          <p:cNvPr id="4" name="Rounded Rectangle 3"/>
          <p:cNvSpPr/>
          <p:nvPr/>
        </p:nvSpPr>
        <p:spPr>
          <a:xfrm>
            <a:off x="4478020" y="487172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8" name="Picture 7" descr="1s vs 4s&amp;1s compa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20360" y="2905760"/>
            <a:ext cx="6156960" cy="3888740"/>
          </a:xfrm>
          <a:prstGeom prst="rect">
            <a:avLst/>
          </a:prstGeom>
        </p:spPr>
      </p:pic>
      <p:sp>
        <p:nvSpPr>
          <p:cNvPr id="15" name="Multiply 14"/>
          <p:cNvSpPr/>
          <p:nvPr/>
        </p:nvSpPr>
        <p:spPr>
          <a:xfrm>
            <a:off x="1555750" y="229870"/>
            <a:ext cx="9073515" cy="6813550"/>
          </a:xfrm>
          <a:prstGeom prst="mathMultiply">
            <a:avLst>
              <a:gd name="adj1" fmla="val 5228"/>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normAutofit fontScale="90000"/>
          </a:bodyPr>
          <a:p>
            <a:r>
              <a:rPr lang="en-US" sz="3335">
                <a:sym typeface="+mn-ea"/>
              </a:rPr>
              <a:t>TGN Model - Improvement I: Window Overlapping</a:t>
            </a:r>
            <a:endParaRPr lang="en-US" sz="3335">
              <a:sym typeface="+mn-ea"/>
            </a:endParaRPr>
          </a:p>
        </p:txBody>
      </p:sp>
      <p:sp>
        <p:nvSpPr>
          <p:cNvPr id="3" name="Content Placeholder 2"/>
          <p:cNvSpPr>
            <a:spLocks noGrp="1"/>
          </p:cNvSpPr>
          <p:nvPr>
            <p:ph idx="1"/>
            <p:custDataLst>
              <p:tags r:id="rId2"/>
            </p:custDataLst>
          </p:nvPr>
        </p:nvSpPr>
        <p:spPr>
          <a:xfrm>
            <a:off x="608330" y="1490345"/>
            <a:ext cx="10968990" cy="4875530"/>
          </a:xfrm>
        </p:spPr>
        <p:txBody>
          <a:bodyPr/>
          <a:p>
            <a:r>
              <a:rPr lang="en-US" altLang="en-US">
                <a:solidFill>
                  <a:schemeClr val="tx1"/>
                </a:solidFill>
              </a:rPr>
              <a:t>1-sec window vs 4-sec window&amp;10%overlap:</a:t>
            </a:r>
            <a:endParaRPr lang="en-US" altLang="en-US">
              <a:solidFill>
                <a:schemeClr val="tx1"/>
              </a:solidFill>
            </a:endParaRPr>
          </a:p>
          <a:p>
            <a:pPr marL="0" indent="0">
              <a:buNone/>
            </a:pPr>
            <a:r>
              <a:rPr lang="en-US" altLang="en-US">
                <a:sym typeface="+mn-ea"/>
              </a:rPr>
              <a:t>  -&gt; faster</a:t>
            </a:r>
            <a:endParaRPr lang="en-US" altLang="en-US">
              <a:sym typeface="+mn-ea"/>
            </a:endParaRPr>
          </a:p>
          <a:p>
            <a:pPr marL="0" indent="0">
              <a:buNone/>
            </a:pPr>
            <a:r>
              <a:rPr lang="en-US" altLang="en-US">
                <a:sym typeface="+mn-ea"/>
              </a:rPr>
              <a:t>  -&gt; similar mean c.a. (all subjects reach </a:t>
            </a:r>
            <a:r>
              <a:rPr lang="en-US" altLang="en-US">
                <a:sym typeface="+mn-ea"/>
              </a:rPr>
              <a:t>max </a:t>
            </a:r>
            <a:r>
              <a:rPr lang="en-US" altLang="en-US">
                <a:sym typeface="+mn-ea"/>
              </a:rPr>
              <a:t>60% c.a.)</a:t>
            </a:r>
            <a:endParaRPr lang="en-US" altLang="en-US">
              <a:sym typeface="+mn-ea"/>
            </a:endParaRPr>
          </a:p>
          <a:p>
            <a:pPr marL="0" indent="0">
              <a:buNone/>
            </a:pPr>
            <a:r>
              <a:rPr lang="en-US" altLang="en-US">
                <a:sym typeface="+mn-ea"/>
              </a:rPr>
              <a:t>  -&gt; but higher s.d.</a:t>
            </a:r>
            <a:endParaRPr lang="en-US" altLang="en-US">
              <a:sym typeface="+mn-ea"/>
            </a:endParaRPr>
          </a:p>
          <a:p>
            <a:pPr marL="0" indent="0">
              <a:buNone/>
            </a:pPr>
            <a:endParaRPr lang="en-US" altLang="en-US">
              <a:sym typeface="+mn-ea"/>
            </a:endParaRPr>
          </a:p>
          <a:p>
            <a:pPr marL="0" indent="0">
              <a:buNone/>
            </a:pPr>
            <a:endParaRPr lang="en-US" altLang="en-US"/>
          </a:p>
        </p:txBody>
      </p:sp>
      <p:pic>
        <p:nvPicPr>
          <p:cNvPr id="9" name="Picture 8" descr="Screenshot 2025-08-13 at 17.36.18"/>
          <p:cNvPicPr>
            <a:picLocks noChangeAspect="1"/>
          </p:cNvPicPr>
          <p:nvPr/>
        </p:nvPicPr>
        <p:blipFill>
          <a:blip r:embed="rId3"/>
          <a:srcRect b="1365"/>
          <a:stretch>
            <a:fillRect/>
          </a:stretch>
        </p:blipFill>
        <p:spPr>
          <a:xfrm>
            <a:off x="608330" y="3668395"/>
            <a:ext cx="4451985" cy="1035050"/>
          </a:xfrm>
          <a:prstGeom prst="rect">
            <a:avLst/>
          </a:prstGeom>
        </p:spPr>
      </p:pic>
      <p:sp>
        <p:nvSpPr>
          <p:cNvPr id="12" name="Rounded Rectangle 11"/>
          <p:cNvSpPr/>
          <p:nvPr/>
        </p:nvSpPr>
        <p:spPr>
          <a:xfrm>
            <a:off x="4478020" y="359156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5" name="Picture 4" descr="Screenshot 2025-08-17 at 20.05.02"/>
          <p:cNvPicPr>
            <a:picLocks noChangeAspect="1"/>
          </p:cNvPicPr>
          <p:nvPr/>
        </p:nvPicPr>
        <p:blipFill>
          <a:blip r:embed="rId4"/>
          <a:srcRect l="717" r="285" b="2445"/>
          <a:stretch>
            <a:fillRect/>
          </a:stretch>
        </p:blipFill>
        <p:spPr>
          <a:xfrm>
            <a:off x="608330" y="4973955"/>
            <a:ext cx="4442460" cy="1035685"/>
          </a:xfrm>
          <a:prstGeom prst="rect">
            <a:avLst/>
          </a:prstGeom>
        </p:spPr>
      </p:pic>
      <p:sp>
        <p:nvSpPr>
          <p:cNvPr id="4" name="Rounded Rectangle 3"/>
          <p:cNvSpPr/>
          <p:nvPr/>
        </p:nvSpPr>
        <p:spPr>
          <a:xfrm>
            <a:off x="4478020" y="488442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6" name="Picture 5" descr="1s vs 4s&amp;10% compa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9090" y="2901950"/>
            <a:ext cx="6158865" cy="3890010"/>
          </a:xfrm>
          <a:prstGeom prst="rect">
            <a:avLst/>
          </a:prstGeom>
        </p:spPr>
      </p:pic>
      <p:sp>
        <p:nvSpPr>
          <p:cNvPr id="8" name="Multiply 7"/>
          <p:cNvSpPr/>
          <p:nvPr/>
        </p:nvSpPr>
        <p:spPr>
          <a:xfrm>
            <a:off x="1555750" y="229870"/>
            <a:ext cx="9073515" cy="6813550"/>
          </a:xfrm>
          <a:prstGeom prst="mathMultiply">
            <a:avLst>
              <a:gd name="adj1" fmla="val 5228"/>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normAutofit fontScale="90000"/>
          </a:bodyPr>
          <a:p>
            <a:r>
              <a:rPr lang="en-US" sz="3335">
                <a:sym typeface="+mn-ea"/>
              </a:rPr>
              <a:t>TGN Model - Improvement I: Window Overlapping</a:t>
            </a:r>
            <a:endParaRPr lang="en-US" sz="3335">
              <a:sym typeface="+mn-ea"/>
            </a:endParaRPr>
          </a:p>
        </p:txBody>
      </p:sp>
      <p:sp>
        <p:nvSpPr>
          <p:cNvPr id="3" name="Content Placeholder 2"/>
          <p:cNvSpPr>
            <a:spLocks noGrp="1"/>
          </p:cNvSpPr>
          <p:nvPr>
            <p:ph idx="1"/>
            <p:custDataLst>
              <p:tags r:id="rId2"/>
            </p:custDataLst>
          </p:nvPr>
        </p:nvSpPr>
        <p:spPr>
          <a:xfrm>
            <a:off x="608330" y="1490345"/>
            <a:ext cx="10968990" cy="4875530"/>
          </a:xfrm>
        </p:spPr>
        <p:txBody>
          <a:bodyPr/>
          <a:p>
            <a:r>
              <a:rPr lang="en-US" altLang="en-US">
                <a:solidFill>
                  <a:schemeClr val="tx1"/>
                </a:solidFill>
              </a:rPr>
              <a:t>1-sec window vs 4-sec window&amp;5%overlap:</a:t>
            </a:r>
            <a:endParaRPr lang="en-US" altLang="en-US">
              <a:solidFill>
                <a:schemeClr val="tx1"/>
              </a:solidFill>
            </a:endParaRPr>
          </a:p>
          <a:p>
            <a:pPr marL="0" indent="0">
              <a:buNone/>
            </a:pPr>
            <a:r>
              <a:rPr lang="en-US" altLang="en-US">
                <a:sym typeface="+mn-ea"/>
              </a:rPr>
              <a:t>  -&gt; faster</a:t>
            </a:r>
            <a:endParaRPr lang="en-US" altLang="en-US">
              <a:sym typeface="+mn-ea"/>
            </a:endParaRPr>
          </a:p>
          <a:p>
            <a:pPr marL="0" indent="0">
              <a:buNone/>
            </a:pPr>
            <a:r>
              <a:rPr lang="en-US" altLang="en-US">
                <a:sym typeface="+mn-ea"/>
              </a:rPr>
              <a:t>  -&gt; similar mean c.a. (NOT all subjects reach </a:t>
            </a:r>
            <a:r>
              <a:rPr lang="en-US" altLang="en-US">
                <a:sym typeface="+mn-ea"/>
              </a:rPr>
              <a:t>max </a:t>
            </a:r>
            <a:r>
              <a:rPr lang="en-US" altLang="en-US">
                <a:sym typeface="+mn-ea"/>
              </a:rPr>
              <a:t>60% c.a.)</a:t>
            </a:r>
            <a:endParaRPr lang="en-US" altLang="en-US">
              <a:sym typeface="+mn-ea"/>
            </a:endParaRPr>
          </a:p>
          <a:p>
            <a:pPr marL="0" indent="0">
              <a:buNone/>
            </a:pPr>
            <a:r>
              <a:rPr lang="en-US" altLang="en-US">
                <a:sym typeface="+mn-ea"/>
              </a:rPr>
              <a:t>  -&gt; but higher s.d.</a:t>
            </a:r>
            <a:endParaRPr lang="en-US" altLang="en-US">
              <a:sym typeface="+mn-ea"/>
            </a:endParaRPr>
          </a:p>
          <a:p>
            <a:pPr marL="0" indent="0">
              <a:buNone/>
            </a:pPr>
            <a:endParaRPr lang="en-US" altLang="en-US">
              <a:sym typeface="+mn-ea"/>
            </a:endParaRPr>
          </a:p>
          <a:p>
            <a:pPr marL="0" indent="0">
              <a:buNone/>
            </a:pPr>
            <a:endParaRPr lang="en-US" altLang="en-US"/>
          </a:p>
        </p:txBody>
      </p:sp>
      <p:pic>
        <p:nvPicPr>
          <p:cNvPr id="9" name="Picture 8" descr="Screenshot 2025-08-13 at 17.36.18"/>
          <p:cNvPicPr>
            <a:picLocks noChangeAspect="1"/>
          </p:cNvPicPr>
          <p:nvPr/>
        </p:nvPicPr>
        <p:blipFill>
          <a:blip r:embed="rId3"/>
          <a:srcRect b="1365"/>
          <a:stretch>
            <a:fillRect/>
          </a:stretch>
        </p:blipFill>
        <p:spPr>
          <a:xfrm>
            <a:off x="608330" y="3668395"/>
            <a:ext cx="4451985" cy="1035050"/>
          </a:xfrm>
          <a:prstGeom prst="rect">
            <a:avLst/>
          </a:prstGeom>
        </p:spPr>
      </p:pic>
      <p:sp>
        <p:nvSpPr>
          <p:cNvPr id="12" name="Rounded Rectangle 11"/>
          <p:cNvSpPr/>
          <p:nvPr/>
        </p:nvSpPr>
        <p:spPr>
          <a:xfrm>
            <a:off x="4478020" y="359156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5" name="Picture 4" descr="Screenshot 2025-08-17 at 20.07.16"/>
          <p:cNvPicPr>
            <a:picLocks noChangeAspect="1"/>
          </p:cNvPicPr>
          <p:nvPr/>
        </p:nvPicPr>
        <p:blipFill>
          <a:blip r:embed="rId4"/>
          <a:srcRect l="589" t="4618" r="823" b="3264"/>
          <a:stretch>
            <a:fillRect/>
          </a:stretch>
        </p:blipFill>
        <p:spPr>
          <a:xfrm>
            <a:off x="608330" y="4954905"/>
            <a:ext cx="4452620" cy="1038225"/>
          </a:xfrm>
          <a:prstGeom prst="rect">
            <a:avLst/>
          </a:prstGeom>
        </p:spPr>
      </p:pic>
      <p:sp>
        <p:nvSpPr>
          <p:cNvPr id="4" name="Rounded Rectangle 3"/>
          <p:cNvSpPr/>
          <p:nvPr/>
        </p:nvSpPr>
        <p:spPr>
          <a:xfrm>
            <a:off x="4478020" y="488442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6" name="Picture 5" descr="1s vs 4s&amp;5% compa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9725" y="2889250"/>
            <a:ext cx="6157595" cy="3889375"/>
          </a:xfrm>
          <a:prstGeom prst="rect">
            <a:avLst/>
          </a:prstGeom>
        </p:spPr>
      </p:pic>
      <p:sp>
        <p:nvSpPr>
          <p:cNvPr id="7" name="Multiply 6"/>
          <p:cNvSpPr/>
          <p:nvPr/>
        </p:nvSpPr>
        <p:spPr>
          <a:xfrm>
            <a:off x="1555750" y="229870"/>
            <a:ext cx="9073515" cy="6813550"/>
          </a:xfrm>
          <a:prstGeom prst="mathMultiply">
            <a:avLst>
              <a:gd name="adj1" fmla="val 5228"/>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35" y="133305"/>
            <a:ext cx="12192000" cy="686694"/>
          </a:xfrm>
        </p:spPr>
        <p:txBody>
          <a:bodyPr>
            <a:noAutofit/>
          </a:bodyPr>
          <a:lstStyle/>
          <a:p>
            <a:pPr algn="l"/>
            <a:r>
              <a:rPr lang="en-US" altLang="en-US" sz="2800" i="0">
                <a:effectLst/>
                <a:latin typeface="+mn-lt"/>
              </a:rPr>
              <a:t>Enhancing Cross-session Motor Imagery Classification using Graphical Models in ALS Patients</a:t>
            </a:r>
            <a:endParaRPr lang="en-US" altLang="en-US" sz="2800" i="0">
              <a:effectLst/>
              <a:latin typeface="+mn-lt"/>
            </a:endParaRPr>
          </a:p>
        </p:txBody>
      </p:sp>
      <p:sp>
        <p:nvSpPr>
          <p:cNvPr id="4" name="Slide Number Placeholder 3"/>
          <p:cNvSpPr>
            <a:spLocks noGrp="1"/>
          </p:cNvSpPr>
          <p:nvPr>
            <p:ph type="sldNum" sz="quarter" idx="12"/>
          </p:nvPr>
        </p:nvSpPr>
        <p:spPr/>
        <p:txBody>
          <a:bodyPr/>
          <a:lstStyle/>
          <a:p>
            <a:fld id="{07CE569E-9B7C-4CB9-AB80-C0841F922CFF}" type="slidenum">
              <a:rPr lang="en-US" smtClean="0"/>
            </a:fld>
            <a:endParaRPr lang="en-US"/>
          </a:p>
        </p:txBody>
      </p:sp>
      <p:sp>
        <p:nvSpPr>
          <p:cNvPr id="3" name="Text Box 2"/>
          <p:cNvSpPr txBox="1"/>
          <p:nvPr/>
        </p:nvSpPr>
        <p:spPr>
          <a:xfrm>
            <a:off x="1252855" y="1089025"/>
            <a:ext cx="10669270" cy="4965700"/>
          </a:xfrm>
          <a:prstGeom prst="rect">
            <a:avLst/>
          </a:prstGeom>
          <a:noFill/>
        </p:spPr>
        <p:txBody>
          <a:bodyPr wrap="square" rtlCol="0">
            <a:noAutofit/>
          </a:bodyPr>
          <a:p>
            <a:r>
              <a:rPr lang="en-US" altLang="en-US"/>
              <a:t>1. Problem:</a:t>
            </a:r>
            <a:endParaRPr lang="en-US" altLang="en-US"/>
          </a:p>
          <a:p>
            <a:r>
              <a:rPr lang="en-US" altLang="en-US"/>
              <a:t>   ⟶ Cross-session EEG variability limits BCI generalization.</a:t>
            </a:r>
            <a:endParaRPr lang="en-US" altLang="en-US"/>
          </a:p>
          <a:p>
            <a:endParaRPr lang="en-US" altLang="en-US"/>
          </a:p>
          <a:p>
            <a:r>
              <a:rPr lang="en-US" altLang="en-US"/>
              <a:t>2. Input features:</a:t>
            </a:r>
            <a:endParaRPr lang="en-US" altLang="en-US"/>
          </a:p>
          <a:p>
            <a:r>
              <a:rPr lang="en-US" altLang="en-US"/>
              <a:t>   ⟶ Construct connectivity matrices using PLV, MSC, CFC, and CMI.</a:t>
            </a:r>
            <a:endParaRPr lang="en-US" altLang="en-US"/>
          </a:p>
          <a:p>
            <a:endParaRPr lang="en-US" altLang="en-US"/>
          </a:p>
          <a:p>
            <a:r>
              <a:rPr lang="en-US" altLang="en-US"/>
              <a:t>3. Model:</a:t>
            </a:r>
            <a:endParaRPr lang="en-US" altLang="en-US"/>
          </a:p>
          <a:p>
            <a:r>
              <a:rPr lang="en-US" altLang="en-US"/>
              <a:t>   ⟶ Feed graphs into Graph Attention Network (GAT).</a:t>
            </a:r>
            <a:endParaRPr lang="en-US" altLang="en-US"/>
          </a:p>
          <a:p>
            <a:endParaRPr lang="en-US" altLang="en-US"/>
          </a:p>
          <a:p>
            <a:r>
              <a:rPr lang="en-US" altLang="en-US"/>
              <a:t>4. Training:</a:t>
            </a:r>
            <a:endParaRPr lang="en-US" altLang="en-US"/>
          </a:p>
          <a:p>
            <a:r>
              <a:rPr lang="en-US" altLang="en-US"/>
              <a:t>   ⟶ Optimize weights θ over epochs t to minimize loss.</a:t>
            </a:r>
            <a:endParaRPr lang="en-US" altLang="en-US"/>
          </a:p>
          <a:p>
            <a:endParaRPr lang="en-US" altLang="en-US"/>
          </a:p>
          <a:p>
            <a:r>
              <a:rPr lang="en-US" altLang="en-US"/>
              <a:t>5. Key advantage:</a:t>
            </a:r>
            <a:endParaRPr lang="en-US" altLang="en-US"/>
          </a:p>
          <a:p>
            <a:r>
              <a:rPr lang="en-US" altLang="en-US"/>
              <a:t>   ⟶ GAT learns stable (stationarity-invariant) synchrony patterns.</a:t>
            </a:r>
            <a:endParaRPr lang="en-US" altLang="en-US"/>
          </a:p>
          <a:p>
            <a:endParaRPr lang="en-US" altLang="en-US"/>
          </a:p>
          <a:p>
            <a:r>
              <a:rPr lang="en-US" altLang="en-US"/>
              <a:t>6. Outcome:</a:t>
            </a:r>
            <a:endParaRPr lang="en-US" altLang="en-US"/>
          </a:p>
          <a:p>
            <a:r>
              <a:rPr lang="en-US" altLang="en-US"/>
              <a:t>   ⟶ Improved cross-session classification accuracy &amp; consistency.</a:t>
            </a:r>
            <a:endParaRPr lang="en-US" altLang="en-US"/>
          </a:p>
        </p:txBody>
      </p:sp>
      <p:sp>
        <p:nvSpPr>
          <p:cNvPr id="5" name="Oval 4"/>
          <p:cNvSpPr/>
          <p:nvPr/>
        </p:nvSpPr>
        <p:spPr>
          <a:xfrm>
            <a:off x="3759835" y="3794760"/>
            <a:ext cx="1546860" cy="44259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7" name="Straight Arrow Connector 6"/>
          <p:cNvCxnSpPr/>
          <p:nvPr/>
        </p:nvCxnSpPr>
        <p:spPr>
          <a:xfrm flipV="1">
            <a:off x="4833620" y="3677285"/>
            <a:ext cx="450850" cy="11747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8" name="Text Box 7"/>
          <p:cNvSpPr txBox="1"/>
          <p:nvPr/>
        </p:nvSpPr>
        <p:spPr>
          <a:xfrm>
            <a:off x="3344545" y="4188460"/>
            <a:ext cx="9210040" cy="460375"/>
          </a:xfrm>
          <a:prstGeom prst="rect">
            <a:avLst/>
          </a:prstGeom>
          <a:noFill/>
        </p:spPr>
        <p:txBody>
          <a:bodyPr wrap="square" rtlCol="0">
            <a:spAutoFit/>
          </a:bodyPr>
          <a:p>
            <a:r>
              <a:rPr lang="en-US" sz="1200">
                <a:solidFill>
                  <a:schemeClr val="tx1">
                    <a:lumMod val="65000"/>
                    <a:lumOff val="35000"/>
                  </a:schemeClr>
                </a:solidFill>
              </a:rPr>
              <a:t>epoch: </a:t>
            </a:r>
            <a:r>
              <a:rPr lang="en-US" altLang="en-US" sz="1200">
                <a:solidFill>
                  <a:schemeClr val="tx1">
                    <a:lumMod val="65000"/>
                    <a:lumOff val="35000"/>
                  </a:schemeClr>
                </a:solidFill>
              </a:rPr>
              <a:t>one full pass through the training dataset during model optimization</a:t>
            </a:r>
            <a:endParaRPr lang="en-US" altLang="en-US" sz="1200">
              <a:solidFill>
                <a:schemeClr val="tx1">
                  <a:lumMod val="65000"/>
                  <a:lumOff val="35000"/>
                </a:schemeClr>
              </a:solidFill>
            </a:endParaRPr>
          </a:p>
          <a:p>
            <a:r>
              <a:rPr lang="en-US" altLang="en-US" sz="1200">
                <a:solidFill>
                  <a:schemeClr val="tx1">
                    <a:lumMod val="65000"/>
                    <a:lumOff val="35000"/>
                  </a:schemeClr>
                </a:solidFill>
              </a:rPr>
              <a:t>e.g. if the training dataset includes EEG data from 6 sessions, one epoch means the model sees all of those once</a:t>
            </a:r>
            <a:endParaRPr lang="en-US" altLang="en-US" sz="1200">
              <a:solidFill>
                <a:schemeClr val="tx1">
                  <a:lumMod val="65000"/>
                  <a:lumOff val="35000"/>
                </a:schemeClr>
              </a:solidFill>
            </a:endParaRPr>
          </a:p>
        </p:txBody>
      </p:sp>
      <p:sp>
        <p:nvSpPr>
          <p:cNvPr id="9" name="Text Box 8"/>
          <p:cNvSpPr txBox="1"/>
          <p:nvPr/>
        </p:nvSpPr>
        <p:spPr>
          <a:xfrm>
            <a:off x="5331460" y="3324225"/>
            <a:ext cx="4174490" cy="521970"/>
          </a:xfrm>
          <a:prstGeom prst="rect">
            <a:avLst/>
          </a:prstGeom>
          <a:noFill/>
        </p:spPr>
        <p:txBody>
          <a:bodyPr wrap="square" rtlCol="0">
            <a:spAutoFit/>
          </a:bodyPr>
          <a:p>
            <a:r>
              <a:rPr lang="en-US" altLang="en-US" sz="1400">
                <a:solidFill>
                  <a:srgbClr val="FF0000"/>
                </a:solidFill>
              </a:rPr>
              <a:t>limitation: which training iteration gives the best model weights for generalization? </a:t>
            </a:r>
            <a:endParaRPr lang="en-US" altLang="en-US" sz="1400">
              <a:solidFill>
                <a:srgbClr val="FF0000"/>
              </a:solidFill>
            </a:endParaRPr>
          </a:p>
        </p:txBody>
      </p:sp>
      <p:sp>
        <p:nvSpPr>
          <p:cNvPr id="10" name="Text Box 9"/>
          <p:cNvSpPr txBox="1"/>
          <p:nvPr/>
        </p:nvSpPr>
        <p:spPr>
          <a:xfrm>
            <a:off x="9810750" y="3279775"/>
            <a:ext cx="2242185" cy="737235"/>
          </a:xfrm>
          <a:prstGeom prst="rect">
            <a:avLst/>
          </a:prstGeom>
          <a:noFill/>
        </p:spPr>
        <p:txBody>
          <a:bodyPr wrap="square" rtlCol="0">
            <a:spAutoFit/>
          </a:bodyPr>
          <a:p>
            <a:r>
              <a:rPr lang="en-US" altLang="en-US" sz="1400">
                <a:solidFill>
                  <a:srgbClr val="FF0000"/>
                </a:solidFill>
              </a:rPr>
              <a:t>consistent c.a. and computational efficiency</a:t>
            </a:r>
            <a:endParaRPr lang="en-US" altLang="en-US" sz="1400">
              <a:solidFill>
                <a:srgbClr val="FF0000"/>
              </a:solidFill>
            </a:endParaRPr>
          </a:p>
          <a:p>
            <a:r>
              <a:rPr lang="en-US" altLang="en-US" sz="1400">
                <a:solidFill>
                  <a:srgbClr val="FF0000"/>
                </a:solidFill>
              </a:rPr>
              <a:t>for future data</a:t>
            </a:r>
            <a:endParaRPr lang="en-US" altLang="en-US" sz="1400">
              <a:solidFill>
                <a:srgbClr val="FF0000"/>
              </a:solidFill>
            </a:endParaRPr>
          </a:p>
        </p:txBody>
      </p:sp>
      <p:cxnSp>
        <p:nvCxnSpPr>
          <p:cNvPr id="11" name="Straight Arrow Connector 10"/>
          <p:cNvCxnSpPr/>
          <p:nvPr/>
        </p:nvCxnSpPr>
        <p:spPr>
          <a:xfrm>
            <a:off x="9457055" y="3648710"/>
            <a:ext cx="353695" cy="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2" name="Straight Arrow Connector 11"/>
          <p:cNvCxnSpPr/>
          <p:nvPr/>
        </p:nvCxnSpPr>
        <p:spPr>
          <a:xfrm flipV="1">
            <a:off x="7719695" y="3137535"/>
            <a:ext cx="273050" cy="169545"/>
          </a:xfrm>
          <a:prstGeom prst="straightConnector1">
            <a:avLst/>
          </a:prstGeom>
          <a:ln>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sp>
        <p:nvSpPr>
          <p:cNvPr id="13" name="Text Box 12"/>
          <p:cNvSpPr txBox="1"/>
          <p:nvPr/>
        </p:nvSpPr>
        <p:spPr>
          <a:xfrm>
            <a:off x="7116445" y="2647950"/>
            <a:ext cx="4685665" cy="460375"/>
          </a:xfrm>
          <a:prstGeom prst="rect">
            <a:avLst/>
          </a:prstGeom>
          <a:noFill/>
        </p:spPr>
        <p:txBody>
          <a:bodyPr wrap="square" rtlCol="0">
            <a:spAutoFit/>
          </a:bodyPr>
          <a:p>
            <a:r>
              <a:rPr lang="en-US" sz="1200">
                <a:solidFill>
                  <a:schemeClr val="tx1">
                    <a:lumMod val="65000"/>
                    <a:lumOff val="35000"/>
                  </a:schemeClr>
                </a:solidFill>
              </a:rPr>
              <a:t>in this paper, only one training set is employed, no validation set to evaluate which epoch performs the best across sessions</a:t>
            </a:r>
            <a:endParaRPr lang="en-US" sz="1200">
              <a:solidFill>
                <a:schemeClr val="tx1">
                  <a:lumMod val="65000"/>
                  <a:lumOff val="35000"/>
                </a:schemeClr>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normAutofit fontScale="90000"/>
          </a:bodyPr>
          <a:p>
            <a:r>
              <a:rPr lang="en-US" sz="3335">
                <a:sym typeface="+mn-ea"/>
              </a:rPr>
              <a:t>TGN Model - Improvement I: Window Overlapping</a:t>
            </a:r>
            <a:endParaRPr lang="en-US" sz="3335">
              <a:sym typeface="+mn-ea"/>
            </a:endParaRPr>
          </a:p>
        </p:txBody>
      </p:sp>
      <p:sp>
        <p:nvSpPr>
          <p:cNvPr id="3" name="Content Placeholder 2"/>
          <p:cNvSpPr>
            <a:spLocks noGrp="1"/>
          </p:cNvSpPr>
          <p:nvPr>
            <p:ph idx="1"/>
            <p:custDataLst>
              <p:tags r:id="rId2"/>
            </p:custDataLst>
          </p:nvPr>
        </p:nvSpPr>
        <p:spPr>
          <a:xfrm>
            <a:off x="608330" y="1490345"/>
            <a:ext cx="10968990" cy="4875530"/>
          </a:xfrm>
        </p:spPr>
        <p:txBody>
          <a:bodyPr/>
          <a:p>
            <a:r>
              <a:rPr lang="en-US" altLang="en-US">
                <a:solidFill>
                  <a:schemeClr val="tx1"/>
                </a:solidFill>
              </a:rPr>
              <a:t>1-sec window vs 5-sec window&amp;1-sec overlap:</a:t>
            </a:r>
            <a:endParaRPr lang="en-US" altLang="en-US">
              <a:solidFill>
                <a:schemeClr val="tx1"/>
              </a:solidFill>
            </a:endParaRPr>
          </a:p>
          <a:p>
            <a:pPr marL="0" indent="0">
              <a:buNone/>
            </a:pPr>
            <a:r>
              <a:rPr lang="en-US" altLang="en-US">
                <a:sym typeface="+mn-ea"/>
              </a:rPr>
              <a:t>  -&gt; faster</a:t>
            </a:r>
            <a:endParaRPr lang="en-US" altLang="en-US">
              <a:sym typeface="+mn-ea"/>
            </a:endParaRPr>
          </a:p>
          <a:p>
            <a:pPr marL="0" indent="0">
              <a:buNone/>
            </a:pPr>
            <a:r>
              <a:rPr lang="en-US" altLang="en-US">
                <a:sym typeface="+mn-ea"/>
              </a:rPr>
              <a:t>  -&gt; similar mean c.a. (all subjects reach </a:t>
            </a:r>
            <a:r>
              <a:rPr lang="en-US" altLang="en-US">
                <a:sym typeface="+mn-ea"/>
              </a:rPr>
              <a:t>max </a:t>
            </a:r>
            <a:r>
              <a:rPr lang="en-US" altLang="en-US">
                <a:sym typeface="+mn-ea"/>
              </a:rPr>
              <a:t>60% c.a.)</a:t>
            </a:r>
            <a:endParaRPr lang="en-US" altLang="en-US">
              <a:sym typeface="+mn-ea"/>
            </a:endParaRPr>
          </a:p>
          <a:p>
            <a:pPr marL="0" indent="0">
              <a:buNone/>
            </a:pPr>
            <a:r>
              <a:rPr lang="en-US" altLang="en-US">
                <a:sym typeface="+mn-ea"/>
              </a:rPr>
              <a:t>  -&gt; but higher s.d.</a:t>
            </a:r>
            <a:endParaRPr lang="en-US" altLang="en-US">
              <a:sym typeface="+mn-ea"/>
            </a:endParaRPr>
          </a:p>
          <a:p>
            <a:pPr marL="0" indent="0">
              <a:buNone/>
            </a:pPr>
            <a:endParaRPr lang="en-US" altLang="en-US">
              <a:sym typeface="+mn-ea"/>
            </a:endParaRPr>
          </a:p>
          <a:p>
            <a:pPr marL="0" indent="0">
              <a:buNone/>
            </a:pPr>
            <a:endParaRPr lang="en-US" altLang="en-US"/>
          </a:p>
        </p:txBody>
      </p:sp>
      <p:pic>
        <p:nvPicPr>
          <p:cNvPr id="9" name="Picture 8" descr="Screenshot 2025-08-13 at 17.36.18"/>
          <p:cNvPicPr>
            <a:picLocks noChangeAspect="1"/>
          </p:cNvPicPr>
          <p:nvPr/>
        </p:nvPicPr>
        <p:blipFill>
          <a:blip r:embed="rId3"/>
          <a:srcRect b="1365"/>
          <a:stretch>
            <a:fillRect/>
          </a:stretch>
        </p:blipFill>
        <p:spPr>
          <a:xfrm>
            <a:off x="608330" y="3668395"/>
            <a:ext cx="4451985" cy="1035050"/>
          </a:xfrm>
          <a:prstGeom prst="rect">
            <a:avLst/>
          </a:prstGeom>
        </p:spPr>
      </p:pic>
      <p:sp>
        <p:nvSpPr>
          <p:cNvPr id="12" name="Rounded Rectangle 11"/>
          <p:cNvSpPr/>
          <p:nvPr/>
        </p:nvSpPr>
        <p:spPr>
          <a:xfrm>
            <a:off x="4478020" y="359156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5" name="Picture 4" descr="Screenshot 2025-08-17 at 01.05.36"/>
          <p:cNvPicPr>
            <a:picLocks noChangeAspect="1"/>
          </p:cNvPicPr>
          <p:nvPr/>
        </p:nvPicPr>
        <p:blipFill>
          <a:blip r:embed="rId4"/>
          <a:srcRect l="477" t="3143" r="755" b="2750"/>
          <a:stretch>
            <a:fillRect/>
          </a:stretch>
        </p:blipFill>
        <p:spPr>
          <a:xfrm>
            <a:off x="608330" y="4974590"/>
            <a:ext cx="4466590" cy="1034415"/>
          </a:xfrm>
          <a:prstGeom prst="rect">
            <a:avLst/>
          </a:prstGeom>
        </p:spPr>
      </p:pic>
      <p:sp>
        <p:nvSpPr>
          <p:cNvPr id="4" name="Rounded Rectangle 3"/>
          <p:cNvSpPr/>
          <p:nvPr/>
        </p:nvSpPr>
        <p:spPr>
          <a:xfrm>
            <a:off x="4478020" y="488442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6" name="Picture 5" descr="1s vs 5s&amp;1s compa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9090" y="2909570"/>
            <a:ext cx="6158230" cy="3889375"/>
          </a:xfrm>
          <a:prstGeom prst="rect">
            <a:avLst/>
          </a:prstGeom>
        </p:spPr>
      </p:pic>
      <p:sp>
        <p:nvSpPr>
          <p:cNvPr id="7" name="Multiply 6"/>
          <p:cNvSpPr/>
          <p:nvPr/>
        </p:nvSpPr>
        <p:spPr>
          <a:xfrm>
            <a:off x="1555750" y="229870"/>
            <a:ext cx="9073515" cy="6813550"/>
          </a:xfrm>
          <a:prstGeom prst="mathMultiply">
            <a:avLst>
              <a:gd name="adj1" fmla="val 5228"/>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normAutofit fontScale="90000"/>
          </a:bodyPr>
          <a:p>
            <a:r>
              <a:rPr lang="en-US" sz="3335">
                <a:sym typeface="+mn-ea"/>
              </a:rPr>
              <a:t>TGN Model - Improvement I: Window Overlapping</a:t>
            </a:r>
            <a:endParaRPr lang="en-US" sz="3335">
              <a:sym typeface="+mn-ea"/>
            </a:endParaRPr>
          </a:p>
        </p:txBody>
      </p:sp>
      <p:sp>
        <p:nvSpPr>
          <p:cNvPr id="3" name="Content Placeholder 2"/>
          <p:cNvSpPr>
            <a:spLocks noGrp="1"/>
          </p:cNvSpPr>
          <p:nvPr>
            <p:ph idx="1"/>
            <p:custDataLst>
              <p:tags r:id="rId2"/>
            </p:custDataLst>
          </p:nvPr>
        </p:nvSpPr>
        <p:spPr>
          <a:xfrm>
            <a:off x="608330" y="1490345"/>
            <a:ext cx="10968990" cy="4875530"/>
          </a:xfrm>
        </p:spPr>
        <p:txBody>
          <a:bodyPr/>
          <a:p>
            <a:r>
              <a:rPr lang="en-US" altLang="en-US">
                <a:solidFill>
                  <a:schemeClr val="tx1"/>
                </a:solidFill>
              </a:rPr>
              <a:t>1-sec window vs 5-sec window&amp;10% overlap:</a:t>
            </a:r>
            <a:endParaRPr lang="en-US" altLang="en-US">
              <a:solidFill>
                <a:schemeClr val="tx1"/>
              </a:solidFill>
            </a:endParaRPr>
          </a:p>
          <a:p>
            <a:pPr marL="0" indent="0">
              <a:buNone/>
            </a:pPr>
            <a:r>
              <a:rPr lang="en-US" altLang="en-US">
                <a:sym typeface="+mn-ea"/>
              </a:rPr>
              <a:t>  -&gt; faster</a:t>
            </a:r>
            <a:endParaRPr lang="en-US" altLang="en-US">
              <a:sym typeface="+mn-ea"/>
            </a:endParaRPr>
          </a:p>
          <a:p>
            <a:pPr marL="0" indent="0">
              <a:buNone/>
            </a:pPr>
            <a:r>
              <a:rPr lang="en-US" altLang="en-US">
                <a:sym typeface="+mn-ea"/>
              </a:rPr>
              <a:t>  -&gt; similar mean c.a. (all subjects reach </a:t>
            </a:r>
            <a:r>
              <a:rPr lang="en-US" altLang="en-US">
                <a:sym typeface="+mn-ea"/>
              </a:rPr>
              <a:t>max </a:t>
            </a:r>
            <a:r>
              <a:rPr lang="en-US" altLang="en-US">
                <a:sym typeface="+mn-ea"/>
              </a:rPr>
              <a:t>60% c.a.)</a:t>
            </a:r>
            <a:endParaRPr lang="en-US" altLang="en-US">
              <a:sym typeface="+mn-ea"/>
            </a:endParaRPr>
          </a:p>
          <a:p>
            <a:pPr marL="0" indent="0">
              <a:buNone/>
            </a:pPr>
            <a:r>
              <a:rPr lang="en-US" altLang="en-US">
                <a:sym typeface="+mn-ea"/>
              </a:rPr>
              <a:t>  -&gt; but higher s.d.</a:t>
            </a:r>
            <a:endParaRPr lang="en-US" altLang="en-US">
              <a:sym typeface="+mn-ea"/>
            </a:endParaRPr>
          </a:p>
          <a:p>
            <a:pPr marL="0" indent="0">
              <a:buNone/>
            </a:pPr>
            <a:endParaRPr lang="en-US" altLang="en-US">
              <a:sym typeface="+mn-ea"/>
            </a:endParaRPr>
          </a:p>
          <a:p>
            <a:pPr marL="0" indent="0">
              <a:buNone/>
            </a:pPr>
            <a:endParaRPr lang="en-US" altLang="en-US"/>
          </a:p>
        </p:txBody>
      </p:sp>
      <p:pic>
        <p:nvPicPr>
          <p:cNvPr id="9" name="Picture 8" descr="Screenshot 2025-08-13 at 17.36.18"/>
          <p:cNvPicPr>
            <a:picLocks noChangeAspect="1"/>
          </p:cNvPicPr>
          <p:nvPr/>
        </p:nvPicPr>
        <p:blipFill>
          <a:blip r:embed="rId3"/>
          <a:srcRect b="1365"/>
          <a:stretch>
            <a:fillRect/>
          </a:stretch>
        </p:blipFill>
        <p:spPr>
          <a:xfrm>
            <a:off x="608330" y="3668395"/>
            <a:ext cx="4451985" cy="1035050"/>
          </a:xfrm>
          <a:prstGeom prst="rect">
            <a:avLst/>
          </a:prstGeom>
        </p:spPr>
      </p:pic>
      <p:sp>
        <p:nvSpPr>
          <p:cNvPr id="12" name="Rounded Rectangle 11"/>
          <p:cNvSpPr/>
          <p:nvPr/>
        </p:nvSpPr>
        <p:spPr>
          <a:xfrm>
            <a:off x="4478020" y="359156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6" name="Picture 5" descr="Screenshot 2025-08-17 at 01.44.53"/>
          <p:cNvPicPr>
            <a:picLocks noChangeAspect="1"/>
          </p:cNvPicPr>
          <p:nvPr/>
        </p:nvPicPr>
        <p:blipFill>
          <a:blip r:embed="rId4"/>
          <a:srcRect t="6042" r="664" b="2396"/>
          <a:stretch>
            <a:fillRect/>
          </a:stretch>
        </p:blipFill>
        <p:spPr>
          <a:xfrm>
            <a:off x="608330" y="4974590"/>
            <a:ext cx="4456430" cy="1034415"/>
          </a:xfrm>
          <a:prstGeom prst="rect">
            <a:avLst/>
          </a:prstGeom>
        </p:spPr>
      </p:pic>
      <p:sp>
        <p:nvSpPr>
          <p:cNvPr id="4" name="Rounded Rectangle 3"/>
          <p:cNvSpPr/>
          <p:nvPr/>
        </p:nvSpPr>
        <p:spPr>
          <a:xfrm>
            <a:off x="4478020" y="488442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7" name="Picture 6" descr="1s vs 5s&amp;10% compa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8455" y="2894330"/>
            <a:ext cx="6158865" cy="3889375"/>
          </a:xfrm>
          <a:prstGeom prst="rect">
            <a:avLst/>
          </a:prstGeom>
        </p:spPr>
      </p:pic>
      <p:sp>
        <p:nvSpPr>
          <p:cNvPr id="8" name="Multiply 7"/>
          <p:cNvSpPr/>
          <p:nvPr/>
        </p:nvSpPr>
        <p:spPr>
          <a:xfrm>
            <a:off x="1555750" y="229870"/>
            <a:ext cx="9073515" cy="6813550"/>
          </a:xfrm>
          <a:prstGeom prst="mathMultiply">
            <a:avLst>
              <a:gd name="adj1" fmla="val 5228"/>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normAutofit fontScale="90000"/>
          </a:bodyPr>
          <a:p>
            <a:r>
              <a:rPr lang="en-US" sz="3335">
                <a:sym typeface="+mn-ea"/>
              </a:rPr>
              <a:t>TGN Model - Improvement I: Window Overlapping</a:t>
            </a:r>
            <a:endParaRPr lang="en-US" sz="3335">
              <a:sym typeface="+mn-ea"/>
            </a:endParaRPr>
          </a:p>
        </p:txBody>
      </p:sp>
      <p:sp>
        <p:nvSpPr>
          <p:cNvPr id="3" name="Content Placeholder 2"/>
          <p:cNvSpPr>
            <a:spLocks noGrp="1"/>
          </p:cNvSpPr>
          <p:nvPr>
            <p:ph idx="1"/>
            <p:custDataLst>
              <p:tags r:id="rId2"/>
            </p:custDataLst>
          </p:nvPr>
        </p:nvSpPr>
        <p:spPr>
          <a:xfrm>
            <a:off x="608330" y="1490345"/>
            <a:ext cx="10968990" cy="4875530"/>
          </a:xfrm>
        </p:spPr>
        <p:txBody>
          <a:bodyPr/>
          <a:p>
            <a:r>
              <a:rPr lang="en-US" altLang="en-US">
                <a:solidFill>
                  <a:schemeClr val="tx1"/>
                </a:solidFill>
              </a:rPr>
              <a:t>1-sec window vs 5-sec window&amp;5% overlap:</a:t>
            </a:r>
            <a:endParaRPr lang="en-US" altLang="en-US">
              <a:solidFill>
                <a:schemeClr val="tx1"/>
              </a:solidFill>
            </a:endParaRPr>
          </a:p>
          <a:p>
            <a:pPr marL="0" indent="0">
              <a:buNone/>
            </a:pPr>
            <a:r>
              <a:rPr lang="en-US" altLang="en-US">
                <a:sym typeface="+mn-ea"/>
              </a:rPr>
              <a:t>  -&gt; faster</a:t>
            </a:r>
            <a:endParaRPr lang="en-US" altLang="en-US">
              <a:sym typeface="+mn-ea"/>
            </a:endParaRPr>
          </a:p>
          <a:p>
            <a:pPr marL="0" indent="0">
              <a:buNone/>
            </a:pPr>
            <a:r>
              <a:rPr lang="en-US" altLang="en-US">
                <a:sym typeface="+mn-ea"/>
              </a:rPr>
              <a:t>  -&gt; similar mean c.a. (all subjects reach </a:t>
            </a:r>
            <a:r>
              <a:rPr lang="en-US" altLang="en-US">
                <a:sym typeface="+mn-ea"/>
              </a:rPr>
              <a:t>max </a:t>
            </a:r>
            <a:r>
              <a:rPr lang="en-US" altLang="en-US">
                <a:sym typeface="+mn-ea"/>
              </a:rPr>
              <a:t>60% c.a.)</a:t>
            </a:r>
            <a:endParaRPr lang="en-US" altLang="en-US">
              <a:sym typeface="+mn-ea"/>
            </a:endParaRPr>
          </a:p>
          <a:p>
            <a:pPr marL="0" indent="0">
              <a:buNone/>
            </a:pPr>
            <a:r>
              <a:rPr lang="en-US" altLang="en-US">
                <a:sym typeface="+mn-ea"/>
              </a:rPr>
              <a:t>  -&gt; but higher s.d.</a:t>
            </a:r>
            <a:endParaRPr lang="en-US" altLang="en-US">
              <a:sym typeface="+mn-ea"/>
            </a:endParaRPr>
          </a:p>
          <a:p>
            <a:pPr marL="0" indent="0">
              <a:buNone/>
            </a:pPr>
            <a:endParaRPr lang="en-US" altLang="en-US">
              <a:sym typeface="+mn-ea"/>
            </a:endParaRPr>
          </a:p>
          <a:p>
            <a:pPr marL="0" indent="0">
              <a:buNone/>
            </a:pPr>
            <a:endParaRPr lang="en-US" altLang="en-US"/>
          </a:p>
        </p:txBody>
      </p:sp>
      <p:pic>
        <p:nvPicPr>
          <p:cNvPr id="9" name="Picture 8" descr="Screenshot 2025-08-13 at 17.36.18"/>
          <p:cNvPicPr>
            <a:picLocks noChangeAspect="1"/>
          </p:cNvPicPr>
          <p:nvPr/>
        </p:nvPicPr>
        <p:blipFill>
          <a:blip r:embed="rId3"/>
          <a:srcRect b="1365"/>
          <a:stretch>
            <a:fillRect/>
          </a:stretch>
        </p:blipFill>
        <p:spPr>
          <a:xfrm>
            <a:off x="608330" y="3668395"/>
            <a:ext cx="4451985" cy="1035050"/>
          </a:xfrm>
          <a:prstGeom prst="rect">
            <a:avLst/>
          </a:prstGeom>
        </p:spPr>
      </p:pic>
      <p:sp>
        <p:nvSpPr>
          <p:cNvPr id="12" name="Rounded Rectangle 11"/>
          <p:cNvSpPr/>
          <p:nvPr/>
        </p:nvSpPr>
        <p:spPr>
          <a:xfrm>
            <a:off x="4478020" y="359156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5" name="Picture 4" descr="Screenshot 2025-08-17 at 20.03.26"/>
          <p:cNvPicPr>
            <a:picLocks noChangeAspect="1"/>
          </p:cNvPicPr>
          <p:nvPr/>
        </p:nvPicPr>
        <p:blipFill>
          <a:blip r:embed="rId4"/>
          <a:srcRect l="892" t="9564" r="1038" b="1745"/>
          <a:stretch>
            <a:fillRect/>
          </a:stretch>
        </p:blipFill>
        <p:spPr>
          <a:xfrm>
            <a:off x="607695" y="4977130"/>
            <a:ext cx="4452620" cy="1029335"/>
          </a:xfrm>
          <a:prstGeom prst="rect">
            <a:avLst/>
          </a:prstGeom>
        </p:spPr>
      </p:pic>
      <p:sp>
        <p:nvSpPr>
          <p:cNvPr id="4" name="Rounded Rectangle 3"/>
          <p:cNvSpPr/>
          <p:nvPr/>
        </p:nvSpPr>
        <p:spPr>
          <a:xfrm>
            <a:off x="4478020" y="4884420"/>
            <a:ext cx="387985"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7" name="Picture 6" descr="1s vs 5s&amp;5% compa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20360" y="2910840"/>
            <a:ext cx="6156960" cy="3888740"/>
          </a:xfrm>
          <a:prstGeom prst="rect">
            <a:avLst/>
          </a:prstGeom>
        </p:spPr>
      </p:pic>
      <p:sp>
        <p:nvSpPr>
          <p:cNvPr id="8" name="Multiply 7"/>
          <p:cNvSpPr/>
          <p:nvPr/>
        </p:nvSpPr>
        <p:spPr>
          <a:xfrm>
            <a:off x="1555750" y="229870"/>
            <a:ext cx="9073515" cy="6813550"/>
          </a:xfrm>
          <a:prstGeom prst="mathMultiply">
            <a:avLst>
              <a:gd name="adj1" fmla="val 5228"/>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normAutofit fontScale="90000"/>
          </a:bodyPr>
          <a:p>
            <a:r>
              <a:rPr lang="en-US" sz="3335">
                <a:sym typeface="+mn-ea"/>
              </a:rPr>
              <a:t>TGN Model - Improvement I: Window Overlapping</a:t>
            </a:r>
            <a:endParaRPr lang="en-US" sz="3335">
              <a:sym typeface="+mn-ea"/>
            </a:endParaRPr>
          </a:p>
        </p:txBody>
      </p:sp>
      <p:sp>
        <p:nvSpPr>
          <p:cNvPr id="3" name="Content Placeholder 2"/>
          <p:cNvSpPr>
            <a:spLocks noGrp="1"/>
          </p:cNvSpPr>
          <p:nvPr>
            <p:ph idx="1"/>
            <p:custDataLst>
              <p:tags r:id="rId2"/>
            </p:custDataLst>
          </p:nvPr>
        </p:nvSpPr>
        <p:spPr>
          <a:xfrm>
            <a:off x="8921115" y="1490345"/>
            <a:ext cx="3003550" cy="4875530"/>
          </a:xfrm>
        </p:spPr>
        <p:txBody>
          <a:bodyPr/>
          <a:p>
            <a:r>
              <a:rPr lang="en-US" altLang="en-US">
                <a:solidFill>
                  <a:schemeClr val="tx1"/>
                </a:solidFill>
                <a:sym typeface="+mn-ea"/>
              </a:rPr>
              <a:t>Overlap size ️🔽️: mean&amp;max c.a. ⬆️;       per-&amp;cross-sub s.d.⬆️ </a:t>
            </a:r>
            <a:endParaRPr lang="en-US" altLang="en-US"/>
          </a:p>
        </p:txBody>
      </p:sp>
      <p:grpSp>
        <p:nvGrpSpPr>
          <p:cNvPr id="12" name="Group 11"/>
          <p:cNvGrpSpPr/>
          <p:nvPr/>
        </p:nvGrpSpPr>
        <p:grpSpPr>
          <a:xfrm>
            <a:off x="608330" y="1313815"/>
            <a:ext cx="8313420" cy="5255260"/>
            <a:chOff x="1977" y="2069"/>
            <a:chExt cx="14868" cy="9431"/>
          </a:xfrm>
        </p:grpSpPr>
        <p:pic>
          <p:nvPicPr>
            <p:cNvPr id="11" name="Picture 10" descr="1s vs 5s&amp;5% compa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32" y="6629"/>
              <a:ext cx="7712" cy="4871"/>
            </a:xfrm>
            <a:prstGeom prst="rect">
              <a:avLst/>
            </a:prstGeom>
          </p:spPr>
        </p:pic>
        <p:pic>
          <p:nvPicPr>
            <p:cNvPr id="10" name="Picture 9" descr="1s vs 5s&amp;10% compa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77" y="6628"/>
              <a:ext cx="7715" cy="4872"/>
            </a:xfrm>
            <a:prstGeom prst="rect">
              <a:avLst/>
            </a:prstGeom>
          </p:spPr>
        </p:pic>
        <p:grpSp>
          <p:nvGrpSpPr>
            <p:cNvPr id="9" name="Group 8"/>
            <p:cNvGrpSpPr/>
            <p:nvPr/>
          </p:nvGrpSpPr>
          <p:grpSpPr>
            <a:xfrm>
              <a:off x="1977" y="2069"/>
              <a:ext cx="14868" cy="4872"/>
              <a:chOff x="2429" y="2347"/>
              <a:chExt cx="14868" cy="4872"/>
            </a:xfrm>
          </p:grpSpPr>
          <p:pic>
            <p:nvPicPr>
              <p:cNvPr id="7" name="Picture 6" descr="1s vs 4s&amp;5% compa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83" y="2347"/>
                <a:ext cx="7714" cy="4873"/>
              </a:xfrm>
              <a:prstGeom prst="rect">
                <a:avLst/>
              </a:prstGeom>
            </p:spPr>
          </p:pic>
          <p:pic>
            <p:nvPicPr>
              <p:cNvPr id="5" name="Picture 4" descr="1s vs 4s&amp;10% compa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29" y="2347"/>
                <a:ext cx="7714" cy="4873"/>
              </a:xfrm>
              <a:prstGeom prst="rect">
                <a:avLst/>
              </a:prstGeom>
            </p:spPr>
          </p:pic>
        </p:grpSp>
      </p:grpSp>
      <mc:AlternateContent xmlns:mc="http://schemas.openxmlformats.org/markup-compatibility/2006">
        <mc:Choice xmlns:a14="http://schemas.microsoft.com/office/drawing/2010/main" Requires="a14">
          <p:sp>
            <p:nvSpPr>
              <p:cNvPr id="13" name="Text Box 12"/>
              <p:cNvSpPr txBox="1"/>
              <p:nvPr/>
            </p:nvSpPr>
            <p:spPr>
              <a:xfrm>
                <a:off x="2534285" y="5535930"/>
                <a:ext cx="908050" cy="829945"/>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r>
                        <a:rPr lang="en-US" altLang="en-US" sz="4800" b="1">
                          <a:solidFill>
                            <a:srgbClr val="FF0000"/>
                          </a:solidFill>
                          <a:latin typeface="DejaVu Math TeX Gyre" panose="02000503000000000000" charset="0"/>
                          <a:cs typeface="DejaVu Math TeX Gyre" panose="02000503000000000000" charset="0"/>
                          <a:sym typeface="+mn-ea"/>
                        </a:rPr>
                        <m:t>√</m:t>
                      </m:r>
                    </m:oMath>
                  </m:oMathPara>
                </a14:m>
                <a:endParaRPr lang="en-US" altLang="en-US" sz="4800" b="1">
                  <a:solidFill>
                    <a:srgbClr val="FF0000"/>
                  </a:solidFill>
                  <a:latin typeface="DejaVu Math TeX Gyre" panose="02000503000000000000" charset="0"/>
                  <a:cs typeface="DejaVu Math TeX Gyre" panose="02000503000000000000" charset="0"/>
                  <a:sym typeface="+mn-ea"/>
                </a:endParaRPr>
              </a:p>
            </p:txBody>
          </p:sp>
        </mc:Choice>
        <mc:Fallback>
          <p:sp>
            <p:nvSpPr>
              <p:cNvPr id="13" name="Text Box 12"/>
              <p:cNvSpPr txBox="1">
                <a:spLocks noRot="1" noChangeAspect="1" noMove="1" noResize="1" noEditPoints="1" noAdjustHandles="1" noChangeArrowheads="1" noChangeShapeType="1" noTextEdit="1"/>
              </p:cNvSpPr>
              <p:nvPr/>
            </p:nvSpPr>
            <p:spPr>
              <a:xfrm>
                <a:off x="2534285" y="5535930"/>
                <a:ext cx="908050" cy="829945"/>
              </a:xfrm>
              <a:prstGeom prst="rect">
                <a:avLst/>
              </a:prstGeom>
              <a:blipFill rotWithShape="1">
                <a:blip r:embed="rId11"/>
                <a:stretch>
                  <a:fillRect/>
                </a:stretch>
              </a:blipFill>
            </p:spPr>
            <p:txBody>
              <a:bodyPr/>
              <a:lstStyle/>
              <a:p>
                <a:r>
                  <a:rPr lang="en-US" altLang="en-US">
                    <a:noFill/>
                  </a:rPr>
                  <a:t> </a:t>
                </a:r>
              </a:p>
            </p:txBody>
          </p:sp>
        </mc:Fallback>
      </mc:AlternateContent>
      <p:sp>
        <p:nvSpPr>
          <p:cNvPr id="14" name="Multiply 13"/>
          <p:cNvSpPr/>
          <p:nvPr/>
        </p:nvSpPr>
        <p:spPr>
          <a:xfrm>
            <a:off x="1555750" y="229870"/>
            <a:ext cx="9073515" cy="6813550"/>
          </a:xfrm>
          <a:prstGeom prst="mathMultiply">
            <a:avLst>
              <a:gd name="adj1" fmla="val 5228"/>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normAutofit fontScale="90000"/>
          </a:bodyPr>
          <a:p>
            <a:r>
              <a:rPr lang="en-US" sz="3335">
                <a:sym typeface="+mn-ea"/>
              </a:rPr>
              <a:t>TGN Model - Improvement I: Window Overlapping</a:t>
            </a:r>
            <a:endParaRPr lang="en-US" sz="3335">
              <a:sym typeface="+mn-ea"/>
            </a:endParaRPr>
          </a:p>
        </p:txBody>
      </p:sp>
      <p:sp>
        <p:nvSpPr>
          <p:cNvPr id="3" name="Content Placeholder 2"/>
          <p:cNvSpPr>
            <a:spLocks noGrp="1"/>
          </p:cNvSpPr>
          <p:nvPr>
            <p:ph idx="1"/>
            <p:custDataLst>
              <p:tags r:id="rId2"/>
            </p:custDataLst>
          </p:nvPr>
        </p:nvSpPr>
        <p:spPr>
          <a:xfrm>
            <a:off x="608330" y="1490345"/>
            <a:ext cx="10968990" cy="4875530"/>
          </a:xfrm>
        </p:spPr>
        <p:txBody>
          <a:bodyPr/>
          <a:p>
            <a:r>
              <a:rPr lang="en-US" altLang="en-US">
                <a:solidFill>
                  <a:schemeClr val="tx1"/>
                </a:solidFill>
              </a:rPr>
              <a:t>1-sec window vs trial-length window:</a:t>
            </a:r>
            <a:endParaRPr lang="en-US" altLang="en-US">
              <a:solidFill>
                <a:schemeClr val="tx1"/>
              </a:solidFill>
            </a:endParaRPr>
          </a:p>
          <a:p>
            <a:pPr marL="0" indent="0">
              <a:buNone/>
            </a:pPr>
            <a:r>
              <a:rPr lang="en-US" altLang="en-US">
                <a:sym typeface="+mn-ea"/>
              </a:rPr>
              <a:t>  -&gt; much slower</a:t>
            </a:r>
            <a:endParaRPr lang="en-US" altLang="en-US">
              <a:sym typeface="+mn-ea"/>
            </a:endParaRPr>
          </a:p>
          <a:p>
            <a:pPr marL="0" indent="0">
              <a:buNone/>
            </a:pPr>
            <a:r>
              <a:rPr lang="en-US" altLang="en-US">
                <a:sym typeface="+mn-ea"/>
              </a:rPr>
              <a:t>  -&gt; similar mean c.a. (3 subjects have max c.a.&lt; </a:t>
            </a:r>
            <a:r>
              <a:rPr lang="en-US" altLang="en-US">
                <a:sym typeface="+mn-ea"/>
              </a:rPr>
              <a:t>70%</a:t>
            </a:r>
            <a:r>
              <a:rPr lang="en-US" altLang="en-US">
                <a:sym typeface="+mn-ea"/>
              </a:rPr>
              <a:t>)</a:t>
            </a:r>
            <a:endParaRPr lang="en-US" altLang="en-US">
              <a:sym typeface="+mn-ea"/>
            </a:endParaRPr>
          </a:p>
          <a:p>
            <a:pPr marL="0" indent="0">
              <a:buNone/>
            </a:pPr>
            <a:r>
              <a:rPr lang="en-US" altLang="en-US">
                <a:sym typeface="+mn-ea"/>
              </a:rPr>
              <a:t>  -&gt; higher s.d.</a:t>
            </a:r>
            <a:endParaRPr lang="en-US" altLang="en-US">
              <a:sym typeface="+mn-ea"/>
            </a:endParaRPr>
          </a:p>
          <a:p>
            <a:pPr marL="0" indent="0">
              <a:buNone/>
            </a:pPr>
            <a:endParaRPr lang="en-US" altLang="en-US">
              <a:sym typeface="+mn-ea"/>
            </a:endParaRPr>
          </a:p>
          <a:p>
            <a:pPr marL="0" indent="0">
              <a:buNone/>
            </a:pPr>
            <a:endParaRPr lang="en-US" altLang="en-US"/>
          </a:p>
        </p:txBody>
      </p:sp>
      <p:pic>
        <p:nvPicPr>
          <p:cNvPr id="9" name="Picture 8" descr="Screenshot 2025-08-13 at 17.36.18"/>
          <p:cNvPicPr>
            <a:picLocks noChangeAspect="1"/>
          </p:cNvPicPr>
          <p:nvPr/>
        </p:nvPicPr>
        <p:blipFill>
          <a:blip r:embed="rId3"/>
          <a:srcRect b="1365"/>
          <a:stretch>
            <a:fillRect/>
          </a:stretch>
        </p:blipFill>
        <p:spPr>
          <a:xfrm>
            <a:off x="608330" y="3668395"/>
            <a:ext cx="4451985" cy="1035050"/>
          </a:xfrm>
          <a:prstGeom prst="rect">
            <a:avLst/>
          </a:prstGeom>
        </p:spPr>
      </p:pic>
      <p:sp>
        <p:nvSpPr>
          <p:cNvPr id="12" name="Rounded Rectangle 11"/>
          <p:cNvSpPr/>
          <p:nvPr/>
        </p:nvSpPr>
        <p:spPr>
          <a:xfrm>
            <a:off x="4483735" y="3591560"/>
            <a:ext cx="316230"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11" name="Picture 10" descr="Screenshot 2025-08-23 at 10.08.50"/>
          <p:cNvPicPr>
            <a:picLocks noChangeAspect="1"/>
          </p:cNvPicPr>
          <p:nvPr/>
        </p:nvPicPr>
        <p:blipFill>
          <a:blip r:embed="rId4"/>
          <a:stretch>
            <a:fillRect/>
          </a:stretch>
        </p:blipFill>
        <p:spPr>
          <a:xfrm>
            <a:off x="608330" y="4987290"/>
            <a:ext cx="4451985" cy="1009015"/>
          </a:xfrm>
          <a:prstGeom prst="rect">
            <a:avLst/>
          </a:prstGeom>
        </p:spPr>
      </p:pic>
      <p:sp>
        <p:nvSpPr>
          <p:cNvPr id="4" name="Rounded Rectangle 3"/>
          <p:cNvSpPr/>
          <p:nvPr/>
        </p:nvSpPr>
        <p:spPr>
          <a:xfrm>
            <a:off x="4359910" y="4884420"/>
            <a:ext cx="340360" cy="1214755"/>
          </a:xfrm>
          <a:prstGeom prst="round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14" name="Picture 13" descr="1s vs trial-length 1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20360" y="2898140"/>
            <a:ext cx="6144260" cy="388048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p>
            <a:r>
              <a:rPr lang="en-US" sz="2800">
                <a:sym typeface="+mn-ea"/>
              </a:rPr>
              <a:t>TGN Model - Improvement II: C</a:t>
            </a:r>
            <a:r>
              <a:rPr lang="en-US" altLang="en-US" sz="2800">
                <a:sym typeface="+mn-ea"/>
              </a:rPr>
              <a:t>ross-Subject Batching</a:t>
            </a:r>
            <a:endParaRPr lang="en-US" altLang="en-US" sz="2800">
              <a:sym typeface="+mn-ea"/>
            </a:endParaRPr>
          </a:p>
        </p:txBody>
      </p:sp>
      <p:sp>
        <p:nvSpPr>
          <p:cNvPr id="3" name="Content Placeholder 2"/>
          <p:cNvSpPr>
            <a:spLocks noGrp="1"/>
          </p:cNvSpPr>
          <p:nvPr>
            <p:ph idx="1"/>
            <p:custDataLst>
              <p:tags r:id="rId2"/>
            </p:custDataLst>
          </p:nvPr>
        </p:nvSpPr>
        <p:spPr>
          <a:xfrm>
            <a:off x="608330" y="1490345"/>
            <a:ext cx="5487670" cy="4875530"/>
          </a:xfrm>
        </p:spPr>
        <p:txBody>
          <a:bodyPr/>
          <a:p>
            <a:r>
              <a:rPr lang="en-US" altLang="en-US"/>
              <a:t>Cross-subject batching mostly aims to improve generalization across subjects, so the largest expected gain is a reduction in cross-subject std. </a:t>
            </a:r>
            <a:endParaRPr lang="en-US" altLang="en-US"/>
          </a:p>
          <a:p>
            <a:r>
              <a:rPr lang="en-US" altLang="en-US"/>
              <a:t>Outer loop becomes over window index first, not trial;</a:t>
            </a:r>
            <a:endParaRPr lang="en-US" altLang="en-US"/>
          </a:p>
          <a:p>
            <a:r>
              <a:rPr lang="en-US" altLang="en-US"/>
              <a:t>Collect TemporalData objects by window index across subjects &amp; trials.</a:t>
            </a:r>
            <a:endParaRPr lang="en-US" altLang="en-US"/>
          </a:p>
        </p:txBody>
      </p:sp>
      <p:pic>
        <p:nvPicPr>
          <p:cNvPr id="9" name="Picture 8" descr="Screenshot 2025-08-16 at 17.04.34"/>
          <p:cNvPicPr>
            <a:picLocks noChangeAspect="1"/>
          </p:cNvPicPr>
          <p:nvPr/>
        </p:nvPicPr>
        <p:blipFill>
          <a:blip r:embed="rId3"/>
          <a:stretch>
            <a:fillRect/>
          </a:stretch>
        </p:blipFill>
        <p:spPr>
          <a:xfrm>
            <a:off x="6096000" y="1490345"/>
            <a:ext cx="5480685" cy="519874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normAutofit fontScale="90000"/>
          </a:bodyPr>
          <a:p>
            <a:r>
              <a:rPr lang="en-US" sz="3110">
                <a:sym typeface="+mn-ea"/>
              </a:rPr>
              <a:t>TGN Model - Improvement II: C</a:t>
            </a:r>
            <a:r>
              <a:rPr lang="en-US" altLang="en-US" sz="3110">
                <a:sym typeface="+mn-ea"/>
              </a:rPr>
              <a:t>ross-Subject Batching</a:t>
            </a:r>
            <a:endParaRPr lang="en-US" sz="3110">
              <a:sym typeface="+mn-ea"/>
            </a:endParaRPr>
          </a:p>
        </p:txBody>
      </p:sp>
      <p:sp>
        <p:nvSpPr>
          <p:cNvPr id="3" name="Content Placeholder 2"/>
          <p:cNvSpPr>
            <a:spLocks noGrp="1"/>
          </p:cNvSpPr>
          <p:nvPr>
            <p:ph idx="1"/>
            <p:custDataLst>
              <p:tags r:id="rId2"/>
            </p:custDataLst>
          </p:nvPr>
        </p:nvSpPr>
        <p:spPr>
          <a:xfrm>
            <a:off x="608330" y="1490345"/>
            <a:ext cx="10968990" cy="4875530"/>
          </a:xfrm>
        </p:spPr>
        <p:txBody>
          <a:bodyPr/>
          <a:p>
            <a:r>
              <a:rPr lang="en-US" altLang="en-US">
                <a:solidFill>
                  <a:schemeClr val="tx1"/>
                </a:solidFill>
                <a:sym typeface="+mn-ea"/>
              </a:rPr>
              <a:t>1-sec window</a:t>
            </a:r>
            <a:r>
              <a:rPr lang="en-US" altLang="en-US">
                <a:solidFill>
                  <a:schemeClr val="tx1"/>
                </a:solidFill>
              </a:rPr>
              <a:t> vs. cross-subject batching:</a:t>
            </a:r>
            <a:endParaRPr lang="en-US" altLang="en-US">
              <a:solidFill>
                <a:schemeClr val="tx1"/>
              </a:solidFill>
            </a:endParaRPr>
          </a:p>
          <a:p>
            <a:pPr marL="0" indent="0">
              <a:buNone/>
            </a:pPr>
            <a:r>
              <a:rPr lang="en-US" altLang="en-US">
                <a:sym typeface="+mn-ea"/>
              </a:rPr>
              <a:t>  -&gt; much slower</a:t>
            </a:r>
            <a:endParaRPr lang="en-US" altLang="en-US">
              <a:sym typeface="+mn-ea"/>
            </a:endParaRPr>
          </a:p>
          <a:p>
            <a:pPr marL="0" indent="0">
              <a:buNone/>
            </a:pPr>
            <a:r>
              <a:rPr lang="en-US" altLang="en-US">
                <a:sym typeface="+mn-ea"/>
              </a:rPr>
              <a:t>  -&gt; similar mean c.a. (4 subjects have max c.a.&lt; 70%)</a:t>
            </a:r>
            <a:endParaRPr lang="en-US" altLang="en-US">
              <a:sym typeface="+mn-ea"/>
            </a:endParaRPr>
          </a:p>
          <a:p>
            <a:pPr marL="0" indent="0">
              <a:buNone/>
            </a:pPr>
            <a:r>
              <a:rPr lang="en-US" altLang="en-US">
                <a:sym typeface="+mn-ea"/>
              </a:rPr>
              <a:t>  -&gt; higher s.d.</a:t>
            </a:r>
            <a:endParaRPr lang="en-US" altLang="en-US"/>
          </a:p>
        </p:txBody>
      </p:sp>
      <p:pic>
        <p:nvPicPr>
          <p:cNvPr id="6" name="Picture 5" descr="Cross-Subject Window Batching 1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1820" y="3032125"/>
            <a:ext cx="5928360" cy="374459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p>
            <a:r>
              <a:rPr lang="en-US" sz="2800">
                <a:sym typeface="+mn-ea"/>
              </a:rPr>
              <a:t>TGN Model - Improvement II: C</a:t>
            </a:r>
            <a:r>
              <a:rPr lang="en-US" altLang="en-US" sz="2800">
                <a:sym typeface="+mn-ea"/>
              </a:rPr>
              <a:t>ross-Subject Batching</a:t>
            </a:r>
            <a:endParaRPr lang="en-US" altLang="en-US" sz="2800">
              <a:sym typeface="+mn-ea"/>
            </a:endParaRPr>
          </a:p>
        </p:txBody>
      </p:sp>
      <p:sp>
        <p:nvSpPr>
          <p:cNvPr id="3" name="Content Placeholder 2"/>
          <p:cNvSpPr>
            <a:spLocks noGrp="1"/>
          </p:cNvSpPr>
          <p:nvPr>
            <p:ph idx="1"/>
            <p:custDataLst>
              <p:tags r:id="rId2"/>
            </p:custDataLst>
          </p:nvPr>
        </p:nvSpPr>
        <p:spPr>
          <a:xfrm>
            <a:off x="608330" y="1490345"/>
            <a:ext cx="10968990" cy="4875530"/>
          </a:xfrm>
        </p:spPr>
        <p:txBody>
          <a:bodyPr/>
          <a:p>
            <a:r>
              <a:rPr lang="en-US" altLang="en-US"/>
              <a:t>Trial-wise temporal dynamics are important for TGN, and pushing cross-subject homogeneity harms it without any adaptation mechanism.</a:t>
            </a:r>
            <a:endParaRPr lang="en-US" altLang="en-US"/>
          </a:p>
        </p:txBody>
      </p:sp>
      <p:pic>
        <p:nvPicPr>
          <p:cNvPr id="4" name="Picture 3" descr="Screenshot 2025-08-18 at 13.47.41"/>
          <p:cNvPicPr>
            <a:picLocks noChangeAspect="1"/>
          </p:cNvPicPr>
          <p:nvPr/>
        </p:nvPicPr>
        <p:blipFill>
          <a:blip r:embed="rId3"/>
          <a:stretch>
            <a:fillRect/>
          </a:stretch>
        </p:blipFill>
        <p:spPr>
          <a:xfrm>
            <a:off x="2819400" y="2387600"/>
            <a:ext cx="6546215" cy="435292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normAutofit/>
          </a:bodyPr>
          <a:p>
            <a:r>
              <a:rPr lang="en-US" sz="3110">
                <a:sym typeface="+mn-ea"/>
              </a:rPr>
              <a:t>TGN Model - Improvement III: Log(PLV)</a:t>
            </a:r>
            <a:endParaRPr lang="en-US" sz="3110">
              <a:sym typeface="+mn-ea"/>
            </a:endParaRPr>
          </a:p>
        </p:txBody>
      </p:sp>
      <p:sp>
        <p:nvSpPr>
          <p:cNvPr id="3" name="Content Placeholder 2"/>
          <p:cNvSpPr>
            <a:spLocks noGrp="1"/>
          </p:cNvSpPr>
          <p:nvPr>
            <p:ph idx="1"/>
            <p:custDataLst>
              <p:tags r:id="rId2"/>
            </p:custDataLst>
          </p:nvPr>
        </p:nvSpPr>
        <p:spPr>
          <a:xfrm>
            <a:off x="608330" y="1490345"/>
            <a:ext cx="10968990" cy="4875530"/>
          </a:xfrm>
        </p:spPr>
        <p:txBody>
          <a:bodyPr/>
          <a:p>
            <a:r>
              <a:rPr lang="en-US" altLang="en-US">
                <a:solidFill>
                  <a:schemeClr val="tx1"/>
                </a:solidFill>
                <a:sym typeface="+mn-ea"/>
              </a:rPr>
              <a:t>1-sec window</a:t>
            </a:r>
            <a:r>
              <a:rPr lang="en-US" altLang="en-US">
                <a:solidFill>
                  <a:schemeClr val="tx1"/>
                </a:solidFill>
              </a:rPr>
              <a:t> vs. </a:t>
            </a:r>
            <a:r>
              <a:rPr lang="en-US" altLang="en-US">
                <a:solidFill>
                  <a:schemeClr val="tx1"/>
                </a:solidFill>
                <a:sym typeface="+mn-ea"/>
              </a:rPr>
              <a:t>np.log(plv + 1e-6)</a:t>
            </a:r>
            <a:r>
              <a:rPr lang="en-US" altLang="en-US">
                <a:solidFill>
                  <a:schemeClr val="tx1"/>
                </a:solidFill>
              </a:rPr>
              <a:t>:</a:t>
            </a:r>
            <a:endParaRPr lang="en-US" altLang="en-US">
              <a:solidFill>
                <a:schemeClr val="tx1"/>
              </a:solidFill>
            </a:endParaRPr>
          </a:p>
          <a:p>
            <a:pPr marL="0" indent="0">
              <a:buNone/>
            </a:pPr>
            <a:r>
              <a:rPr lang="en-US" altLang="en-US">
                <a:sym typeface="+mn-ea"/>
              </a:rPr>
              <a:t>  -&gt; much slower</a:t>
            </a:r>
            <a:endParaRPr lang="en-US" altLang="en-US">
              <a:sym typeface="+mn-ea"/>
            </a:endParaRPr>
          </a:p>
          <a:p>
            <a:pPr marL="0" indent="0">
              <a:buNone/>
            </a:pPr>
            <a:r>
              <a:rPr lang="en-US" altLang="en-US">
                <a:sym typeface="+mn-ea"/>
              </a:rPr>
              <a:t>  -&gt; similar mean c.a. (7 subjects have max c.a.&lt; 70%)</a:t>
            </a:r>
            <a:endParaRPr lang="en-US" altLang="en-US">
              <a:sym typeface="+mn-ea"/>
            </a:endParaRPr>
          </a:p>
          <a:p>
            <a:pPr marL="0" indent="0">
              <a:buNone/>
            </a:pPr>
            <a:r>
              <a:rPr lang="en-US" altLang="en-US">
                <a:sym typeface="+mn-ea"/>
              </a:rPr>
              <a:t>  -&gt; higher s.d.</a:t>
            </a:r>
            <a:endParaRPr lang="en-US" altLang="en-US"/>
          </a:p>
        </p:txBody>
      </p:sp>
      <p:pic>
        <p:nvPicPr>
          <p:cNvPr id="4" name="Picture 3" descr="log(plv)"/>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1820" y="3032125"/>
            <a:ext cx="5928360" cy="374459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xfrm>
            <a:off x="608330" y="608330"/>
            <a:ext cx="10968355" cy="705485"/>
          </a:xfrm>
        </p:spPr>
        <p:txBody>
          <a:bodyPr/>
          <a:p>
            <a:r>
              <a:rPr lang="en-US" sz="2800">
                <a:sym typeface="+mn-ea"/>
              </a:rPr>
              <a:t>TGN Model - Improvement IV: PLV Threshold&gt;0</a:t>
            </a:r>
            <a:endParaRPr lang="en-US" altLang="en-US" sz="2800">
              <a:sym typeface="+mn-ea"/>
            </a:endParaRPr>
          </a:p>
        </p:txBody>
      </p:sp>
      <p:sp>
        <p:nvSpPr>
          <p:cNvPr id="3" name="Content Placeholder 2"/>
          <p:cNvSpPr>
            <a:spLocks noGrp="1"/>
          </p:cNvSpPr>
          <p:nvPr>
            <p:ph idx="1"/>
            <p:custDataLst>
              <p:tags r:id="rId2"/>
            </p:custDataLst>
          </p:nvPr>
        </p:nvSpPr>
        <p:spPr>
          <a:xfrm>
            <a:off x="608330" y="1490345"/>
            <a:ext cx="10968990" cy="4875530"/>
          </a:xfrm>
        </p:spPr>
        <p:txBody>
          <a:bodyPr/>
          <a:p>
            <a:r>
              <a:rPr lang="en-US" altLang="en-US">
                <a:solidFill>
                  <a:schemeClr val="tx1"/>
                </a:solidFill>
                <a:sym typeface="+mn-ea"/>
              </a:rPr>
              <a:t>1-sec window</a:t>
            </a:r>
            <a:r>
              <a:rPr lang="en-US" altLang="en-US">
                <a:solidFill>
                  <a:schemeClr val="tx1"/>
                </a:solidFill>
                <a:sym typeface="+mn-ea"/>
              </a:rPr>
              <a:t> vs. plv threshold&gt;0:</a:t>
            </a:r>
            <a:endParaRPr lang="en-US" altLang="en-US">
              <a:solidFill>
                <a:schemeClr val="tx1"/>
              </a:solidFill>
            </a:endParaRPr>
          </a:p>
          <a:p>
            <a:pPr marL="0" indent="0">
              <a:buNone/>
            </a:pPr>
            <a:r>
              <a:rPr lang="en-US" altLang="en-US">
                <a:sym typeface="+mn-ea"/>
              </a:rPr>
              <a:t>  -&gt; much slower</a:t>
            </a:r>
            <a:endParaRPr lang="en-US" altLang="en-US">
              <a:sym typeface="+mn-ea"/>
            </a:endParaRPr>
          </a:p>
          <a:p>
            <a:pPr marL="0" indent="0">
              <a:buNone/>
            </a:pPr>
            <a:r>
              <a:rPr lang="en-US" altLang="en-US">
                <a:sym typeface="+mn-ea"/>
              </a:rPr>
              <a:t>  -&gt; similar mean c.a. (6 subjects have max c.a.&lt; 70%)</a:t>
            </a:r>
            <a:endParaRPr lang="en-US" altLang="en-US">
              <a:sym typeface="+mn-ea"/>
            </a:endParaRPr>
          </a:p>
          <a:p>
            <a:pPr marL="0" indent="0">
              <a:buNone/>
            </a:pPr>
            <a:r>
              <a:rPr lang="en-US" altLang="en-US">
                <a:sym typeface="+mn-ea"/>
              </a:rPr>
              <a:t>  -&gt; higher s.d.</a:t>
            </a:r>
            <a:endParaRPr lang="en-US" altLang="en-US"/>
          </a:p>
        </p:txBody>
      </p:sp>
      <p:pic>
        <p:nvPicPr>
          <p:cNvPr id="5" name="Picture 4" descr="Thresh8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9190" y="3429000"/>
            <a:ext cx="5357495" cy="3383915"/>
          </a:xfrm>
          <a:prstGeom prst="rect">
            <a:avLst/>
          </a:prstGeom>
        </p:spPr>
      </p:pic>
      <p:pic>
        <p:nvPicPr>
          <p:cNvPr id="6" name="Picture 5" descr="Thresh5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330" y="3429000"/>
            <a:ext cx="5356860" cy="33839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35" y="133305"/>
            <a:ext cx="12192000" cy="686694"/>
          </a:xfrm>
        </p:spPr>
        <p:txBody>
          <a:bodyPr>
            <a:noAutofit/>
          </a:bodyPr>
          <a:lstStyle/>
          <a:p>
            <a:pPr algn="l"/>
            <a:r>
              <a:rPr lang="en-US" altLang="en-US" sz="3200" i="0">
                <a:effectLst/>
                <a:latin typeface="+mn-lt"/>
              </a:rPr>
              <a:t>Temporal Graph Networks for Deep Learning on Dynamic Graphs</a:t>
            </a:r>
            <a:endParaRPr lang="en-US" altLang="en-US" sz="3200" i="0">
              <a:effectLst/>
              <a:latin typeface="+mn-lt"/>
            </a:endParaRPr>
          </a:p>
        </p:txBody>
      </p:sp>
      <p:sp>
        <p:nvSpPr>
          <p:cNvPr id="4" name="Slide Number Placeholder 3"/>
          <p:cNvSpPr>
            <a:spLocks noGrp="1"/>
          </p:cNvSpPr>
          <p:nvPr>
            <p:ph type="sldNum" sz="quarter" idx="12"/>
          </p:nvPr>
        </p:nvSpPr>
        <p:spPr/>
        <p:txBody>
          <a:bodyPr/>
          <a:lstStyle/>
          <a:p>
            <a:fld id="{07CE569E-9B7C-4CB9-AB80-C0841F922CFF}" type="slidenum">
              <a:rPr lang="en-US" smtClean="0"/>
            </a:fld>
            <a:endParaRPr lang="en-US"/>
          </a:p>
        </p:txBody>
      </p:sp>
      <p:graphicFrame>
        <p:nvGraphicFramePr>
          <p:cNvPr id="6" name="Table 6"/>
          <p:cNvGraphicFramePr>
            <a:graphicFrameLocks noGrp="1"/>
          </p:cNvGraphicFramePr>
          <p:nvPr>
            <p:custDataLst>
              <p:tags r:id="rId1"/>
            </p:custDataLst>
          </p:nvPr>
        </p:nvGraphicFramePr>
        <p:xfrm>
          <a:off x="198120" y="937895"/>
          <a:ext cx="11783695" cy="5400040"/>
        </p:xfrm>
        <a:graphic>
          <a:graphicData uri="http://schemas.openxmlformats.org/drawingml/2006/table">
            <a:tbl>
              <a:tblPr firstRow="1" bandRow="1">
                <a:tableStyleId>{5C22544A-7EE6-4342-B048-85BDC9FD1C3A}</a:tableStyleId>
              </a:tblPr>
              <a:tblGrid>
                <a:gridCol w="1301115"/>
                <a:gridCol w="10482580"/>
              </a:tblGrid>
              <a:tr h="520065">
                <a:tc>
                  <a:txBody>
                    <a:bodyPr/>
                    <a:lstStyle/>
                    <a:p>
                      <a:r>
                        <a:rPr lang="en-GB" sz="800" b="0"/>
                        <a:t>Research Questions/</a:t>
                      </a:r>
                      <a:endParaRPr lang="en-GB" sz="800" b="0"/>
                    </a:p>
                    <a:p>
                      <a:r>
                        <a:rPr lang="en-GB" sz="800" b="0"/>
                        <a:t>Gaps/</a:t>
                      </a:r>
                      <a:endParaRPr lang="en-GB" sz="800" b="0"/>
                    </a:p>
                    <a:p>
                      <a:r>
                        <a:rPr lang="en-GB" sz="800" b="0"/>
                        <a:t>Motivation</a:t>
                      </a:r>
                      <a:endParaRPr lang="en-GB" sz="800" b="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800" b="0"/>
                        <a:t>Current deep learning methods predominantly operate on static graphs, while most real-life interations and relations of systems are dynamic. It is sub-optimal to apply static graph deep learning modelsto dynamic graphs by ignoring the temporal evolution. Recent learning on dynamic graphs are limited to the setting of discrete-time dynamic graphs represented as a sequence of snapshots of the graph, which can overlook the interactions between snapshots and artificial time boundaries may introduce discontinuity. Therefore, they are unsuitable for real world settings where dynamic graphs are continuous and evolving, necessitating the development of approaches that can effectively capture the fine-grained temporal dynamics of evolving graphs in a continuous-time framework.</a:t>
                      </a:r>
                      <a:endParaRPr lang="en-US" altLang="en-US" sz="800" b="0"/>
                    </a:p>
                  </a:txBody>
                  <a:tcPr/>
                </a:tc>
              </a:tr>
              <a:tr h="586105">
                <a:tc>
                  <a:txBody>
                    <a:bodyPr/>
                    <a:lstStyle/>
                    <a:p>
                      <a:r>
                        <a:rPr lang="en-GB" sz="800"/>
                        <a:t>Approach to address the gap</a:t>
                      </a:r>
                      <a:endParaRPr lang="en-GB" sz="800"/>
                    </a:p>
                  </a:txBody>
                  <a:tcPr/>
                </a:tc>
                <a:tc>
                  <a:txBody>
                    <a:bodyPr/>
                    <a:lstStyle/>
                    <a:p>
                      <a:r>
                        <a:rPr lang="en-US" altLang="en-GB" sz="800"/>
                        <a:t>I. </a:t>
                      </a:r>
                      <a:r>
                        <a:rPr lang="en-US" altLang="en-US" sz="800"/>
                        <a:t>propose the generic inductive framework of Temporal Graph Networks operating on </a:t>
                      </a:r>
                      <a:r>
                        <a:rPr lang="en-US" altLang="en-US" sz="800">
                          <a:solidFill>
                            <a:srgbClr val="FF0000"/>
                          </a:solidFill>
                        </a:rPr>
                        <a:t>continuous</a:t>
                      </a:r>
                      <a:r>
                        <a:rPr lang="en-US" altLang="en-US" sz="800"/>
                        <a:t>-time dynamic graphs represented as a sequence of events;</a:t>
                      </a:r>
                      <a:endParaRPr lang="en-US" altLang="en-US" sz="800"/>
                    </a:p>
                    <a:p>
                      <a:r>
                        <a:rPr lang="en-US" altLang="en-US" sz="800"/>
                        <a:t>II. propose a novel training strategy -&gt; the model can learn from the sequentiality of the data while maintain highly efficient parallel processing;</a:t>
                      </a:r>
                      <a:endParaRPr lang="en-US" altLang="en-US" sz="800"/>
                    </a:p>
                    <a:p>
                      <a:r>
                        <a:rPr lang="en-US" altLang="en-US" sz="800"/>
                        <a:t>III. perform an ablation study of different components in our TGNs framework -&gt; analyze the tradeoff between speed and accuracy;</a:t>
                      </a:r>
                      <a:endParaRPr lang="en-US" altLang="en-US" sz="800"/>
                    </a:p>
                    <a:p>
                      <a:r>
                        <a:rPr lang="en-US" altLang="en-US" sz="800"/>
                        <a:t>IV. show state-of-the-art performance on multiple tasks in both transductive and inductive settings -&gt; TGNs are much faster than previous methods. </a:t>
                      </a:r>
                      <a:endParaRPr lang="en-US" altLang="en-US" sz="800"/>
                    </a:p>
                  </a:txBody>
                  <a:tcPr/>
                </a:tc>
              </a:tr>
              <a:tr h="1096645">
                <a:tc>
                  <a:txBody>
                    <a:bodyPr/>
                    <a:lstStyle/>
                    <a:p>
                      <a:r>
                        <a:rPr lang="en-GB" sz="800"/>
                        <a:t>Method</a:t>
                      </a:r>
                      <a:endParaRPr lang="en-GB" sz="8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latin typeface="Arial" panose="020B0604020202090204" pitchFamily="34" charset="0"/>
                          <a:cs typeface="Arial" panose="020B0604020202090204" pitchFamily="34" charset="0"/>
                        </a:rPr>
                        <a:t>TGN memory modules:</a:t>
                      </a:r>
                      <a:endParaRPr lang="en-US" altLang="en-US" sz="800">
                        <a:solidFill>
                          <a:schemeClr val="tx1"/>
                        </a:solidFill>
                        <a:latin typeface="Arial" panose="020B0604020202090204" pitchFamily="34" charset="0"/>
                        <a:cs typeface="Arial" panose="020B0604020202090204" pitchFamily="34" charset="0"/>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en-US" sz="800">
                        <a:solidFill>
                          <a:schemeClr val="tx1"/>
                        </a:solidFill>
                        <a:latin typeface="Arial" panose="020B0604020202090204" pitchFamily="34" charset="0"/>
                        <a:cs typeface="Arial" panose="020B0604020202090204" pitchFamily="34" charset="0"/>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en-US" sz="800">
                        <a:solidFill>
                          <a:schemeClr val="tx1"/>
                        </a:solidFill>
                        <a:latin typeface="Arial" panose="020B0604020202090204" pitchFamily="34" charset="0"/>
                        <a:cs typeface="Arial" panose="020B0604020202090204" pitchFamily="34" charset="0"/>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en-US" sz="800">
                        <a:solidFill>
                          <a:schemeClr val="tx1"/>
                        </a:solidFill>
                        <a:latin typeface="Arial" panose="020B0604020202090204" pitchFamily="34" charset="0"/>
                        <a:cs typeface="Arial" panose="020B0604020202090204" pitchFamily="34" charset="0"/>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en-US" sz="800">
                        <a:solidFill>
                          <a:schemeClr val="tx1"/>
                        </a:solidFill>
                        <a:latin typeface="Arial" panose="020B0604020202090204" pitchFamily="34" charset="0"/>
                        <a:cs typeface="Arial" panose="020B0604020202090204" pitchFamily="34" charset="0"/>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en-US" sz="800">
                        <a:solidFill>
                          <a:schemeClr val="tx1"/>
                        </a:solidFill>
                        <a:latin typeface="Arial" panose="020B0604020202090204" pitchFamily="34" charset="0"/>
                        <a:cs typeface="Arial" panose="020B0604020202090204" pitchFamily="34" charset="0"/>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latin typeface="Arial" panose="020B0604020202090204" pitchFamily="34" charset="0"/>
                          <a:cs typeface="Arial" panose="020B0604020202090204" pitchFamily="34" charset="0"/>
                        </a:rPr>
                        <a:t>embedding: vector representation z</a:t>
                      </a:r>
                      <a:r>
                        <a:rPr lang="en-US" altLang="en-US" sz="800" baseline="-25000">
                          <a:solidFill>
                            <a:schemeClr val="tx1"/>
                          </a:solidFill>
                          <a:latin typeface="Arial" panose="020B0604020202090204" pitchFamily="34" charset="0"/>
                          <a:cs typeface="Arial" panose="020B0604020202090204" pitchFamily="34" charset="0"/>
                        </a:rPr>
                        <a:t>i</a:t>
                      </a:r>
                      <a:r>
                        <a:rPr lang="en-US" altLang="en-US" sz="800">
                          <a:solidFill>
                            <a:schemeClr val="tx1"/>
                          </a:solidFill>
                          <a:latin typeface="Arial" panose="020B0604020202090204" pitchFamily="34" charset="0"/>
                          <a:cs typeface="Arial" panose="020B0604020202090204" pitchFamily="34" charset="0"/>
                        </a:rPr>
                        <a:t>(t) of a node i at time t. </a:t>
                      </a:r>
                      <a:endParaRPr lang="en-US" altLang="en-US" sz="800">
                        <a:solidFill>
                          <a:schemeClr val="tx1"/>
                        </a:solidFill>
                        <a:latin typeface="Arial" panose="020B0604020202090204" pitchFamily="34" charset="0"/>
                        <a:cs typeface="Arial" panose="020B0604020202090204" pitchFamily="34" charset="0"/>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latin typeface="Arial" panose="020B0604020202090204" pitchFamily="34" charset="0"/>
                          <a:cs typeface="Arial" panose="020B0604020202090204" pitchFamily="34" charset="0"/>
                        </a:rPr>
                        <a:t>-&gt; avoid memory staleness problem (the node embedding becomes out-of-date) by aggregating information from a node’s neighbors memory;</a:t>
                      </a:r>
                      <a:endParaRPr lang="en-US" altLang="en-US" sz="800">
                        <a:solidFill>
                          <a:schemeClr val="tx1"/>
                        </a:solidFill>
                        <a:latin typeface="Arial" panose="020B0604020202090204" pitchFamily="34" charset="0"/>
                        <a:cs typeface="Arial" panose="020B0604020202090204" pitchFamily="34" charset="0"/>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latin typeface="Arial" panose="020B0604020202090204" pitchFamily="34" charset="0"/>
                          <a:cs typeface="Arial" panose="020B0604020202090204" pitchFamily="34" charset="0"/>
                        </a:rPr>
                        <a:t>-&gt; keep node representation always relevant and up-to-date. </a:t>
                      </a:r>
                      <a:endParaRPr lang="en-US" altLang="en-US" sz="800">
                        <a:solidFill>
                          <a:schemeClr val="tx1"/>
                        </a:solidFill>
                        <a:latin typeface="Arial" panose="020B0604020202090204" pitchFamily="34" charset="0"/>
                        <a:cs typeface="Arial" panose="020B0604020202090204" pitchFamily="34" charset="0"/>
                      </a:endParaRPr>
                    </a:p>
                  </a:txBody>
                  <a:tcPr/>
                </a:tc>
              </a:tr>
              <a:tr h="986790">
                <a:tc>
                  <a:txBody>
                    <a:bodyPr/>
                    <a:lstStyle/>
                    <a:p>
                      <a:r>
                        <a:rPr lang="en-GB" sz="800">
                          <a:sym typeface="+mn-ea"/>
                        </a:rPr>
                        <a:t>Results</a:t>
                      </a:r>
                      <a:endParaRPr lang="en-GB" sz="800"/>
                    </a:p>
                    <a:p>
                      <a:endParaRPr lang="en-GB" sz="8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TNG training:</a:t>
                      </a:r>
                      <a:endParaRPr lang="en-US" altLang="en-US"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The memory-related modules updates memory as long as an event happens, so they do not receive the immediate feedback from the loss. </a:t>
                      </a:r>
                      <a:endParaRPr lang="en-US" altLang="en-US"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en-US"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At any time t, the Raw Message Store contains (at most) one raw message rm</a:t>
                      </a:r>
                      <a:r>
                        <a:rPr lang="en-US" altLang="en-US" sz="800" baseline="-25000">
                          <a:solidFill>
                            <a:schemeClr val="tx1"/>
                          </a:solidFill>
                        </a:rPr>
                        <a:t>i</a:t>
                      </a:r>
                      <a:r>
                        <a:rPr lang="en-US" altLang="en-US" sz="800">
                          <a:solidFill>
                            <a:schemeClr val="tx1"/>
                          </a:solidFill>
                        </a:rPr>
                        <a:t> for each node i, generated from the last interaction involving i before time t. </a:t>
                      </a:r>
                      <a:endParaRPr lang="en-US" altLang="en-US"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When the model processes the next interactions involving i, its memory is updated using rm</a:t>
                      </a:r>
                      <a:r>
                        <a:rPr lang="en-US" altLang="en-US" sz="800" baseline="-25000">
                          <a:solidFill>
                            <a:schemeClr val="tx1"/>
                          </a:solidFill>
                        </a:rPr>
                        <a:t>i</a:t>
                      </a:r>
                      <a:r>
                        <a:rPr lang="en-US" altLang="en-US" sz="800">
                          <a:solidFill>
                            <a:schemeClr val="tx1"/>
                          </a:solidFill>
                        </a:rPr>
                        <a:t>, then the updated memory is used to compute the node’s embedding, the interaction prediction and hence the batch loss.</a:t>
                      </a:r>
                      <a:endParaRPr lang="en-US" altLang="en-US"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Finally, the raw messages for the new interaction are stored in the raw message store. </a:t>
                      </a:r>
                      <a:endParaRPr lang="en-US" altLang="en-US"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Limitation of batch training: </a:t>
                      </a:r>
                      <a:endParaRPr lang="en-US" altLang="en-US"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All predictions in the same batch have the same state of the memory (i.e. the initial zero memory), which means that the memory is up-to-date for the first interaction while the same memory is out-of-date for the last interaction. So a too big batch size would result in the late memory update, reducing the prediction accuracy. As a result, a batch size of 200 to be a good trade-off between speed and update granularity. </a:t>
                      </a:r>
                      <a:endParaRPr lang="en-US" altLang="en-US" sz="800">
                        <a:solidFill>
                          <a:schemeClr val="tx1"/>
                        </a:solidFill>
                      </a:endParaRPr>
                    </a:p>
                  </a:txBody>
                  <a:tcPr/>
                </a:tc>
              </a:tr>
              <a:tr h="777240">
                <a:tc>
                  <a:txBody>
                    <a:bodyPr/>
                    <a:lstStyle/>
                    <a:p>
                      <a:r>
                        <a:rPr lang="en-GB" sz="800">
                          <a:sym typeface="+mn-ea"/>
                        </a:rPr>
                        <a:t>Discussion</a:t>
                      </a:r>
                      <a:endParaRPr lang="en-GB" sz="8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In the future edge prediction, our model outperforms the baselines by a large margin in both transductive and inductive settings on all datasets; in the dynamic node classification, out model demonstrates a large improvement over all other methods. </a:t>
                      </a:r>
                      <a:endParaRPr lang="en-US" altLang="en-US"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Our model TGN-attn is up to 30× faster than TGAT per epoch due to the efficient parallel processing and only one graph attention layer, while requiring a similar number of epochs to converge.</a:t>
                      </a:r>
                      <a:endParaRPr lang="en-US" altLang="en-US"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Ablation study:</a:t>
                      </a:r>
                      <a:endParaRPr lang="en-US" altLang="en-US"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(1) memory: the </a:t>
                      </a:r>
                      <a:r>
                        <a:rPr lang="en-US" altLang="en-US" sz="800" b="0" u="sng">
                          <a:solidFill>
                            <a:schemeClr val="tx1"/>
                          </a:solidFill>
                          <a:latin typeface="PingFang SC" panose="020B0400000000000000" charset="-122"/>
                          <a:ea typeface="PingFang SC" panose="020B0400000000000000" charset="-122"/>
                        </a:rPr>
                        <a:t>models with memory</a:t>
                      </a:r>
                      <a:r>
                        <a:rPr lang="en-US" altLang="en-US" sz="800">
                          <a:solidFill>
                            <a:schemeClr val="tx1"/>
                          </a:solidFill>
                        </a:rPr>
                        <a:t> consistently outperform the models without memory, confirming the importance of memory for learning on dynamic graphs;</a:t>
                      </a:r>
                      <a:endParaRPr lang="en-US" altLang="en-US"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(2) embedding module: the ability to obtain more recent information through the </a:t>
                      </a:r>
                      <a:r>
                        <a:rPr lang="en-US" altLang="en-US" sz="800" u="sng">
                          <a:solidFill>
                            <a:schemeClr val="tx1"/>
                          </a:solidFill>
                        </a:rPr>
                        <a:t>graph</a:t>
                      </a:r>
                      <a:r>
                        <a:rPr lang="en-US" altLang="en-US" sz="800">
                          <a:solidFill>
                            <a:schemeClr val="tx1"/>
                          </a:solidFill>
                        </a:rPr>
                        <a:t>, and to select </a:t>
                      </a:r>
                      <a:r>
                        <a:rPr lang="en-US" altLang="en-US" sz="800" u="sng">
                          <a:solidFill>
                            <a:schemeClr val="tx1"/>
                          </a:solidFill>
                        </a:rPr>
                        <a:t>which neighbors are the most important</a:t>
                      </a:r>
                      <a:r>
                        <a:rPr lang="en-US" altLang="en-US" sz="800">
                          <a:solidFill>
                            <a:schemeClr val="tx1"/>
                          </a:solidFill>
                        </a:rPr>
                        <a:t> are critical factors for the performance of the model;</a:t>
                      </a:r>
                      <a:endParaRPr lang="en-US" altLang="en-US" sz="80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en-US" sz="800">
                          <a:solidFill>
                            <a:schemeClr val="tx1"/>
                          </a:solidFill>
                        </a:rPr>
                        <a:t>(3) In TGN, only </a:t>
                      </a:r>
                      <a:r>
                        <a:rPr lang="en-US" altLang="en-US" sz="800" u="sng">
                          <a:solidFill>
                            <a:schemeClr val="tx1"/>
                          </a:solidFill>
                        </a:rPr>
                        <a:t>one layer</a:t>
                      </a:r>
                      <a:r>
                        <a:rPr lang="en-US" altLang="en-US" sz="800">
                          <a:solidFill>
                            <a:schemeClr val="tx1"/>
                          </a:solidFill>
                        </a:rPr>
                        <a:t> of graph attention is enough to obtain very high performance due to the presence of the memory, which can speed up the model dramatically. </a:t>
                      </a:r>
                      <a:endParaRPr lang="en-US" altLang="en-US" sz="800">
                        <a:solidFill>
                          <a:schemeClr val="tx1"/>
                        </a:solidFill>
                      </a:endParaRPr>
                    </a:p>
                  </a:txBody>
                  <a:tcPr/>
                </a:tc>
              </a:tr>
              <a:tr h="346075">
                <a:tc>
                  <a:txBody>
                    <a:bodyPr/>
                    <a:lstStyle/>
                    <a:p>
                      <a:r>
                        <a:rPr lang="en-GB" sz="800">
                          <a:sym typeface="+mn-ea"/>
                        </a:rPr>
                        <a:t>Limitations/</a:t>
                      </a:r>
                      <a:endParaRPr lang="en-GB" sz="800"/>
                    </a:p>
                    <a:p>
                      <a:r>
                        <a:rPr lang="en-GB" sz="800">
                          <a:sym typeface="+mn-ea"/>
                        </a:rPr>
                        <a:t>Assumptions</a:t>
                      </a:r>
                      <a:endParaRPr lang="en-GB" sz="800"/>
                    </a:p>
                    <a:p>
                      <a:endParaRPr lang="en-GB" sz="8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en-US" sz="800">
                        <a:latin typeface="+mn-lt"/>
                      </a:endParaRPr>
                    </a:p>
                  </a:txBody>
                  <a:tcPr/>
                </a:tc>
              </a:tr>
              <a:tr h="501015">
                <a:tc>
                  <a:txBody>
                    <a:bodyPr/>
                    <a:lstStyle/>
                    <a:p>
                      <a:r>
                        <a:rPr lang="en-GB" sz="800" dirty="0"/>
                        <a:t>Conclusion</a:t>
                      </a:r>
                      <a:endParaRPr lang="en-GB" sz="800" dirty="0"/>
                    </a:p>
                  </a:txBody>
                  <a:tcPr/>
                </a:tc>
                <a:tc>
                  <a:txBody>
                    <a:bodyPr/>
                    <a:lstStyle/>
                    <a:p>
                      <a:r>
                        <a:rPr lang="en-US" altLang="en-US" sz="800" dirty="0">
                          <a:solidFill>
                            <a:schemeClr val="tx1"/>
                          </a:solidFill>
                          <a:latin typeface="Century Gothic" panose="020B0502020202020204" pitchFamily="34" charset="0"/>
                        </a:rPr>
                        <a:t>We introduce the temporal graph networks for deep learning on continuous-time dynamic graphs, obtaining state-of-the-art results and higher speed than previous methods. </a:t>
                      </a:r>
                      <a:endParaRPr lang="en-US" altLang="en-US" sz="800" dirty="0">
                        <a:solidFill>
                          <a:schemeClr val="tx1"/>
                        </a:solidFill>
                        <a:latin typeface="Century Gothic" panose="020B0502020202020204" pitchFamily="34" charset="0"/>
                      </a:endParaRPr>
                    </a:p>
                    <a:p>
                      <a:r>
                        <a:rPr lang="en-US" altLang="en-US" sz="800" dirty="0">
                          <a:solidFill>
                            <a:schemeClr val="tx1"/>
                          </a:solidFill>
                          <a:latin typeface="Century Gothic" panose="020B0502020202020204" pitchFamily="34" charset="0"/>
                        </a:rPr>
                        <a:t>The ablation studies suggest the importance of:</a:t>
                      </a:r>
                      <a:endParaRPr lang="en-US" altLang="en-US" sz="800" dirty="0">
                        <a:solidFill>
                          <a:schemeClr val="tx1"/>
                        </a:solidFill>
                        <a:latin typeface="Century Gothic" panose="020B0502020202020204" pitchFamily="34" charset="0"/>
                      </a:endParaRPr>
                    </a:p>
                    <a:p>
                      <a:r>
                        <a:rPr lang="en-US" altLang="en-US" sz="800" dirty="0">
                          <a:solidFill>
                            <a:schemeClr val="tx1"/>
                          </a:solidFill>
                          <a:latin typeface="Century Gothic" panose="020B0502020202020204" pitchFamily="34" charset="0"/>
                        </a:rPr>
                        <a:t>i. memory -&gt; to store long-term information about a node;</a:t>
                      </a:r>
                      <a:endParaRPr lang="en-US" altLang="en-US" sz="800" dirty="0">
                        <a:solidFill>
                          <a:schemeClr val="tx1"/>
                        </a:solidFill>
                        <a:latin typeface="Century Gothic" panose="020B0502020202020204" pitchFamily="34" charset="0"/>
                      </a:endParaRPr>
                    </a:p>
                    <a:p>
                      <a:r>
                        <a:rPr lang="en-US" altLang="en-US" sz="800" dirty="0">
                          <a:solidFill>
                            <a:schemeClr val="tx1"/>
                          </a:solidFill>
                          <a:latin typeface="Century Gothic" panose="020B0502020202020204" pitchFamily="34" charset="0"/>
                        </a:rPr>
                        <a:t>ii. graph-based embedding medule -&gt; to generate up-to-the-date node embeddings. </a:t>
                      </a:r>
                      <a:endParaRPr lang="en-US" altLang="en-US" sz="800" dirty="0">
                        <a:solidFill>
                          <a:schemeClr val="tx1"/>
                        </a:solidFill>
                        <a:latin typeface="Century Gothic" panose="020B0502020202020204" pitchFamily="34" charset="0"/>
                      </a:endParaRPr>
                    </a:p>
                    <a:p>
                      <a:r>
                        <a:rPr lang="en-US" altLang="en-US" sz="800" dirty="0">
                          <a:solidFill>
                            <a:schemeClr val="tx1"/>
                          </a:solidFill>
                          <a:latin typeface="Century Gothic" panose="020B0502020202020204" pitchFamily="34" charset="0"/>
                        </a:rPr>
                        <a:t>Future works remain the exploration of more advanced settings of TGN model and more appropriate domain-specific choices. </a:t>
                      </a:r>
                      <a:endParaRPr lang="en-US" altLang="en-US" sz="800" dirty="0">
                        <a:solidFill>
                          <a:schemeClr val="tx1"/>
                        </a:solidFill>
                        <a:latin typeface="Century Gothic" panose="020B0502020202020204" pitchFamily="34" charset="0"/>
                      </a:endParaRPr>
                    </a:p>
                  </a:txBody>
                  <a:tcPr/>
                </a:tc>
              </a:tr>
            </a:tbl>
          </a:graphicData>
        </a:graphic>
      </p:graphicFrame>
      <p:sp>
        <p:nvSpPr>
          <p:cNvPr id="3" name="Text Box 2"/>
          <p:cNvSpPr txBox="1"/>
          <p:nvPr/>
        </p:nvSpPr>
        <p:spPr>
          <a:xfrm>
            <a:off x="3926205" y="354330"/>
            <a:ext cx="1713230" cy="598805"/>
          </a:xfrm>
          <a:prstGeom prst="rect">
            <a:avLst/>
          </a:prstGeom>
          <a:noFill/>
        </p:spPr>
        <p:txBody>
          <a:bodyPr wrap="square" rtlCol="0">
            <a:spAutoFit/>
          </a:bodyPr>
          <a:p>
            <a:r>
              <a:rPr lang="en-US" sz="1100"/>
              <a:t>continuous-time dynamic graph: </a:t>
            </a:r>
            <a:endParaRPr lang="en-US" sz="1100"/>
          </a:p>
          <a:p>
            <a:r>
              <a:rPr lang="en-US" sz="1100"/>
              <a:t>time-stamped events</a:t>
            </a:r>
            <a:endParaRPr lang="en-US" sz="1100"/>
          </a:p>
        </p:txBody>
      </p:sp>
      <p:cxnSp>
        <p:nvCxnSpPr>
          <p:cNvPr id="5" name="Straight Arrow Connector 4"/>
          <p:cNvCxnSpPr/>
          <p:nvPr/>
        </p:nvCxnSpPr>
        <p:spPr>
          <a:xfrm>
            <a:off x="5162550" y="717550"/>
            <a:ext cx="120269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7" name="Text Box 6"/>
          <p:cNvSpPr txBox="1"/>
          <p:nvPr/>
        </p:nvSpPr>
        <p:spPr>
          <a:xfrm>
            <a:off x="5124450" y="410845"/>
            <a:ext cx="1529715" cy="275590"/>
          </a:xfrm>
          <a:prstGeom prst="rect">
            <a:avLst/>
          </a:prstGeom>
          <a:noFill/>
        </p:spPr>
        <p:txBody>
          <a:bodyPr wrap="square" rtlCol="0">
            <a:spAutoFit/>
          </a:bodyPr>
          <a:p>
            <a:r>
              <a:rPr lang="en-US" sz="1200">
                <a:solidFill>
                  <a:srgbClr val="FF0000"/>
                </a:solidFill>
              </a:rPr>
              <a:t>TGN</a:t>
            </a:r>
            <a:r>
              <a:rPr lang="en-US" sz="1200"/>
              <a:t> as encoder</a:t>
            </a:r>
            <a:endParaRPr lang="en-US" sz="1200"/>
          </a:p>
        </p:txBody>
      </p:sp>
      <p:sp>
        <p:nvSpPr>
          <p:cNvPr id="8" name="Text Box 7"/>
          <p:cNvSpPr txBox="1"/>
          <p:nvPr/>
        </p:nvSpPr>
        <p:spPr>
          <a:xfrm>
            <a:off x="6445885" y="422910"/>
            <a:ext cx="2724150" cy="460375"/>
          </a:xfrm>
          <a:prstGeom prst="rect">
            <a:avLst/>
          </a:prstGeom>
          <a:noFill/>
        </p:spPr>
        <p:txBody>
          <a:bodyPr wrap="square" rtlCol="0">
            <a:spAutoFit/>
          </a:bodyPr>
          <a:p>
            <a:r>
              <a:rPr lang="en-US" sz="1200"/>
              <a:t>the embedding of graph nodes z(t)=(z</a:t>
            </a:r>
            <a:r>
              <a:rPr lang="en-US" sz="1200" baseline="-25000"/>
              <a:t>1</a:t>
            </a:r>
            <a:r>
              <a:rPr lang="en-US" sz="1200"/>
              <a:t>(t), ..., z</a:t>
            </a:r>
            <a:r>
              <a:rPr lang="en-US" sz="1200" baseline="-25000"/>
              <a:t>n(t)</a:t>
            </a:r>
            <a:r>
              <a:rPr lang="en-US" sz="1200"/>
              <a:t>(t)) for each time t</a:t>
            </a:r>
            <a:endParaRPr lang="en-US" sz="1200"/>
          </a:p>
        </p:txBody>
      </p:sp>
      <p:cxnSp>
        <p:nvCxnSpPr>
          <p:cNvPr id="9" name="Straight Arrow Connector 8"/>
          <p:cNvCxnSpPr/>
          <p:nvPr/>
        </p:nvCxnSpPr>
        <p:spPr>
          <a:xfrm>
            <a:off x="9110980" y="717550"/>
            <a:ext cx="856615"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0" name="Text Box 9"/>
          <p:cNvSpPr txBox="1"/>
          <p:nvPr/>
        </p:nvSpPr>
        <p:spPr>
          <a:xfrm>
            <a:off x="9110980" y="440055"/>
            <a:ext cx="804545" cy="277495"/>
          </a:xfrm>
          <a:prstGeom prst="rect">
            <a:avLst/>
          </a:prstGeom>
          <a:noFill/>
        </p:spPr>
        <p:txBody>
          <a:bodyPr wrap="square" rtlCol="0">
            <a:noAutofit/>
          </a:bodyPr>
          <a:p>
            <a:r>
              <a:rPr lang="en-US" sz="1200"/>
              <a:t>decode</a:t>
            </a:r>
            <a:endParaRPr lang="en-US" sz="1200"/>
          </a:p>
        </p:txBody>
      </p:sp>
      <p:sp>
        <p:nvSpPr>
          <p:cNvPr id="11" name="Text Box 10"/>
          <p:cNvSpPr txBox="1"/>
          <p:nvPr/>
        </p:nvSpPr>
        <p:spPr>
          <a:xfrm>
            <a:off x="10010140" y="415925"/>
            <a:ext cx="1910080" cy="460375"/>
          </a:xfrm>
          <a:prstGeom prst="rect">
            <a:avLst/>
          </a:prstGeom>
          <a:noFill/>
        </p:spPr>
        <p:txBody>
          <a:bodyPr wrap="square" rtlCol="0">
            <a:spAutoFit/>
          </a:bodyPr>
          <a:p>
            <a:r>
              <a:rPr lang="en-US" sz="1200"/>
              <a:t>task-specific prediction</a:t>
            </a:r>
            <a:endParaRPr lang="en-US" sz="1200"/>
          </a:p>
          <a:p>
            <a:r>
              <a:rPr lang="en-US" sz="1200"/>
              <a:t>e.g. node classification</a:t>
            </a:r>
            <a:endParaRPr lang="en-US" sz="1200"/>
          </a:p>
        </p:txBody>
      </p:sp>
      <p:sp>
        <p:nvSpPr>
          <p:cNvPr id="12" name="Rectangles 11"/>
          <p:cNvSpPr/>
          <p:nvPr/>
        </p:nvSpPr>
        <p:spPr>
          <a:xfrm>
            <a:off x="3884930" y="422910"/>
            <a:ext cx="8096885" cy="45212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Text Box 12"/>
          <p:cNvSpPr txBox="1"/>
          <p:nvPr/>
        </p:nvSpPr>
        <p:spPr>
          <a:xfrm>
            <a:off x="1554480" y="2303145"/>
            <a:ext cx="1776730" cy="275590"/>
          </a:xfrm>
          <a:prstGeom prst="rect">
            <a:avLst/>
          </a:prstGeom>
          <a:noFill/>
        </p:spPr>
        <p:txBody>
          <a:bodyPr wrap="square" rtlCol="0">
            <a:spAutoFit/>
          </a:bodyPr>
          <a:p>
            <a:r>
              <a:rPr lang="en-US" sz="1200"/>
              <a:t>new event e</a:t>
            </a:r>
            <a:r>
              <a:rPr lang="en-US" sz="1200" baseline="-25000"/>
              <a:t>ij</a:t>
            </a:r>
            <a:r>
              <a:rPr lang="en-US" sz="1200"/>
              <a:t>(t) or v</a:t>
            </a:r>
            <a:r>
              <a:rPr lang="en-US" sz="1200" baseline="-25000"/>
              <a:t>i</a:t>
            </a:r>
            <a:r>
              <a:rPr lang="en-US" sz="1200"/>
              <a:t>(t)</a:t>
            </a:r>
            <a:endParaRPr lang="en-US" sz="1200"/>
          </a:p>
        </p:txBody>
      </p:sp>
      <p:sp>
        <p:nvSpPr>
          <p:cNvPr id="14" name="Text Box 13"/>
          <p:cNvSpPr txBox="1"/>
          <p:nvPr/>
        </p:nvSpPr>
        <p:spPr>
          <a:xfrm>
            <a:off x="1699260" y="2546985"/>
            <a:ext cx="1529715" cy="275590"/>
          </a:xfrm>
          <a:prstGeom prst="rect">
            <a:avLst/>
          </a:prstGeom>
          <a:noFill/>
        </p:spPr>
        <p:txBody>
          <a:bodyPr wrap="square" rtlCol="0">
            <a:spAutoFit/>
          </a:bodyPr>
          <a:p>
            <a:r>
              <a:rPr lang="en-US" sz="1200"/>
              <a:t>past memory s</a:t>
            </a:r>
            <a:r>
              <a:rPr lang="en-US" sz="1200" baseline="-25000"/>
              <a:t>i</a:t>
            </a:r>
            <a:r>
              <a:rPr lang="en-US" sz="1200"/>
              <a:t>(t</a:t>
            </a:r>
            <a:r>
              <a:rPr lang="en-US" sz="1200" baseline="30000"/>
              <a:t>-</a:t>
            </a:r>
            <a:r>
              <a:rPr lang="en-US" sz="1200"/>
              <a:t>)</a:t>
            </a:r>
            <a:endParaRPr lang="en-US" sz="1200"/>
          </a:p>
        </p:txBody>
      </p:sp>
      <p:sp>
        <p:nvSpPr>
          <p:cNvPr id="16" name="Right Brace 15"/>
          <p:cNvSpPr/>
          <p:nvPr/>
        </p:nvSpPr>
        <p:spPr>
          <a:xfrm>
            <a:off x="3267075" y="2404745"/>
            <a:ext cx="98425" cy="376555"/>
          </a:xfrm>
          <a:prstGeom prst="rightBrace">
            <a:avLst>
              <a:gd name="adj1" fmla="val 24896"/>
              <a:gd name="adj2" fmla="val 50000"/>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17" name="Straight Arrow Connector 16"/>
          <p:cNvCxnSpPr/>
          <p:nvPr/>
        </p:nvCxnSpPr>
        <p:spPr>
          <a:xfrm>
            <a:off x="3331210" y="2593340"/>
            <a:ext cx="158115"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8" name="Text Box 17"/>
          <p:cNvSpPr txBox="1"/>
          <p:nvPr/>
        </p:nvSpPr>
        <p:spPr>
          <a:xfrm>
            <a:off x="3489325" y="2362200"/>
            <a:ext cx="1529080" cy="460375"/>
          </a:xfrm>
          <a:prstGeom prst="rect">
            <a:avLst/>
          </a:prstGeom>
          <a:noFill/>
        </p:spPr>
        <p:txBody>
          <a:bodyPr wrap="square" rtlCol="0">
            <a:spAutoFit/>
          </a:bodyPr>
          <a:p>
            <a:r>
              <a:rPr lang="en-US" sz="1200"/>
              <a:t>learnable message function msg</a:t>
            </a:r>
            <a:endParaRPr lang="en-US" sz="1200"/>
          </a:p>
        </p:txBody>
      </p:sp>
      <p:sp>
        <p:nvSpPr>
          <p:cNvPr id="19" name="Rectangles 18"/>
          <p:cNvSpPr/>
          <p:nvPr/>
        </p:nvSpPr>
        <p:spPr>
          <a:xfrm>
            <a:off x="3562350" y="2402205"/>
            <a:ext cx="1353185" cy="389890"/>
          </a:xfrm>
          <a:prstGeom prst="rect">
            <a:avLst/>
          </a:prstGeom>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Text Box 19"/>
          <p:cNvSpPr txBox="1"/>
          <p:nvPr/>
        </p:nvSpPr>
        <p:spPr>
          <a:xfrm>
            <a:off x="5377180" y="2269490"/>
            <a:ext cx="598170" cy="645160"/>
          </a:xfrm>
          <a:prstGeom prst="rect">
            <a:avLst/>
          </a:prstGeom>
          <a:noFill/>
        </p:spPr>
        <p:txBody>
          <a:bodyPr wrap="square" rtlCol="0">
            <a:spAutoFit/>
          </a:bodyPr>
          <a:p>
            <a:r>
              <a:rPr lang="en-US" sz="1200"/>
              <a:t>m</a:t>
            </a:r>
            <a:r>
              <a:rPr lang="en-US" sz="1200" baseline="-25000"/>
              <a:t>i</a:t>
            </a:r>
            <a:r>
              <a:rPr lang="en-US" sz="1200"/>
              <a:t>(t)</a:t>
            </a:r>
            <a:endParaRPr lang="en-US" sz="1200"/>
          </a:p>
          <a:p>
            <a:pPr algn="ctr"/>
            <a:r>
              <a:rPr lang="en-US" sz="1200"/>
              <a:t>...</a:t>
            </a:r>
            <a:endParaRPr lang="en-US" sz="1200"/>
          </a:p>
          <a:p>
            <a:pPr algn="ctr"/>
            <a:r>
              <a:rPr lang="en-US" sz="1200">
                <a:sym typeface="+mn-ea"/>
              </a:rPr>
              <a:t>...</a:t>
            </a:r>
            <a:endParaRPr lang="en-US" sz="1200"/>
          </a:p>
        </p:txBody>
      </p:sp>
      <p:cxnSp>
        <p:nvCxnSpPr>
          <p:cNvPr id="21" name="Straight Arrow Connector 20"/>
          <p:cNvCxnSpPr/>
          <p:nvPr/>
        </p:nvCxnSpPr>
        <p:spPr>
          <a:xfrm>
            <a:off x="4988560" y="2593340"/>
            <a:ext cx="38862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23" name="Text Box 22"/>
          <p:cNvSpPr txBox="1"/>
          <p:nvPr/>
        </p:nvSpPr>
        <p:spPr>
          <a:xfrm>
            <a:off x="4915535" y="2362200"/>
            <a:ext cx="508635" cy="213995"/>
          </a:xfrm>
          <a:prstGeom prst="rect">
            <a:avLst/>
          </a:prstGeom>
          <a:noFill/>
        </p:spPr>
        <p:txBody>
          <a:bodyPr wrap="square" rtlCol="0">
            <a:spAutoFit/>
          </a:bodyPr>
          <a:p>
            <a:r>
              <a:rPr lang="en-US" sz="800"/>
              <a:t>output</a:t>
            </a:r>
            <a:endParaRPr lang="en-US" sz="800"/>
          </a:p>
        </p:txBody>
      </p:sp>
      <p:sp>
        <p:nvSpPr>
          <p:cNvPr id="24" name="Text Box 23"/>
          <p:cNvSpPr txBox="1"/>
          <p:nvPr/>
        </p:nvSpPr>
        <p:spPr>
          <a:xfrm>
            <a:off x="6086475" y="2362200"/>
            <a:ext cx="1146810" cy="598805"/>
          </a:xfrm>
          <a:prstGeom prst="rect">
            <a:avLst/>
          </a:prstGeom>
          <a:noFill/>
        </p:spPr>
        <p:txBody>
          <a:bodyPr wrap="square" rtlCol="0">
            <a:spAutoFit/>
          </a:bodyPr>
          <a:p>
            <a:r>
              <a:rPr lang="en-US" sz="1200"/>
              <a:t>aggregation </a:t>
            </a:r>
            <a:endParaRPr lang="en-US" sz="1200"/>
          </a:p>
          <a:p>
            <a:r>
              <a:rPr lang="en-US" sz="1200"/>
              <a:t>function agg</a:t>
            </a:r>
            <a:endParaRPr lang="en-US" sz="1200"/>
          </a:p>
          <a:p>
            <a:endParaRPr lang="en-US" sz="900">
              <a:solidFill>
                <a:schemeClr val="tx1">
                  <a:lumMod val="50000"/>
                  <a:lumOff val="50000"/>
                </a:schemeClr>
              </a:solidFill>
            </a:endParaRPr>
          </a:p>
        </p:txBody>
      </p:sp>
      <p:cxnSp>
        <p:nvCxnSpPr>
          <p:cNvPr id="25" name="Straight Arrow Connector 24"/>
          <p:cNvCxnSpPr/>
          <p:nvPr/>
        </p:nvCxnSpPr>
        <p:spPr>
          <a:xfrm>
            <a:off x="5818505" y="2592070"/>
            <a:ext cx="255905" cy="127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26" name="Rectangles 25"/>
          <p:cNvSpPr/>
          <p:nvPr/>
        </p:nvSpPr>
        <p:spPr>
          <a:xfrm>
            <a:off x="6136005" y="2404745"/>
            <a:ext cx="979805" cy="389890"/>
          </a:xfrm>
          <a:prstGeom prst="rect">
            <a:avLst/>
          </a:prstGeom>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27" name="Straight Arrow Connector 26"/>
          <p:cNvCxnSpPr/>
          <p:nvPr/>
        </p:nvCxnSpPr>
        <p:spPr>
          <a:xfrm>
            <a:off x="7177405" y="2578735"/>
            <a:ext cx="38862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28" name="Text Box 27"/>
          <p:cNvSpPr txBox="1"/>
          <p:nvPr/>
        </p:nvSpPr>
        <p:spPr>
          <a:xfrm>
            <a:off x="7118985" y="2362200"/>
            <a:ext cx="508635" cy="213995"/>
          </a:xfrm>
          <a:prstGeom prst="rect">
            <a:avLst/>
          </a:prstGeom>
          <a:noFill/>
        </p:spPr>
        <p:txBody>
          <a:bodyPr wrap="square" rtlCol="0">
            <a:spAutoFit/>
          </a:bodyPr>
          <a:p>
            <a:r>
              <a:rPr lang="en-US" sz="800"/>
              <a:t>output</a:t>
            </a:r>
            <a:endParaRPr lang="en-US" sz="800"/>
          </a:p>
        </p:txBody>
      </p:sp>
      <p:sp>
        <p:nvSpPr>
          <p:cNvPr id="29" name="Text Box 28"/>
          <p:cNvSpPr txBox="1"/>
          <p:nvPr/>
        </p:nvSpPr>
        <p:spPr>
          <a:xfrm>
            <a:off x="7566025" y="2431415"/>
            <a:ext cx="598170" cy="275590"/>
          </a:xfrm>
          <a:prstGeom prst="rect">
            <a:avLst/>
          </a:prstGeom>
          <a:noFill/>
        </p:spPr>
        <p:txBody>
          <a:bodyPr wrap="square" rtlCol="0">
            <a:spAutoFit/>
          </a:bodyPr>
          <a:p>
            <a:r>
              <a:rPr lang="en-US" sz="1200"/>
              <a:t>m</a:t>
            </a:r>
            <a:r>
              <a:rPr lang="en-US" sz="1200" baseline="-25000"/>
              <a:t>i</a:t>
            </a:r>
            <a:r>
              <a:rPr lang="en-US" sz="1200"/>
              <a:t>(t)</a:t>
            </a:r>
            <a:endParaRPr lang="en-US" sz="1200"/>
          </a:p>
        </p:txBody>
      </p:sp>
      <p:sp>
        <p:nvSpPr>
          <p:cNvPr id="30" name="Text Box 29"/>
          <p:cNvSpPr txBox="1"/>
          <p:nvPr/>
        </p:nvSpPr>
        <p:spPr>
          <a:xfrm>
            <a:off x="5818505" y="2063115"/>
            <a:ext cx="1910080" cy="368300"/>
          </a:xfrm>
          <a:prstGeom prst="rect">
            <a:avLst/>
          </a:prstGeom>
          <a:noFill/>
        </p:spPr>
        <p:txBody>
          <a:bodyPr wrap="square" rtlCol="0" anchor="t">
            <a:spAutoFit/>
          </a:bodyPr>
          <a:p>
            <a:r>
              <a:rPr lang="en-US" sz="900">
                <a:solidFill>
                  <a:schemeClr val="tx1">
                    <a:lumMod val="50000"/>
                    <a:lumOff val="50000"/>
                  </a:schemeClr>
                </a:solidFill>
                <a:sym typeface="+mn-ea"/>
              </a:rPr>
              <a:t>(for multiple events involving the same node i in the same batch)</a:t>
            </a:r>
            <a:endParaRPr lang="en-US" sz="900">
              <a:solidFill>
                <a:schemeClr val="tx1">
                  <a:lumMod val="50000"/>
                  <a:lumOff val="50000"/>
                </a:schemeClr>
              </a:solidFill>
              <a:sym typeface="+mn-ea"/>
            </a:endParaRPr>
          </a:p>
        </p:txBody>
      </p:sp>
      <p:cxnSp>
        <p:nvCxnSpPr>
          <p:cNvPr id="32" name="Straight Connector 31"/>
          <p:cNvCxnSpPr/>
          <p:nvPr/>
        </p:nvCxnSpPr>
        <p:spPr>
          <a:xfrm>
            <a:off x="7662545" y="2507615"/>
            <a:ext cx="14033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33" name="Text Box 32"/>
          <p:cNvSpPr txBox="1"/>
          <p:nvPr/>
        </p:nvSpPr>
        <p:spPr>
          <a:xfrm>
            <a:off x="7544435" y="2761615"/>
            <a:ext cx="623570" cy="275590"/>
          </a:xfrm>
          <a:prstGeom prst="rect">
            <a:avLst/>
          </a:prstGeom>
          <a:noFill/>
        </p:spPr>
        <p:txBody>
          <a:bodyPr wrap="square" rtlCol="0" anchor="t">
            <a:spAutoFit/>
          </a:bodyPr>
          <a:p>
            <a:r>
              <a:rPr lang="en-US" sz="1200">
                <a:sym typeface="+mn-ea"/>
              </a:rPr>
              <a:t>s</a:t>
            </a:r>
            <a:r>
              <a:rPr lang="en-US" sz="1200" baseline="-25000">
                <a:sym typeface="+mn-ea"/>
              </a:rPr>
              <a:t>i</a:t>
            </a:r>
            <a:r>
              <a:rPr lang="en-US" sz="1200">
                <a:sym typeface="+mn-ea"/>
              </a:rPr>
              <a:t>(t-)</a:t>
            </a:r>
            <a:endParaRPr lang="en-US" sz="1200">
              <a:sym typeface="+mn-ea"/>
            </a:endParaRPr>
          </a:p>
        </p:txBody>
      </p:sp>
      <p:sp>
        <p:nvSpPr>
          <p:cNvPr id="34" name="Right Brace 33"/>
          <p:cNvSpPr/>
          <p:nvPr/>
        </p:nvSpPr>
        <p:spPr>
          <a:xfrm>
            <a:off x="8026400" y="2561590"/>
            <a:ext cx="98425" cy="376555"/>
          </a:xfrm>
          <a:prstGeom prst="rightBrace">
            <a:avLst>
              <a:gd name="adj1" fmla="val 24896"/>
              <a:gd name="adj2" fmla="val 50000"/>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35" name="Straight Arrow Connector 34"/>
          <p:cNvCxnSpPr/>
          <p:nvPr/>
        </p:nvCxnSpPr>
        <p:spPr>
          <a:xfrm>
            <a:off x="8090535" y="2750185"/>
            <a:ext cx="158115"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6" name="Text Box 35"/>
          <p:cNvSpPr txBox="1"/>
          <p:nvPr/>
        </p:nvSpPr>
        <p:spPr>
          <a:xfrm>
            <a:off x="8219440" y="2593340"/>
            <a:ext cx="1146810" cy="460375"/>
          </a:xfrm>
          <a:prstGeom prst="rect">
            <a:avLst/>
          </a:prstGeom>
          <a:noFill/>
        </p:spPr>
        <p:txBody>
          <a:bodyPr wrap="square" rtlCol="0">
            <a:spAutoFit/>
          </a:bodyPr>
          <a:p>
            <a:r>
              <a:rPr lang="en-US" sz="1200"/>
              <a:t>memory updator mem</a:t>
            </a:r>
            <a:endParaRPr lang="en-US" sz="900">
              <a:solidFill>
                <a:schemeClr val="tx1">
                  <a:lumMod val="50000"/>
                  <a:lumOff val="50000"/>
                </a:schemeClr>
              </a:solidFill>
            </a:endParaRPr>
          </a:p>
        </p:txBody>
      </p:sp>
      <p:sp>
        <p:nvSpPr>
          <p:cNvPr id="37" name="Rectangles 36"/>
          <p:cNvSpPr/>
          <p:nvPr/>
        </p:nvSpPr>
        <p:spPr>
          <a:xfrm>
            <a:off x="8286750" y="2635885"/>
            <a:ext cx="979805" cy="389890"/>
          </a:xfrm>
          <a:prstGeom prst="rect">
            <a:avLst/>
          </a:prstGeom>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38" name="Straight Arrow Connector 37"/>
          <p:cNvCxnSpPr/>
          <p:nvPr/>
        </p:nvCxnSpPr>
        <p:spPr>
          <a:xfrm>
            <a:off x="9357995" y="2848610"/>
            <a:ext cx="38862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9" name="Text Box 38"/>
          <p:cNvSpPr txBox="1"/>
          <p:nvPr/>
        </p:nvSpPr>
        <p:spPr>
          <a:xfrm>
            <a:off x="9284970" y="2617470"/>
            <a:ext cx="508635" cy="213995"/>
          </a:xfrm>
          <a:prstGeom prst="rect">
            <a:avLst/>
          </a:prstGeom>
          <a:noFill/>
        </p:spPr>
        <p:txBody>
          <a:bodyPr wrap="square" rtlCol="0">
            <a:spAutoFit/>
          </a:bodyPr>
          <a:p>
            <a:r>
              <a:rPr lang="en-US" sz="800"/>
              <a:t>output</a:t>
            </a:r>
            <a:endParaRPr lang="en-US" sz="800"/>
          </a:p>
        </p:txBody>
      </p:sp>
      <p:sp>
        <p:nvSpPr>
          <p:cNvPr id="40" name="Text Box 39"/>
          <p:cNvSpPr txBox="1"/>
          <p:nvPr/>
        </p:nvSpPr>
        <p:spPr>
          <a:xfrm>
            <a:off x="9718040" y="2686685"/>
            <a:ext cx="1529715" cy="275590"/>
          </a:xfrm>
          <a:prstGeom prst="rect">
            <a:avLst/>
          </a:prstGeom>
          <a:noFill/>
        </p:spPr>
        <p:txBody>
          <a:bodyPr wrap="square" rtlCol="0">
            <a:spAutoFit/>
          </a:bodyPr>
          <a:p>
            <a:r>
              <a:rPr lang="en-US" sz="1200"/>
              <a:t>new memory s</a:t>
            </a:r>
            <a:r>
              <a:rPr lang="en-US" sz="1200" baseline="-25000"/>
              <a:t>i</a:t>
            </a:r>
            <a:r>
              <a:rPr lang="en-US" sz="1200"/>
              <a:t>(t)</a:t>
            </a:r>
            <a:endParaRPr lang="en-US" sz="1200"/>
          </a:p>
        </p:txBody>
      </p:sp>
      <p:sp>
        <p:nvSpPr>
          <p:cNvPr id="41" name="Text Box 40"/>
          <p:cNvSpPr txBox="1"/>
          <p:nvPr/>
        </p:nvSpPr>
        <p:spPr>
          <a:xfrm>
            <a:off x="8219440" y="3397885"/>
            <a:ext cx="1401445" cy="275590"/>
          </a:xfrm>
          <a:prstGeom prst="rect">
            <a:avLst/>
          </a:prstGeom>
          <a:noFill/>
        </p:spPr>
        <p:txBody>
          <a:bodyPr wrap="square" rtlCol="0">
            <a:spAutoFit/>
          </a:bodyPr>
          <a:p>
            <a:r>
              <a:rPr lang="en-US" sz="1200"/>
              <a:t>update memory</a:t>
            </a:r>
            <a:endParaRPr lang="en-US" sz="1200"/>
          </a:p>
        </p:txBody>
      </p:sp>
      <p:sp>
        <p:nvSpPr>
          <p:cNvPr id="42" name="Text Box 41"/>
          <p:cNvSpPr txBox="1"/>
          <p:nvPr/>
        </p:nvSpPr>
        <p:spPr>
          <a:xfrm>
            <a:off x="9746615" y="3397885"/>
            <a:ext cx="2223770" cy="275590"/>
          </a:xfrm>
          <a:prstGeom prst="rect">
            <a:avLst/>
          </a:prstGeom>
          <a:noFill/>
        </p:spPr>
        <p:txBody>
          <a:bodyPr wrap="square" rtlCol="0">
            <a:spAutoFit/>
          </a:bodyPr>
          <a:p>
            <a:r>
              <a:rPr lang="en-US" sz="1200"/>
              <a:t>predict the batch interaction</a:t>
            </a:r>
            <a:endParaRPr lang="en-US" sz="1200"/>
          </a:p>
        </p:txBody>
      </p:sp>
      <p:cxnSp>
        <p:nvCxnSpPr>
          <p:cNvPr id="43" name="Straight Arrow Connector 42"/>
          <p:cNvCxnSpPr/>
          <p:nvPr/>
        </p:nvCxnSpPr>
        <p:spPr>
          <a:xfrm>
            <a:off x="9476740" y="3549650"/>
            <a:ext cx="316865"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4" name="Text Box 43"/>
          <p:cNvSpPr txBox="1"/>
          <p:nvPr/>
        </p:nvSpPr>
        <p:spPr>
          <a:xfrm>
            <a:off x="7352030" y="3181350"/>
            <a:ext cx="2223770" cy="368300"/>
          </a:xfrm>
          <a:prstGeom prst="rect">
            <a:avLst/>
          </a:prstGeom>
          <a:noFill/>
        </p:spPr>
        <p:txBody>
          <a:bodyPr wrap="square" rtlCol="0" anchor="t">
            <a:spAutoFit/>
          </a:bodyPr>
          <a:p>
            <a:r>
              <a:rPr lang="en-US" sz="900">
                <a:solidFill>
                  <a:schemeClr val="tx1">
                    <a:lumMod val="50000"/>
                    <a:lumOff val="50000"/>
                  </a:schemeClr>
                </a:solidFill>
                <a:sym typeface="+mn-ea"/>
              </a:rPr>
              <a:t>(using messages from previous batches to avoid information leakage)</a:t>
            </a:r>
            <a:endParaRPr lang="en-US" sz="900">
              <a:solidFill>
                <a:schemeClr val="tx1">
                  <a:lumMod val="50000"/>
                  <a:lumOff val="50000"/>
                </a:schemeClr>
              </a:solidFill>
              <a:sym typeface="+mn-ea"/>
            </a:endParaRPr>
          </a:p>
        </p:txBody>
      </p:sp>
      <p:sp>
        <p:nvSpPr>
          <p:cNvPr id="15" name="Text Box 14"/>
          <p:cNvSpPr txBox="1"/>
          <p:nvPr/>
        </p:nvSpPr>
        <p:spPr>
          <a:xfrm>
            <a:off x="3750310" y="2063115"/>
            <a:ext cx="1165225" cy="368300"/>
          </a:xfrm>
          <a:prstGeom prst="rect">
            <a:avLst/>
          </a:prstGeom>
          <a:noFill/>
        </p:spPr>
        <p:txBody>
          <a:bodyPr wrap="square" rtlCol="0" anchor="t">
            <a:spAutoFit/>
          </a:bodyPr>
          <a:p>
            <a:r>
              <a:rPr lang="en-US" sz="900">
                <a:solidFill>
                  <a:schemeClr val="tx1">
                    <a:lumMod val="50000"/>
                    <a:lumOff val="50000"/>
                  </a:schemeClr>
                </a:solidFill>
                <a:sym typeface="+mn-ea"/>
              </a:rPr>
              <a:t>used to update node i’s memory</a:t>
            </a:r>
            <a:endParaRPr lang="en-US" sz="900">
              <a:solidFill>
                <a:schemeClr val="tx1">
                  <a:lumMod val="50000"/>
                  <a:lumOff val="50000"/>
                </a:schemeClr>
              </a:solidFill>
              <a:sym typeface="+mn-ea"/>
            </a:endParaRPr>
          </a:p>
        </p:txBody>
      </p:sp>
      <p:sp>
        <p:nvSpPr>
          <p:cNvPr id="31" name="Text Box 30"/>
          <p:cNvSpPr txBox="1"/>
          <p:nvPr/>
        </p:nvSpPr>
        <p:spPr>
          <a:xfrm>
            <a:off x="9417050" y="3335655"/>
            <a:ext cx="435610" cy="213995"/>
          </a:xfrm>
          <a:prstGeom prst="rect">
            <a:avLst/>
          </a:prstGeom>
          <a:noFill/>
        </p:spPr>
        <p:txBody>
          <a:bodyPr wrap="square" rtlCol="0">
            <a:spAutoFit/>
          </a:bodyPr>
          <a:p>
            <a:r>
              <a:rPr lang="en-US" sz="800"/>
              <a:t>then</a:t>
            </a:r>
            <a:endParaRPr lang="en-US" sz="8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Thresh8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514090" y="4287520"/>
            <a:ext cx="3721735" cy="2351405"/>
          </a:xfrm>
          <a:prstGeom prst="rect">
            <a:avLst/>
          </a:prstGeom>
        </p:spPr>
      </p:pic>
      <p:sp>
        <p:nvSpPr>
          <p:cNvPr id="2" name="Title 1"/>
          <p:cNvSpPr>
            <a:spLocks noGrp="1"/>
          </p:cNvSpPr>
          <p:nvPr>
            <p:ph type="title"/>
            <p:custDataLst>
              <p:tags r:id="rId3"/>
            </p:custDataLst>
          </p:nvPr>
        </p:nvSpPr>
        <p:spPr>
          <a:xfrm>
            <a:off x="608330" y="608330"/>
            <a:ext cx="10968355" cy="705485"/>
          </a:xfrm>
        </p:spPr>
        <p:txBody>
          <a:bodyPr/>
          <a:p>
            <a:r>
              <a:rPr lang="en-US" sz="2800">
                <a:sym typeface="+mn-ea"/>
              </a:rPr>
              <a:t>TGN Model - Improvement Summary</a:t>
            </a:r>
            <a:endParaRPr lang="en-US" altLang="en-US" sz="2800">
              <a:sym typeface="+mn-ea"/>
            </a:endParaRPr>
          </a:p>
        </p:txBody>
      </p:sp>
      <p:sp>
        <p:nvSpPr>
          <p:cNvPr id="3" name="Content Placeholder 2"/>
          <p:cNvSpPr>
            <a:spLocks noGrp="1"/>
          </p:cNvSpPr>
          <p:nvPr>
            <p:ph idx="1"/>
            <p:custDataLst>
              <p:tags r:id="rId4"/>
            </p:custDataLst>
          </p:nvPr>
        </p:nvSpPr>
        <p:spPr>
          <a:xfrm>
            <a:off x="608330" y="1490345"/>
            <a:ext cx="10968990" cy="4875530"/>
          </a:xfrm>
        </p:spPr>
        <p:txBody>
          <a:bodyPr/>
          <a:p>
            <a:endParaRPr lang="en-US" altLang="en-US"/>
          </a:p>
        </p:txBody>
      </p:sp>
      <p:pic>
        <p:nvPicPr>
          <p:cNvPr id="4" name="Picture 3" descr="log(plv)"/>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73110" y="4287520"/>
            <a:ext cx="3721735" cy="2351405"/>
          </a:xfrm>
          <a:prstGeom prst="rect">
            <a:avLst/>
          </a:prstGeom>
        </p:spPr>
      </p:pic>
      <p:pic>
        <p:nvPicPr>
          <p:cNvPr id="7" name="Picture 6" descr="Thresh50%"/>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580" y="4287520"/>
            <a:ext cx="3721735" cy="2351405"/>
          </a:xfrm>
          <a:prstGeom prst="rect">
            <a:avLst/>
          </a:prstGeom>
        </p:spPr>
      </p:pic>
      <p:pic>
        <p:nvPicPr>
          <p:cNvPr id="8" name="Picture 7" descr="Cross-Subject Window Batching 11"/>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11695" y="1253490"/>
            <a:ext cx="3937000" cy="2487295"/>
          </a:xfrm>
          <a:prstGeom prst="rect">
            <a:avLst/>
          </a:prstGeom>
        </p:spPr>
      </p:pic>
      <p:sp>
        <p:nvSpPr>
          <p:cNvPr id="9" name="Right Arrow 8"/>
          <p:cNvSpPr/>
          <p:nvPr/>
        </p:nvSpPr>
        <p:spPr>
          <a:xfrm>
            <a:off x="5420995" y="2486660"/>
            <a:ext cx="1437640" cy="231140"/>
          </a:xfrm>
          <a:prstGeom prst="rightArrow">
            <a:avLst>
              <a:gd name="adj1" fmla="val 37912"/>
              <a:gd name="adj2" fmla="val 168406"/>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Text Box 9"/>
          <p:cNvSpPr txBox="1"/>
          <p:nvPr/>
        </p:nvSpPr>
        <p:spPr>
          <a:xfrm>
            <a:off x="5353050" y="1964690"/>
            <a:ext cx="1701800" cy="521970"/>
          </a:xfrm>
          <a:prstGeom prst="rect">
            <a:avLst/>
          </a:prstGeom>
          <a:noFill/>
        </p:spPr>
        <p:txBody>
          <a:bodyPr wrap="square" rtlCol="0">
            <a:spAutoFit/>
          </a:bodyPr>
          <a:p>
            <a:r>
              <a:rPr lang="en-US" sz="1400" b="1">
                <a:solidFill>
                  <a:srgbClr val="0070C0"/>
                </a:solidFill>
              </a:rPr>
              <a:t>apply ‘cross-subject batching’</a:t>
            </a:r>
            <a:endParaRPr lang="en-US" sz="1400" b="1">
              <a:solidFill>
                <a:srgbClr val="0070C0"/>
              </a:solidFill>
            </a:endParaRPr>
          </a:p>
        </p:txBody>
      </p:sp>
      <p:sp>
        <p:nvSpPr>
          <p:cNvPr id="12" name="Right Arrow 11"/>
          <p:cNvSpPr/>
          <p:nvPr/>
        </p:nvSpPr>
        <p:spPr>
          <a:xfrm rot="5400000">
            <a:off x="9346565" y="3888105"/>
            <a:ext cx="431800" cy="231140"/>
          </a:xfrm>
          <a:prstGeom prst="rightArrow">
            <a:avLst>
              <a:gd name="adj1" fmla="val 37912"/>
              <a:gd name="adj2" fmla="val 85439"/>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Text Box 13"/>
          <p:cNvSpPr txBox="1"/>
          <p:nvPr/>
        </p:nvSpPr>
        <p:spPr>
          <a:xfrm>
            <a:off x="9678035" y="3787775"/>
            <a:ext cx="1701800" cy="306705"/>
          </a:xfrm>
          <a:prstGeom prst="rect">
            <a:avLst/>
          </a:prstGeom>
          <a:noFill/>
        </p:spPr>
        <p:txBody>
          <a:bodyPr wrap="square" rtlCol="0">
            <a:spAutoFit/>
          </a:bodyPr>
          <a:p>
            <a:r>
              <a:rPr lang="en-US" sz="1400" b="1">
                <a:solidFill>
                  <a:srgbClr val="0070C0"/>
                </a:solidFill>
              </a:rPr>
              <a:t>apply ‘log(plv)’</a:t>
            </a:r>
            <a:endParaRPr lang="en-US" sz="1400" b="1">
              <a:solidFill>
                <a:srgbClr val="0070C0"/>
              </a:solidFill>
            </a:endParaRPr>
          </a:p>
        </p:txBody>
      </p:sp>
      <p:sp>
        <p:nvSpPr>
          <p:cNvPr id="15" name="Right Arrow 14"/>
          <p:cNvSpPr/>
          <p:nvPr/>
        </p:nvSpPr>
        <p:spPr>
          <a:xfrm rot="10800000">
            <a:off x="7482205" y="5429885"/>
            <a:ext cx="748030" cy="231140"/>
          </a:xfrm>
          <a:prstGeom prst="rightArrow">
            <a:avLst>
              <a:gd name="adj1" fmla="val 37912"/>
              <a:gd name="adj2" fmla="val 85439"/>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Text Box 15"/>
          <p:cNvSpPr txBox="1"/>
          <p:nvPr/>
        </p:nvSpPr>
        <p:spPr>
          <a:xfrm>
            <a:off x="7346950" y="4681220"/>
            <a:ext cx="1188085" cy="737235"/>
          </a:xfrm>
          <a:prstGeom prst="rect">
            <a:avLst/>
          </a:prstGeom>
          <a:noFill/>
        </p:spPr>
        <p:txBody>
          <a:bodyPr wrap="square" rtlCol="0">
            <a:spAutoFit/>
          </a:bodyPr>
          <a:p>
            <a:r>
              <a:rPr lang="en-US" sz="1400" b="1">
                <a:solidFill>
                  <a:srgbClr val="0070C0"/>
                </a:solidFill>
              </a:rPr>
              <a:t>apply ‘plv threshold filtering’</a:t>
            </a:r>
            <a:endParaRPr lang="en-US" sz="1400" b="1">
              <a:solidFill>
                <a:srgbClr val="0070C0"/>
              </a:solidFill>
            </a:endParaRPr>
          </a:p>
        </p:txBody>
      </p:sp>
      <p:pic>
        <p:nvPicPr>
          <p:cNvPr id="17" name="Picture 16" descr="1s vs trial-length 11"/>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0935" y="1313815"/>
            <a:ext cx="3937000" cy="248666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p:txBody>
          <a:bodyPr>
            <a:normAutofit fontScale="90000"/>
          </a:bodyPr>
          <a:p>
            <a:r>
              <a:rPr lang="en-US">
                <a:sym typeface="+mn-ea"/>
              </a:rPr>
              <a:t>TGN Model - Improvement V: TGN Replacement</a:t>
            </a:r>
            <a:endParaRPr lang="en-US"/>
          </a:p>
        </p:txBody>
      </p:sp>
      <p:sp>
        <p:nvSpPr>
          <p:cNvPr id="3" name="Content Placeholder 2"/>
          <p:cNvSpPr>
            <a:spLocks noGrp="1"/>
          </p:cNvSpPr>
          <p:nvPr>
            <p:ph idx="1"/>
            <p:custDataLst>
              <p:tags r:id="rId2"/>
            </p:custDataLst>
          </p:nvPr>
        </p:nvSpPr>
        <p:spPr>
          <a:xfrm>
            <a:off x="608330" y="1490345"/>
            <a:ext cx="10968990" cy="5280025"/>
          </a:xfrm>
        </p:spPr>
        <p:txBody>
          <a:bodyPr>
            <a:normAutofit fontScale="90000" lnSpcReduction="10000"/>
          </a:bodyPr>
          <a:p>
            <a:r>
              <a:rPr lang="en-US" altLang="en-US"/>
              <a:t>GATv2Conv? / </a:t>
            </a:r>
            <a:r>
              <a:rPr lang="en-US" altLang="en-US">
                <a:sym typeface="+mn-ea"/>
              </a:rPr>
              <a:t>TGN+GAT hybrids?</a:t>
            </a:r>
            <a:endParaRPr lang="en-US" altLang="en-US"/>
          </a:p>
          <a:p>
            <a:r>
              <a:rPr lang="en-US" altLang="en-US">
                <a:sym typeface="+mn-ea"/>
              </a:rPr>
              <a:t>RGATConv?</a:t>
            </a:r>
            <a:endParaRPr lang="en-US" altLang="en-US"/>
          </a:p>
          <a:p>
            <a:r>
              <a:rPr lang="en-US" altLang="en-US"/>
              <a:t>GMMConv?</a:t>
            </a:r>
            <a:endParaRPr lang="en-US" altLang="en-US"/>
          </a:p>
          <a:p>
            <a:r>
              <a:rPr lang="en-US" altLang="en-US"/>
              <a:t>SplineConv?</a:t>
            </a:r>
            <a:endParaRPr lang="en-US" altLang="en-US"/>
          </a:p>
          <a:p>
            <a:r>
              <a:rPr lang="en-US" altLang="en-US"/>
              <a:t>NNConv?</a:t>
            </a:r>
            <a:endParaRPr lang="en-US" altLang="en-US"/>
          </a:p>
          <a:p>
            <a:r>
              <a:rPr lang="en-US" altLang="en-US"/>
              <a:t>CGConv?</a:t>
            </a:r>
            <a:endParaRPr lang="en-US" altLang="en-US"/>
          </a:p>
          <a:p>
            <a:r>
              <a:rPr lang="en-US" altLang="en-US"/>
              <a:t>HypergraphConv?</a:t>
            </a:r>
            <a:endParaRPr lang="en-US" altLang="en-US"/>
          </a:p>
          <a:p>
            <a:r>
              <a:rPr lang="en-US" altLang="en-US"/>
              <a:t>PNAConv?</a:t>
            </a:r>
            <a:endParaRPr lang="en-US" altLang="en-US"/>
          </a:p>
          <a:p>
            <a:r>
              <a:rPr lang="en-US" altLang="en-US"/>
              <a:t>GENConv?</a:t>
            </a:r>
            <a:endParaRPr lang="en-US" altLang="en-US"/>
          </a:p>
          <a:p>
            <a:r>
              <a:rPr lang="en-US" altLang="en-US"/>
              <a:t>PDNConv?</a:t>
            </a:r>
            <a:endParaRPr lang="en-US" altLang="en-US"/>
          </a:p>
          <a:p>
            <a:r>
              <a:rPr lang="en-US" altLang="en-US"/>
              <a:t>GeneralConv?</a:t>
            </a:r>
            <a:endParaRPr lang="en-US" altLang="en-US"/>
          </a:p>
          <a:p>
            <a:r>
              <a:rPr lang="en-US" altLang="en-US"/>
              <a:t>HEATConv?</a:t>
            </a:r>
            <a:endParaRPr lang="en-US" altLang="en-US"/>
          </a:p>
        </p:txBody>
      </p:sp>
      <p:sp>
        <p:nvSpPr>
          <p:cNvPr id="4" name="Left Brace 3"/>
          <p:cNvSpPr/>
          <p:nvPr/>
        </p:nvSpPr>
        <p:spPr>
          <a:xfrm rot="10800000">
            <a:off x="5939155" y="1686560"/>
            <a:ext cx="306705" cy="4651375"/>
          </a:xfrm>
          <a:prstGeom prst="leftBrace">
            <a:avLst>
              <a:gd name="adj1" fmla="val 62525"/>
              <a:gd name="adj2" fmla="val 50000"/>
            </a:avLst>
          </a:prstGeom>
          <a:ln w="31750" cap="rnd">
            <a:solidFill>
              <a:schemeClr val="tx1">
                <a:lumMod val="50000"/>
                <a:lumOff val="50000"/>
              </a:schemeClr>
            </a:solidFill>
            <a:round/>
          </a:ln>
        </p:spPr>
        <p:style>
          <a:lnRef idx="0">
            <a:srgbClr val="FFFFFF"/>
          </a:lnRef>
          <a:fillRef idx="0">
            <a:srgbClr val="FFFFFF"/>
          </a:fillRef>
          <a:effectRef idx="0">
            <a:srgbClr val="FFFFFF"/>
          </a:effectRef>
          <a:fontRef idx="minor">
            <a:schemeClr val="tx1"/>
          </a:fontRef>
        </p:style>
        <p:txBody>
          <a:bodyPr rtlCol="0" anchor="ctr"/>
          <a:p>
            <a:pPr algn="ctr"/>
            <a:endParaRPr lang="en-US"/>
          </a:p>
        </p:txBody>
      </p:sp>
      <p:sp>
        <p:nvSpPr>
          <p:cNvPr id="5" name="Text Box 4"/>
          <p:cNvSpPr txBox="1"/>
          <p:nvPr/>
        </p:nvSpPr>
        <p:spPr>
          <a:xfrm>
            <a:off x="6311265" y="3812540"/>
            <a:ext cx="4424045" cy="398780"/>
          </a:xfrm>
          <a:prstGeom prst="rect">
            <a:avLst/>
          </a:prstGeom>
          <a:noFill/>
        </p:spPr>
        <p:txBody>
          <a:bodyPr wrap="square" rtlCol="0">
            <a:spAutoFit/>
          </a:bodyPr>
          <a:p>
            <a:r>
              <a:rPr lang="en-US" sz="2000">
                <a:solidFill>
                  <a:schemeClr val="tx1">
                    <a:lumMod val="50000"/>
                    <a:lumOff val="50000"/>
                  </a:schemeClr>
                </a:solidFill>
              </a:rPr>
              <a:t>all have ‘edge_attr’ in forward func</a:t>
            </a:r>
            <a:endParaRPr lang="en-US" sz="2000">
              <a:solidFill>
                <a:schemeClr val="tx1">
                  <a:lumMod val="50000"/>
                  <a:lumOff val="50000"/>
                </a:schemeClr>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p:txBody>
          <a:bodyPr>
            <a:normAutofit fontScale="90000"/>
          </a:bodyPr>
          <a:p>
            <a:r>
              <a:rPr lang="en-US">
                <a:sym typeface="+mn-ea"/>
              </a:rPr>
              <a:t>TGN Model - Improvement V: TGN Replacement</a:t>
            </a:r>
            <a:endParaRPr lang="en-US"/>
          </a:p>
        </p:txBody>
      </p:sp>
      <p:sp>
        <p:nvSpPr>
          <p:cNvPr id="3" name="Content Placeholder 2"/>
          <p:cNvSpPr>
            <a:spLocks noGrp="1"/>
          </p:cNvSpPr>
          <p:nvPr>
            <p:ph idx="1"/>
            <p:custDataLst>
              <p:tags r:id="rId2"/>
            </p:custDataLst>
          </p:nvPr>
        </p:nvSpPr>
        <p:spPr>
          <a:xfrm>
            <a:off x="608330" y="1490345"/>
            <a:ext cx="10968990" cy="4848225"/>
          </a:xfrm>
        </p:spPr>
        <p:txBody>
          <a:bodyPr>
            <a:normAutofit/>
          </a:bodyPr>
          <a:p>
            <a:r>
              <a:rPr lang="en-US" altLang="en-US"/>
              <a:t>GATv2Conv?</a:t>
            </a:r>
            <a:endParaRPr lang="en-US" altLang="en-US"/>
          </a:p>
        </p:txBody>
      </p:sp>
      <p:pic>
        <p:nvPicPr>
          <p:cNvPr id="5" name="Picture 4" descr="TransformerConv vs GATv2Conv"/>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61385" y="1490345"/>
            <a:ext cx="7123430" cy="449897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p:txBody>
          <a:bodyPr>
            <a:normAutofit fontScale="90000"/>
          </a:bodyPr>
          <a:p>
            <a:r>
              <a:rPr lang="en-US">
                <a:sym typeface="+mn-ea"/>
              </a:rPr>
              <a:t>TGN Model - Improvement V: TGN Replacement</a:t>
            </a:r>
            <a:endParaRPr lang="en-US"/>
          </a:p>
        </p:txBody>
      </p:sp>
      <p:sp>
        <p:nvSpPr>
          <p:cNvPr id="3" name="Content Placeholder 2"/>
          <p:cNvSpPr>
            <a:spLocks noGrp="1"/>
          </p:cNvSpPr>
          <p:nvPr>
            <p:ph idx="1"/>
            <p:custDataLst>
              <p:tags r:id="rId2"/>
            </p:custDataLst>
          </p:nvPr>
        </p:nvSpPr>
        <p:spPr>
          <a:xfrm>
            <a:off x="608330" y="1490345"/>
            <a:ext cx="10968990" cy="4848225"/>
          </a:xfrm>
        </p:spPr>
        <p:txBody>
          <a:bodyPr>
            <a:normAutofit/>
          </a:bodyPr>
          <a:p>
            <a:r>
              <a:rPr lang="en-US" altLang="en-US">
                <a:sym typeface="+mn-ea"/>
              </a:rPr>
              <a:t>RGATConv</a:t>
            </a:r>
            <a:r>
              <a:rPr lang="en-US" altLang="en-US"/>
              <a:t>?</a:t>
            </a:r>
            <a:endParaRPr lang="en-US" altLang="en-US"/>
          </a:p>
        </p:txBody>
      </p:sp>
      <p:pic>
        <p:nvPicPr>
          <p:cNvPr id="4" name="Picture 3" descr="TransformerConv vs RGATConv"/>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61385" y="1490345"/>
            <a:ext cx="7124065" cy="449897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p:txBody>
          <a:bodyPr>
            <a:normAutofit fontScale="90000"/>
          </a:bodyPr>
          <a:p>
            <a:r>
              <a:rPr lang="en-US">
                <a:sym typeface="+mn-ea"/>
              </a:rPr>
              <a:t>TGN Model - Improvement V: TGN Replacement</a:t>
            </a:r>
            <a:endParaRPr lang="en-US"/>
          </a:p>
        </p:txBody>
      </p:sp>
      <p:sp>
        <p:nvSpPr>
          <p:cNvPr id="3" name="Content Placeholder 2"/>
          <p:cNvSpPr>
            <a:spLocks noGrp="1"/>
          </p:cNvSpPr>
          <p:nvPr>
            <p:ph idx="1"/>
            <p:custDataLst>
              <p:tags r:id="rId2"/>
            </p:custDataLst>
          </p:nvPr>
        </p:nvSpPr>
        <p:spPr>
          <a:xfrm>
            <a:off x="608330" y="1490345"/>
            <a:ext cx="10968990" cy="4848225"/>
          </a:xfrm>
        </p:spPr>
        <p:txBody>
          <a:bodyPr>
            <a:normAutofit/>
          </a:bodyPr>
          <a:p>
            <a:r>
              <a:rPr lang="en-US" altLang="en-US">
                <a:sym typeface="+mn-ea"/>
              </a:rPr>
              <a:t>GMMConv</a:t>
            </a:r>
            <a:r>
              <a:rPr lang="en-US" altLang="en-US"/>
              <a:t>?</a:t>
            </a:r>
            <a:endParaRPr lang="en-US" altLang="en-US"/>
          </a:p>
        </p:txBody>
      </p:sp>
      <p:pic>
        <p:nvPicPr>
          <p:cNvPr id="5" name="Picture 4" descr="TransformerConv vs GMMConv"/>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61385" y="1490345"/>
            <a:ext cx="7124065" cy="450024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2" name="Title 1"/>
              <p:cNvSpPr>
                <a:spLocks noGrp="1"/>
              </p:cNvSpPr>
              <p:nvPr>
                <p:ph type="title"/>
                <p:custDataLst>
                  <p:tags r:id="rId1"/>
                </p:custDataLst>
              </p:nvPr>
            </p:nvSpPr>
            <p:spPr/>
            <p:txBody>
              <a:bodyPr>
                <a:normAutofit fontScale="90000"/>
              </a:bodyPr>
              <a:p>
                <a:r>
                  <a:rPr lang="en-US">
                    <a:sym typeface="+mn-ea"/>
                  </a:rPr>
                  <a:t>TGN Model - Improvement VI: TGN Layers </a:t>
                </a:r>
                <a14:m>
                  <m:oMath xmlns:m="http://schemas.openxmlformats.org/officeDocument/2006/math">
                    <m:r>
                      <a:rPr lang="en-US" altLang="en-US">
                        <a:latin typeface="DejaVu Math TeX Gyre" panose="02000503000000000000" charset="0"/>
                        <a:cs typeface="DejaVu Math TeX Gyre" panose="02000503000000000000" charset="0"/>
                        <a:sym typeface="+mn-ea"/>
                      </a:rPr>
                      <m:t>×</m:t>
                    </m:r>
                  </m:oMath>
                </a14:m>
                <a:r>
                  <a:rPr lang="en-US"/>
                  <a:t>3</a:t>
                </a:r>
                <a:endParaRPr lang="en-US"/>
              </a:p>
            </p:txBody>
          </p:sp>
        </mc:Choice>
        <mc:Fallback>
          <p:sp>
            <p:nvSpPr>
              <p:cNvPr id="2" name="Title 1"/>
              <p:cNvSpPr>
                <a:spLocks noRot="1" noChangeAspect="1" noMove="1" noResize="1" noEditPoints="1" noAdjustHandles="1" noChangeArrowheads="1" noChangeShapeType="1" noTextEdit="1"/>
              </p:cNvSpPr>
              <p:nvPr>
                <p:ph type="title"/>
                <p:custDataLst>
                  <p:tags r:id="rId2"/>
                </p:custDataLst>
              </p:nvPr>
            </p:nvSpPr>
            <p:spPr>
              <a:blipFill rotWithShape="1">
                <a:blip r:embed="rId3"/>
                <a:stretch>
                  <a:fillRect l="-1" t="-10" r="3" b="26"/>
                </a:stretch>
              </a:blipFill>
            </p:spPr>
            <p:txBody>
              <a:bodyPr/>
              <a:lstStyle/>
              <a:p>
                <a:r>
                  <a:rPr lang="en-US" altLang="en-US">
                    <a:noFill/>
                  </a:rPr>
                  <a:t> </a:t>
                </a:r>
              </a:p>
            </p:txBody>
          </p:sp>
        </mc:Fallback>
      </mc:AlternateContent>
      <p:sp>
        <p:nvSpPr>
          <p:cNvPr id="3" name="Content Placeholder 2"/>
          <p:cNvSpPr>
            <a:spLocks noGrp="1"/>
          </p:cNvSpPr>
          <p:nvPr>
            <p:ph idx="1"/>
            <p:custDataLst>
              <p:tags r:id="rId4"/>
            </p:custDataLst>
          </p:nvPr>
        </p:nvSpPr>
        <p:spPr>
          <a:xfrm>
            <a:off x="608330" y="1490345"/>
            <a:ext cx="10968990" cy="4848225"/>
          </a:xfrm>
        </p:spPr>
        <p:txBody>
          <a:bodyPr>
            <a:normAutofit/>
          </a:bodyPr>
          <a:p>
            <a:r>
              <a:rPr lang="en-US" altLang="en-US">
                <a:solidFill>
                  <a:schemeClr val="tx1"/>
                </a:solidFill>
                <a:sym typeface="+mn-ea"/>
              </a:rPr>
              <a:t>1-sec window vs. 3* TransformerConv layer:</a:t>
            </a:r>
            <a:endParaRPr lang="en-US" altLang="en-US">
              <a:solidFill>
                <a:schemeClr val="tx1"/>
              </a:solidFill>
            </a:endParaRPr>
          </a:p>
          <a:p>
            <a:pPr marL="0" indent="0">
              <a:buNone/>
            </a:pPr>
            <a:r>
              <a:rPr lang="en-US" altLang="en-US">
                <a:sym typeface="+mn-ea"/>
              </a:rPr>
              <a:t>  -&gt; much slower</a:t>
            </a:r>
            <a:endParaRPr lang="en-US" altLang="en-US">
              <a:sym typeface="+mn-ea"/>
            </a:endParaRPr>
          </a:p>
          <a:p>
            <a:pPr marL="0" indent="0">
              <a:buNone/>
            </a:pPr>
            <a:r>
              <a:rPr lang="en-US" altLang="en-US">
                <a:sym typeface="+mn-ea"/>
              </a:rPr>
              <a:t>  -&gt; similar mean c.a. (7 subjects have max c.a.&lt; 70%)</a:t>
            </a:r>
            <a:endParaRPr lang="en-US" altLang="en-US">
              <a:sym typeface="+mn-ea"/>
            </a:endParaRPr>
          </a:p>
          <a:p>
            <a:pPr marL="0" indent="0">
              <a:buNone/>
            </a:pPr>
            <a:r>
              <a:rPr lang="en-US" altLang="en-US">
                <a:sym typeface="+mn-ea"/>
              </a:rPr>
              <a:t>  -&gt; higher s.d.</a:t>
            </a:r>
            <a:endParaRPr lang="en-US" altLang="en-US"/>
          </a:p>
          <a:p>
            <a:endParaRPr lang="en-US" altLang="en-US"/>
          </a:p>
        </p:txBody>
      </p:sp>
      <p:pic>
        <p:nvPicPr>
          <p:cNvPr id="4" name="Picture 3" descr="3*Conv Layers 1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28315" y="2923540"/>
            <a:ext cx="6134735" cy="387477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p:txBody>
          <a:bodyPr>
            <a:normAutofit/>
          </a:bodyPr>
          <a:p>
            <a:r>
              <a:rPr lang="en-US">
                <a:sym typeface="+mn-ea"/>
              </a:rPr>
              <a:t>TGN Model - Improvement VII: </a:t>
            </a:r>
            <a:r>
              <a:rPr lang="en-US">
                <a:sym typeface="+mn-ea"/>
              </a:rPr>
              <a:t>Optuna</a:t>
            </a:r>
            <a:endParaRPr lang="en-US"/>
          </a:p>
        </p:txBody>
      </p:sp>
      <p:sp>
        <p:nvSpPr>
          <p:cNvPr id="3" name="Content Placeholder 2"/>
          <p:cNvSpPr>
            <a:spLocks noGrp="1"/>
          </p:cNvSpPr>
          <p:nvPr>
            <p:ph idx="1"/>
            <p:custDataLst>
              <p:tags r:id="rId2"/>
            </p:custDataLst>
          </p:nvPr>
        </p:nvSpPr>
        <p:spPr>
          <a:xfrm>
            <a:off x="608330" y="1490345"/>
            <a:ext cx="10968990" cy="4848225"/>
          </a:xfrm>
        </p:spPr>
        <p:txBody>
          <a:bodyPr>
            <a:normAutofit/>
          </a:bodyPr>
          <a:p>
            <a:r>
              <a:rPr lang="en-US" altLang="en-US">
                <a:sym typeface="+mn-ea"/>
              </a:rPr>
              <a:t>Optuna runs a loop calling objective(trial) many times, with different trial parameters</a:t>
            </a:r>
            <a:endParaRPr lang="en-US" altLang="en-US">
              <a:sym typeface="+mn-ea"/>
            </a:endParaRPr>
          </a:p>
          <a:p>
            <a:endParaRPr lang="en-US" altLang="en-US"/>
          </a:p>
          <a:p>
            <a:endParaRPr lang="en-US" altLang="en-US"/>
          </a:p>
          <a:p>
            <a:endParaRPr lang="en-US" altLang="en-US"/>
          </a:p>
          <a:p>
            <a:endParaRPr lang="en-US" altLang="en-US"/>
          </a:p>
          <a:p>
            <a:r>
              <a:rPr lang="en-US" altLang="en-US"/>
              <a:t>Runs Optuna (fast single-fold tuning + pruning), then runs full K-fold with best params</a:t>
            </a:r>
            <a:endParaRPr lang="en-US" altLang="en-US"/>
          </a:p>
        </p:txBody>
      </p:sp>
      <p:pic>
        <p:nvPicPr>
          <p:cNvPr id="5" name="Picture 4" descr="Screenshot 2025-08-26 at 12.26.54"/>
          <p:cNvPicPr>
            <a:picLocks noChangeAspect="1"/>
          </p:cNvPicPr>
          <p:nvPr/>
        </p:nvPicPr>
        <p:blipFill>
          <a:blip r:embed="rId3"/>
          <a:stretch>
            <a:fillRect/>
          </a:stretch>
        </p:blipFill>
        <p:spPr>
          <a:xfrm>
            <a:off x="3459480" y="2022475"/>
            <a:ext cx="5266690" cy="183832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p:txBody>
          <a:bodyPr>
            <a:normAutofit/>
          </a:bodyPr>
          <a:p>
            <a:r>
              <a:rPr lang="en-US">
                <a:sym typeface="+mn-ea"/>
              </a:rPr>
              <a:t>TGN Model - Improvement VII: </a:t>
            </a:r>
            <a:r>
              <a:rPr lang="en-US">
                <a:sym typeface="+mn-ea"/>
              </a:rPr>
              <a:t>Optuna</a:t>
            </a:r>
            <a:endParaRPr lang="en-US"/>
          </a:p>
        </p:txBody>
      </p:sp>
      <p:sp>
        <p:nvSpPr>
          <p:cNvPr id="3" name="Content Placeholder 2"/>
          <p:cNvSpPr>
            <a:spLocks noGrp="1"/>
          </p:cNvSpPr>
          <p:nvPr>
            <p:ph idx="1"/>
            <p:custDataLst>
              <p:tags r:id="rId2"/>
            </p:custDataLst>
          </p:nvPr>
        </p:nvSpPr>
        <p:spPr>
          <a:xfrm>
            <a:off x="608330" y="1490345"/>
            <a:ext cx="10968990" cy="4848225"/>
          </a:xfrm>
        </p:spPr>
        <p:txBody>
          <a:bodyPr>
            <a:normAutofit/>
          </a:bodyPr>
          <a:p>
            <a:r>
              <a:rPr lang="en-US" altLang="en-US">
                <a:solidFill>
                  <a:schemeClr val="tx1"/>
                </a:solidFill>
                <a:sym typeface="+mn-ea"/>
              </a:rPr>
              <a:t>1-sec window vs. :</a:t>
            </a:r>
            <a:endParaRPr lang="en-US" altLang="en-US">
              <a:solidFill>
                <a:schemeClr val="tx1"/>
              </a:solidFill>
            </a:endParaRPr>
          </a:p>
          <a:p>
            <a:pPr marL="0" indent="0">
              <a:buNone/>
            </a:pPr>
            <a:r>
              <a:rPr lang="en-US" altLang="en-US">
                <a:sym typeface="+mn-ea"/>
              </a:rPr>
              <a:t>  -&gt; much slower</a:t>
            </a:r>
            <a:endParaRPr lang="en-US" altLang="en-US">
              <a:sym typeface="+mn-ea"/>
            </a:endParaRPr>
          </a:p>
          <a:p>
            <a:pPr marL="0" indent="0">
              <a:buNone/>
            </a:pPr>
            <a:r>
              <a:rPr lang="en-US" altLang="en-US">
                <a:sym typeface="+mn-ea"/>
              </a:rPr>
              <a:t>  -&gt; similar mean c.a. (7 subjects have max c.a.&lt; 70%)</a:t>
            </a:r>
            <a:endParaRPr lang="en-US" altLang="en-US">
              <a:sym typeface="+mn-ea"/>
            </a:endParaRPr>
          </a:p>
          <a:p>
            <a:pPr marL="0" indent="0">
              <a:buNone/>
            </a:pPr>
            <a:r>
              <a:rPr lang="en-US" altLang="en-US">
                <a:sym typeface="+mn-ea"/>
              </a:rPr>
              <a:t>  -&gt; higher s.d.</a:t>
            </a:r>
            <a:endParaRPr lang="en-US" altLang="en-US"/>
          </a:p>
          <a:p>
            <a:endParaRPr lang="en-US" altLang="en-US"/>
          </a:p>
        </p:txBody>
      </p:sp>
      <p:pic>
        <p:nvPicPr>
          <p:cNvPr id="4" name="Picture 3" descr="3*Conv Layers 1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315" y="2923540"/>
            <a:ext cx="6134735" cy="38747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35" y="133305"/>
            <a:ext cx="12192000" cy="686694"/>
          </a:xfrm>
        </p:spPr>
        <p:txBody>
          <a:bodyPr>
            <a:noAutofit/>
          </a:bodyPr>
          <a:lstStyle/>
          <a:p>
            <a:pPr algn="l"/>
            <a:r>
              <a:rPr lang="en-US" altLang="en-US" sz="3200" i="0">
                <a:effectLst/>
                <a:latin typeface="+mn-lt"/>
              </a:rPr>
              <a:t>Temporal Graph Networks for Deep Learning on Dynamic Graphs</a:t>
            </a:r>
            <a:endParaRPr lang="en-US" altLang="en-US" sz="3200" i="0">
              <a:effectLst/>
              <a:latin typeface="+mn-lt"/>
            </a:endParaRPr>
          </a:p>
        </p:txBody>
      </p:sp>
      <p:sp>
        <p:nvSpPr>
          <p:cNvPr id="4" name="Slide Number Placeholder 3"/>
          <p:cNvSpPr>
            <a:spLocks noGrp="1"/>
          </p:cNvSpPr>
          <p:nvPr>
            <p:ph type="sldNum" sz="quarter" idx="12"/>
          </p:nvPr>
        </p:nvSpPr>
        <p:spPr/>
        <p:txBody>
          <a:bodyPr/>
          <a:lstStyle/>
          <a:p>
            <a:fld id="{07CE569E-9B7C-4CB9-AB80-C0841F922CFF}" type="slidenum">
              <a:rPr lang="en-US" smtClean="0"/>
            </a:fld>
            <a:endParaRPr lang="en-US"/>
          </a:p>
        </p:txBody>
      </p:sp>
      <p:pic>
        <p:nvPicPr>
          <p:cNvPr id="22" name="Picture 21" descr="Screenshot 2025-07-18 at 12.23.31"/>
          <p:cNvPicPr>
            <a:picLocks noChangeAspect="1"/>
          </p:cNvPicPr>
          <p:nvPr/>
        </p:nvPicPr>
        <p:blipFill>
          <a:blip r:embed="rId1"/>
          <a:stretch>
            <a:fillRect/>
          </a:stretch>
        </p:blipFill>
        <p:spPr>
          <a:xfrm>
            <a:off x="2381250" y="996950"/>
            <a:ext cx="7428865" cy="5317490"/>
          </a:xfrm>
          <a:prstGeom prst="rect">
            <a:avLst/>
          </a:prstGeom>
        </p:spPr>
      </p:pic>
      <p:sp>
        <p:nvSpPr>
          <p:cNvPr id="45" name="Text Box 44"/>
          <p:cNvSpPr txBox="1"/>
          <p:nvPr/>
        </p:nvSpPr>
        <p:spPr>
          <a:xfrm>
            <a:off x="1780540" y="3248660"/>
            <a:ext cx="1198245" cy="245110"/>
          </a:xfrm>
          <a:prstGeom prst="rect">
            <a:avLst/>
          </a:prstGeom>
          <a:noFill/>
        </p:spPr>
        <p:txBody>
          <a:bodyPr wrap="square" rtlCol="0" anchor="t">
            <a:spAutoFit/>
          </a:bodyPr>
          <a:p>
            <a:r>
              <a:rPr lang="en-US" altLang="en-US" sz="1000">
                <a:sym typeface="+mn-ea"/>
              </a:rPr>
              <a:t>batch size = 200</a:t>
            </a:r>
            <a:endParaRPr lang="en-US" altLang="en-US" sz="1000">
              <a:sym typeface="+mn-ea"/>
            </a:endParaRPr>
          </a:p>
        </p:txBody>
      </p:sp>
      <p:sp>
        <p:nvSpPr>
          <p:cNvPr id="46" name="Rectangles 45"/>
          <p:cNvSpPr/>
          <p:nvPr/>
        </p:nvSpPr>
        <p:spPr>
          <a:xfrm>
            <a:off x="4061460" y="1026160"/>
            <a:ext cx="5171440" cy="1670050"/>
          </a:xfrm>
          <a:prstGeom prst="rect">
            <a:avLst/>
          </a:prstGeom>
          <a:noFill/>
          <a:ln w="28575">
            <a:solidFill>
              <a:schemeClr val="accent1"/>
            </a:solidFill>
            <a:prstDash val="sysDash"/>
          </a:ln>
          <a:extLst>
            <a:ext uri="{909E8E84-426E-40DD-AFC4-6F175D3DCCD1}">
              <a14:hiddenFill xmlns:a14="http://schemas.microsoft.com/office/drawing/2010/main">
                <a:solidFill>
                  <a:schemeClr val="tx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7" name="Text Box 46"/>
          <p:cNvSpPr txBox="1"/>
          <p:nvPr/>
        </p:nvSpPr>
        <p:spPr>
          <a:xfrm>
            <a:off x="9306560" y="1400175"/>
            <a:ext cx="2600960" cy="922020"/>
          </a:xfrm>
          <a:prstGeom prst="rect">
            <a:avLst/>
          </a:prstGeom>
          <a:noFill/>
        </p:spPr>
        <p:txBody>
          <a:bodyPr wrap="square" rtlCol="0">
            <a:spAutoFit/>
          </a:bodyPr>
          <a:p>
            <a:r>
              <a:rPr lang="en-US">
                <a:solidFill>
                  <a:srgbClr val="0070C0"/>
                </a:solidFill>
              </a:rPr>
              <a:t>update memory</a:t>
            </a:r>
            <a:endParaRPr lang="en-US">
              <a:solidFill>
                <a:srgbClr val="0070C0"/>
              </a:solidFill>
            </a:endParaRPr>
          </a:p>
          <a:p>
            <a:r>
              <a:rPr lang="en-US">
                <a:solidFill>
                  <a:srgbClr val="0070C0"/>
                </a:solidFill>
              </a:rPr>
              <a:t>(using messages from previous batches)</a:t>
            </a:r>
            <a:endParaRPr lang="en-US">
              <a:solidFill>
                <a:srgbClr val="0070C0"/>
              </a:solidFill>
            </a:endParaRPr>
          </a:p>
        </p:txBody>
      </p:sp>
      <p:sp>
        <p:nvSpPr>
          <p:cNvPr id="48" name="Rectangles 47"/>
          <p:cNvSpPr/>
          <p:nvPr/>
        </p:nvSpPr>
        <p:spPr>
          <a:xfrm>
            <a:off x="4061460" y="3248660"/>
            <a:ext cx="4679315" cy="1082675"/>
          </a:xfrm>
          <a:prstGeom prst="rect">
            <a:avLst/>
          </a:prstGeom>
          <a:noFill/>
          <a:ln w="28575">
            <a:solidFill>
              <a:schemeClr val="accent1"/>
            </a:solidFill>
            <a:prstDash val="sysDash"/>
          </a:ln>
          <a:extLst>
            <a:ext uri="{909E8E84-426E-40DD-AFC4-6F175D3DCCD1}">
              <a14:hiddenFill xmlns:a14="http://schemas.microsoft.com/office/drawing/2010/main">
                <a:solidFill>
                  <a:schemeClr val="tx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9" name="Text Box 48"/>
          <p:cNvSpPr txBox="1"/>
          <p:nvPr/>
        </p:nvSpPr>
        <p:spPr>
          <a:xfrm>
            <a:off x="8798560" y="3190240"/>
            <a:ext cx="3457575" cy="1198880"/>
          </a:xfrm>
          <a:prstGeom prst="rect">
            <a:avLst/>
          </a:prstGeom>
          <a:noFill/>
        </p:spPr>
        <p:txBody>
          <a:bodyPr wrap="square" rtlCol="0">
            <a:spAutoFit/>
          </a:bodyPr>
          <a:p>
            <a:r>
              <a:rPr lang="en-US">
                <a:solidFill>
                  <a:srgbClr val="0070C0"/>
                </a:solidFill>
              </a:rPr>
              <a:t>compute node’s embedding and batch loss </a:t>
            </a:r>
            <a:endParaRPr lang="en-US">
              <a:solidFill>
                <a:srgbClr val="0070C0"/>
              </a:solidFill>
            </a:endParaRPr>
          </a:p>
          <a:p>
            <a:r>
              <a:rPr lang="en-US">
                <a:solidFill>
                  <a:srgbClr val="0070C0"/>
                </a:solidFill>
              </a:rPr>
              <a:t>(predict the batch interactions)</a:t>
            </a:r>
            <a:endParaRPr lang="en-US">
              <a:solidFill>
                <a:srgbClr val="0070C0"/>
              </a:solidFill>
            </a:endParaRPr>
          </a:p>
        </p:txBody>
      </p:sp>
      <p:sp>
        <p:nvSpPr>
          <p:cNvPr id="50" name="Text Box 49"/>
          <p:cNvSpPr txBox="1"/>
          <p:nvPr/>
        </p:nvSpPr>
        <p:spPr>
          <a:xfrm>
            <a:off x="177800" y="3333115"/>
            <a:ext cx="3107055" cy="645160"/>
          </a:xfrm>
          <a:prstGeom prst="rect">
            <a:avLst/>
          </a:prstGeom>
          <a:noFill/>
        </p:spPr>
        <p:txBody>
          <a:bodyPr wrap="square" rtlCol="0">
            <a:spAutoFit/>
          </a:bodyPr>
          <a:p>
            <a:r>
              <a:rPr lang="en-US" sz="1200">
                <a:solidFill>
                  <a:schemeClr val="tx1">
                    <a:lumMod val="50000"/>
                    <a:lumOff val="50000"/>
                  </a:schemeClr>
                </a:solidFill>
              </a:rPr>
              <a:t>new interaction</a:t>
            </a:r>
            <a:endParaRPr lang="en-US" sz="1200">
              <a:solidFill>
                <a:schemeClr val="tx1">
                  <a:lumMod val="50000"/>
                  <a:lumOff val="50000"/>
                </a:schemeClr>
              </a:solidFill>
            </a:endParaRPr>
          </a:p>
          <a:p>
            <a:r>
              <a:rPr lang="en-US" sz="1200">
                <a:solidFill>
                  <a:schemeClr val="tx1">
                    <a:lumMod val="50000"/>
                    <a:lumOff val="50000"/>
                  </a:schemeClr>
                </a:solidFill>
              </a:rPr>
              <a:t>(all predictions in the given batch have access to the same state of memory)</a:t>
            </a:r>
            <a:endParaRPr lang="en-US" sz="1200">
              <a:solidFill>
                <a:schemeClr val="tx1">
                  <a:lumMod val="50000"/>
                  <a:lumOff val="50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sz="3110"/>
              <a:t>This project aims to apply the temporal graph networks as an encoder to improve the MI classification accuracy in ALS. </a:t>
            </a:r>
            <a:endParaRPr lang="en-US" sz="3110"/>
          </a:p>
        </p:txBody>
      </p:sp>
      <p:graphicFrame>
        <p:nvGraphicFramePr>
          <p:cNvPr id="4" name="Content Placeholder 3"/>
          <p:cNvGraphicFramePr/>
          <p:nvPr>
            <p:ph idx="1"/>
          </p:nvPr>
        </p:nvGraphicFramePr>
        <p:xfrm>
          <a:off x="608400" y="1689790"/>
          <a:ext cx="10968990" cy="3230880"/>
        </p:xfrm>
        <a:graphic>
          <a:graphicData uri="http://schemas.openxmlformats.org/drawingml/2006/table">
            <a:tbl>
              <a:tblPr firstRow="1" bandRow="1">
                <a:tableStyleId>{5C22544A-7EE6-4342-B048-85BDC9FD1C3A}</a:tableStyleId>
              </a:tblPr>
              <a:tblGrid>
                <a:gridCol w="2384425"/>
                <a:gridCol w="4277360"/>
                <a:gridCol w="4307205"/>
              </a:tblGrid>
              <a:tr h="381000">
                <a:tc>
                  <a:txBody>
                    <a:bodyPr/>
                    <a:p>
                      <a:pPr>
                        <a:buNone/>
                      </a:pPr>
                      <a:endParaRPr lang="en-US" sz="1700"/>
                    </a:p>
                  </a:txBody>
                  <a:tcPr/>
                </a:tc>
                <a:tc>
                  <a:txBody>
                    <a:bodyPr/>
                    <a:p>
                      <a:pPr>
                        <a:buNone/>
                      </a:pPr>
                      <a:r>
                        <a:rPr lang="en-US" sz="1700"/>
                        <a:t>Graph Attention Networks</a:t>
                      </a:r>
                      <a:endParaRPr lang="en-US" sz="1700"/>
                    </a:p>
                  </a:txBody>
                  <a:tcPr/>
                </a:tc>
                <a:tc>
                  <a:txBody>
                    <a:bodyPr/>
                    <a:p>
                      <a:pPr>
                        <a:buNone/>
                      </a:pPr>
                      <a:r>
                        <a:rPr lang="en-US" sz="1700"/>
                        <a:t>Temporal Graph Networks</a:t>
                      </a:r>
                      <a:endParaRPr lang="en-US" sz="1700"/>
                    </a:p>
                  </a:txBody>
                  <a:tcPr/>
                </a:tc>
              </a:tr>
              <a:tr h="381000">
                <a:tc>
                  <a:txBody>
                    <a:bodyPr/>
                    <a:p>
                      <a:pPr>
                        <a:buNone/>
                      </a:pPr>
                      <a:r>
                        <a:rPr lang="en-US" altLang="en-US" sz="1700"/>
                        <a:t>Memory</a:t>
                      </a:r>
                      <a:endParaRPr lang="en-US" altLang="en-US" sz="1700"/>
                    </a:p>
                  </a:txBody>
                  <a:tcPr/>
                </a:tc>
                <a:tc>
                  <a:txBody>
                    <a:bodyPr/>
                    <a:p>
                      <a:pPr>
                        <a:buNone/>
                      </a:pPr>
                      <a:r>
                        <a:rPr lang="en-US" sz="1700"/>
                        <a:t>none</a:t>
                      </a:r>
                      <a:endParaRPr lang="en-US" sz="1700"/>
                    </a:p>
                    <a:p>
                      <a:pPr>
                        <a:buNone/>
                      </a:pPr>
                      <a:endParaRPr lang="en-US" sz="1700"/>
                    </a:p>
                  </a:txBody>
                  <a:tcPr/>
                </a:tc>
                <a:tc>
                  <a:txBody>
                    <a:bodyPr/>
                    <a:p>
                      <a:pPr>
                        <a:buNone/>
                      </a:pPr>
                      <a:r>
                        <a:rPr lang="en-US" sz="1700"/>
                        <a:t>memory modules keep updating </a:t>
                      </a:r>
                      <a:r>
                        <a:rPr lang="en-US" altLang="en-US" sz="1700"/>
                        <a:t>sᵢ</a:t>
                      </a:r>
                      <a:r>
                        <a:rPr lang="en-US" altLang="en-US" sz="1700"/>
                        <a:t>(t) at every event</a:t>
                      </a:r>
                      <a:endParaRPr lang="en-US" altLang="en-US" sz="1700"/>
                    </a:p>
                  </a:txBody>
                  <a:tcPr/>
                </a:tc>
              </a:tr>
              <a:tr h="381000">
                <a:tc>
                  <a:txBody>
                    <a:bodyPr/>
                    <a:p>
                      <a:pPr>
                        <a:buNone/>
                      </a:pPr>
                      <a:r>
                        <a:rPr lang="en-US" altLang="en-US" sz="1700"/>
                        <a:t>Input</a:t>
                      </a:r>
                      <a:endParaRPr lang="en-US" altLang="en-US" sz="1700"/>
                    </a:p>
                  </a:txBody>
                  <a:tcPr/>
                </a:tc>
                <a:tc>
                  <a:txBody>
                    <a:bodyPr/>
                    <a:p>
                      <a:pPr>
                        <a:buNone/>
                      </a:pPr>
                      <a:r>
                        <a:rPr lang="en-US" altLang="en-US" sz="1700"/>
                        <a:t>trial-wise time-averaged PLV graphs (discrete)</a:t>
                      </a:r>
                      <a:endParaRPr lang="en-US" altLang="en-US" sz="1700"/>
                    </a:p>
                    <a:p>
                      <a:pPr>
                        <a:buNone/>
                      </a:pPr>
                      <a:r>
                        <a:rPr lang="en-US" sz="1700">
                          <a:solidFill>
                            <a:schemeClr val="tx1">
                              <a:lumMod val="50000"/>
                              <a:lumOff val="50000"/>
                            </a:schemeClr>
                          </a:solidFill>
                          <a:sym typeface="+mn-ea"/>
                        </a:rPr>
                        <a:t>-&gt; overlook dynamic structures</a:t>
                      </a:r>
                      <a:endParaRPr lang="en-US" altLang="en-US" sz="1700"/>
                    </a:p>
                  </a:txBody>
                  <a:tcPr/>
                </a:tc>
                <a:tc>
                  <a:txBody>
                    <a:bodyPr/>
                    <a:p>
                      <a:pPr>
                        <a:buNone/>
                      </a:pPr>
                      <a:r>
                        <a:rPr lang="en-US" altLang="en-US" sz="1700"/>
                        <a:t>event-driven node interaction streams (continuous)</a:t>
                      </a:r>
                      <a:endParaRPr lang="en-US" altLang="en-US" sz="1700"/>
                    </a:p>
                    <a:p>
                      <a:pPr>
                        <a:buNone/>
                      </a:pPr>
                      <a:r>
                        <a:rPr lang="en-US" sz="1700">
                          <a:solidFill>
                            <a:schemeClr val="tx1">
                              <a:lumMod val="50000"/>
                              <a:lumOff val="50000"/>
                            </a:schemeClr>
                          </a:solidFill>
                          <a:sym typeface="+mn-ea"/>
                        </a:rPr>
                        <a:t>-&gt; capture real-time temporal evolution</a:t>
                      </a:r>
                      <a:endParaRPr lang="en-US" altLang="en-US" sz="1700"/>
                    </a:p>
                  </a:txBody>
                  <a:tcPr/>
                </a:tc>
              </a:tr>
              <a:tr h="381000">
                <a:tc>
                  <a:txBody>
                    <a:bodyPr/>
                    <a:p>
                      <a:pPr>
                        <a:buNone/>
                      </a:pPr>
                      <a:r>
                        <a:rPr lang="en-US" altLang="en-US" sz="1700"/>
                        <a:t>Computational Load</a:t>
                      </a:r>
                      <a:endParaRPr lang="en-US" altLang="en-US" sz="1700"/>
                    </a:p>
                  </a:txBody>
                  <a:tcPr/>
                </a:tc>
                <a:tc>
                  <a:txBody>
                    <a:bodyPr/>
                    <a:p>
                      <a:pPr>
                        <a:buNone/>
                      </a:pPr>
                      <a:r>
                        <a:rPr lang="en-US" sz="1700"/>
                        <a:t>higher, </a:t>
                      </a:r>
                      <a:r>
                        <a:rPr lang="en-US" altLang="en-US" sz="1700"/>
                        <a:t>requires multiple training iterations to find optimal weights </a:t>
                      </a:r>
                      <a:r>
                        <a:rPr lang="en-US" altLang="en-US" sz="1700">
                          <a:latin typeface="Arial" panose="020B0604020202090204" pitchFamily="34" charset="0"/>
                          <a:cs typeface="Arial" panose="020B0604020202090204" pitchFamily="34" charset="0"/>
                        </a:rPr>
                        <a:t>θ</a:t>
                      </a:r>
                      <a:endParaRPr lang="en-US" altLang="en-US" sz="1700">
                        <a:latin typeface="Arial" panose="020B0604020202090204" pitchFamily="34" charset="0"/>
                        <a:cs typeface="Arial" panose="020B0604020202090204" pitchFamily="34" charset="0"/>
                      </a:endParaRPr>
                    </a:p>
                  </a:txBody>
                  <a:tcPr/>
                </a:tc>
                <a:tc>
                  <a:txBody>
                    <a:bodyPr/>
                    <a:p>
                      <a:pPr>
                        <a:buNone/>
                      </a:pPr>
                      <a:r>
                        <a:rPr lang="en-US" sz="1700"/>
                        <a:t>lower, only one layer needed </a:t>
                      </a:r>
                      <a:r>
                        <a:rPr lang="en-US" altLang="en-US" sz="1700">
                          <a:solidFill>
                            <a:schemeClr val="tx1"/>
                          </a:solidFill>
                          <a:sym typeface="+mn-ea"/>
                        </a:rPr>
                        <a:t>due to the presence of the memory</a:t>
                      </a:r>
                      <a:endParaRPr lang="en-US" sz="1700"/>
                    </a:p>
                  </a:txBody>
                  <a:tcPr/>
                </a:tc>
              </a:tr>
              <a:tr h="381000">
                <a:tc>
                  <a:txBody>
                    <a:bodyPr/>
                    <a:p>
                      <a:pPr>
                        <a:buNone/>
                      </a:pPr>
                      <a:endParaRPr lang="en-US" altLang="en-US" sz="1700"/>
                    </a:p>
                  </a:txBody>
                  <a:tcPr/>
                </a:tc>
                <a:tc>
                  <a:txBody>
                    <a:bodyPr/>
                    <a:p>
                      <a:pPr>
                        <a:buNone/>
                      </a:pPr>
                      <a:r>
                        <a:rPr lang="en-US" altLang="en-US" sz="1700">
                          <a:latin typeface="Arial" panose="020B0604020202090204" pitchFamily="34" charset="0"/>
                          <a:cs typeface="Arial" panose="020B0604020202090204" pitchFamily="34" charset="0"/>
                        </a:rPr>
                        <a:t>Offline</a:t>
                      </a:r>
                      <a:endParaRPr lang="en-US" altLang="en-US" sz="1700">
                        <a:latin typeface="Arial" panose="020B0604020202090204" pitchFamily="34" charset="0"/>
                        <a:cs typeface="Arial" panose="020B0604020202090204" pitchFamily="34" charset="0"/>
                      </a:endParaRPr>
                    </a:p>
                  </a:txBody>
                  <a:tcPr/>
                </a:tc>
                <a:tc>
                  <a:txBody>
                    <a:bodyPr/>
                    <a:p>
                      <a:pPr>
                        <a:buNone/>
                      </a:pPr>
                      <a:r>
                        <a:rPr lang="en-US" sz="1700"/>
                        <a:t>Online</a:t>
                      </a:r>
                      <a:endParaRPr lang="en-US" sz="1700"/>
                    </a:p>
                  </a:txBody>
                  <a:tcPr/>
                </a:tc>
              </a:tr>
              <a:tr h="381000">
                <a:tc>
                  <a:txBody>
                    <a:bodyPr/>
                    <a:p>
                      <a:pPr>
                        <a:buNone/>
                      </a:pPr>
                      <a:r>
                        <a:rPr lang="en-US" sz="1700"/>
                        <a:t>...</a:t>
                      </a:r>
                      <a:endParaRPr lang="en-US" sz="1700"/>
                    </a:p>
                  </a:txBody>
                  <a:tcPr/>
                </a:tc>
                <a:tc>
                  <a:txBody>
                    <a:bodyPr/>
                    <a:p>
                      <a:pPr>
                        <a:buNone/>
                      </a:pPr>
                      <a:r>
                        <a:rPr lang="en-US" sz="1700"/>
                        <a:t>...</a:t>
                      </a:r>
                      <a:endParaRPr lang="en-US" sz="1700"/>
                    </a:p>
                  </a:txBody>
                  <a:tcPr/>
                </a:tc>
                <a:tc>
                  <a:txBody>
                    <a:bodyPr/>
                    <a:p>
                      <a:pPr>
                        <a:buNone/>
                      </a:pPr>
                      <a:r>
                        <a:rPr lang="en-US" sz="1700"/>
                        <a:t>...</a:t>
                      </a:r>
                      <a:endParaRPr lang="en-US" sz="1700"/>
                    </a:p>
                  </a:txBody>
                  <a:tcPr/>
                </a:tc>
              </a:tr>
            </a:tbl>
          </a:graphicData>
        </a:graphic>
      </p:graphicFrame>
      <p:sp>
        <p:nvSpPr>
          <p:cNvPr id="5" name="Text Box 4"/>
          <p:cNvSpPr txBox="1"/>
          <p:nvPr/>
        </p:nvSpPr>
        <p:spPr>
          <a:xfrm>
            <a:off x="912495" y="4977130"/>
            <a:ext cx="10367645" cy="1814830"/>
          </a:xfrm>
          <a:prstGeom prst="rect">
            <a:avLst/>
          </a:prstGeom>
          <a:noFill/>
        </p:spPr>
        <p:txBody>
          <a:bodyPr wrap="square" rtlCol="0">
            <a:spAutoFit/>
          </a:bodyPr>
          <a:p>
            <a:r>
              <a:rPr lang="en-US" altLang="en-US" sz="1600"/>
              <a:t>TGNs can capture long-term dependencies for each node in a graph. </a:t>
            </a:r>
            <a:endParaRPr lang="en-US" altLang="en-US" sz="1600"/>
          </a:p>
          <a:p>
            <a:endParaRPr lang="en-US" altLang="en-US" sz="1600"/>
          </a:p>
          <a:p>
            <a:r>
              <a:rPr lang="en-US" altLang="en-US" sz="1600"/>
              <a:t>When a new node is introduced, its memory is initialized as a zero vector and updated after every event involving the node—even after the model is fully trained. </a:t>
            </a:r>
            <a:endParaRPr lang="en-US" altLang="en-US" sz="1600"/>
          </a:p>
          <a:p>
            <a:endParaRPr lang="en-US" altLang="en-US" sz="1600"/>
          </a:p>
          <a:p>
            <a:r>
              <a:rPr lang="en-US" altLang="en-US" sz="1600"/>
              <a:t>If this hypothesis holds, we should observe improving classification accuracies over time as the model adapts to signal changes.</a:t>
            </a:r>
            <a:endParaRPr lang="en-US" altLang="en-US" sz="1600"/>
          </a:p>
        </p:txBody>
      </p:sp>
      <p:cxnSp>
        <p:nvCxnSpPr>
          <p:cNvPr id="3" name="Straight Connector 2"/>
          <p:cNvCxnSpPr/>
          <p:nvPr/>
        </p:nvCxnSpPr>
        <p:spPr>
          <a:xfrm>
            <a:off x="423545" y="3705860"/>
            <a:ext cx="11259820" cy="0"/>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7.xml><?xml version="1.0" encoding="utf-8"?>
<p:tagLst xmlns:p="http://schemas.openxmlformats.org/presentationml/2006/main">
  <p:tag name="TABLE_ENDDRAG_ORIGIN_RECT" val="191*85"/>
  <p:tag name="TABLE_ENDDRAG_RECT" val="144*229*191*85"/>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TABLE_ENDDRAG_ORIGIN_RECT" val="927*423"/>
  <p:tag name="TABLE_ENDDRAG_RECT" val="15*73*927*423"/>
</p:tagLst>
</file>

<file path=ppt/tags/tag64.xml><?xml version="1.0" encoding="utf-8"?>
<p:tagLst xmlns:p="http://schemas.openxmlformats.org/presentationml/2006/main">
  <p:tag name="TABLE_ENDDRAG_ORIGIN_RECT" val="927*438"/>
  <p:tag name="TABLE_ENDDRAG_RECT" val="15*73*927*438"/>
</p:tagLst>
</file>

<file path=ppt/tags/tag65.xml><?xml version="1.0" encoding="utf-8"?>
<p:tagLst xmlns:p="http://schemas.openxmlformats.org/presentationml/2006/main">
  <p:tag name="TABLE_ENDDRAG_ORIGIN_RECT" val="927*414"/>
  <p:tag name="TABLE_ENDDRAG_RECT" val="15*73*927*414"/>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p="http://schemas.openxmlformats.org/presentationml/2006/main">
  <p:tag name="TABLE_ENDDRAG_ORIGIN_RECT" val="155*164"/>
  <p:tag name="TABLE_ENDDRAG_RECT" val="144*201*155*164"/>
</p:tagLst>
</file>

<file path=ppt/tags/tag78.xml><?xml version="1.0" encoding="utf-8"?>
<p:tagLst xmlns:p="http://schemas.openxmlformats.org/presentationml/2006/main">
  <p:tag name="TABLE_ENDDRAG_ORIGIN_RECT" val="155*164"/>
  <p:tag name="TABLE_ENDDRAG_RECT" val="144*201*155*164"/>
</p:tagLst>
</file>

<file path=ppt/tags/tag79.xml><?xml version="1.0" encoding="utf-8"?>
<p:tagLst xmlns:p="http://schemas.openxmlformats.org/presentationml/2006/main">
  <p:tag name="TABLE_ENDDRAG_ORIGIN_RECT" val="155*164"/>
  <p:tag name="TABLE_ENDDRAG_RECT" val="144*201*155*164"/>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TABLE_ENDDRAG_ORIGIN_RECT" val="155*164"/>
  <p:tag name="TABLE_ENDDRAG_RECT" val="144*201*155*164"/>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2.xml><?xml version="1.0" encoding="utf-8"?>
<p:tagLst xmlns:p="http://schemas.openxmlformats.org/presentationml/2006/main">
  <p:tag name="TABLE_ENDDRAG_ORIGIN_RECT" val="155*164"/>
  <p:tag name="TABLE_ENDDRAG_RECT" val="144*201*155*164"/>
</p:tagLst>
</file>

<file path=ppt/tags/tag83.xml><?xml version="1.0" encoding="utf-8"?>
<p:tagLst xmlns:p="http://schemas.openxmlformats.org/presentationml/2006/main">
  <p:tag name="TABLE_ENDDRAG_ORIGIN_RECT" val="155*164"/>
  <p:tag name="TABLE_ENDDRAG_RECT" val="144*201*155*164"/>
</p:tagLst>
</file>

<file path=ppt/tags/tag84.xml><?xml version="1.0" encoding="utf-8"?>
<p:tagLst xmlns:p="http://schemas.openxmlformats.org/presentationml/2006/main">
  <p:tag name="TABLE_ENDDRAG_ORIGIN_RECT" val="155*164"/>
  <p:tag name="TABLE_ENDDRAG_RECT" val="144*201*155*164"/>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苹方-简"/>
        <a:ea typeface="苹方-简"/>
        <a:cs typeface=""/>
      </a:majorFont>
      <a:minorFont>
        <a:latin typeface="苹方-简"/>
        <a:ea typeface="苹方-简"/>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PS">
      <a:majorFont>
        <a:latin typeface="苹方-简"/>
        <a:ea typeface="苹方-简"/>
        <a:cs typeface=""/>
      </a:majorFont>
      <a:minorFont>
        <a:latin typeface="苹方-简"/>
        <a:ea typeface="苹方-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PS">
      <a:majorFont>
        <a:latin typeface="苹方-简"/>
        <a:ea typeface="苹方-简"/>
        <a:cs typeface=""/>
      </a:majorFont>
      <a:minorFont>
        <a:latin typeface="苹方-简"/>
        <a:ea typeface="苹方-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59466</Words>
  <Application>WPS Presentation</Application>
  <PresentationFormat>宽屏</PresentationFormat>
  <Paragraphs>2145</Paragraphs>
  <Slides>77</Slides>
  <Notes>4</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77</vt:i4>
      </vt:variant>
    </vt:vector>
  </HeadingPairs>
  <TitlesOfParts>
    <vt:vector size="98" baseType="lpstr">
      <vt:lpstr>Arial</vt:lpstr>
      <vt:lpstr>宋体</vt:lpstr>
      <vt:lpstr>Wingdings</vt:lpstr>
      <vt:lpstr>Wingdings</vt:lpstr>
      <vt:lpstr>Century Gothic</vt:lpstr>
      <vt:lpstr>苹方-简</vt:lpstr>
      <vt:lpstr>PingFang SC</vt:lpstr>
      <vt:lpstr>冬青黑体简体中文</vt:lpstr>
      <vt:lpstr>PingFang SC Semibold</vt:lpstr>
      <vt:lpstr>微软雅黑</vt:lpstr>
      <vt:lpstr>汉仪旗黑</vt:lpstr>
      <vt:lpstr>宋体</vt:lpstr>
      <vt:lpstr>Arial Unicode MS</vt:lpstr>
      <vt:lpstr>汉仪书宋二KW</vt:lpstr>
      <vt:lpstr>Apple LiGothic</vt:lpstr>
      <vt:lpstr>DejaVu Math TeX Gyre</vt:lpstr>
      <vt:lpstr>PingFang SC</vt:lpstr>
      <vt:lpstr>PingFang SC Semibold</vt:lpstr>
      <vt:lpstr>Apple Symbols</vt:lpstr>
      <vt:lpstr>Apple Color Emoji</vt:lpstr>
      <vt:lpstr>WPS</vt:lpstr>
      <vt:lpstr>Towards Stable and Calibration-Free Motor Imagery BCIs via Graph-Based Transfer Learning</vt:lpstr>
      <vt:lpstr>Auto-Adaptive Model for Longitudinal Motor Imagery Decoding in Amyotrophic Lateral Sclerosis</vt:lpstr>
      <vt:lpstr>Advancing EEG classification for neurodegenerative conditions using BCI: a graph attention approach with phase synchrony</vt:lpstr>
      <vt:lpstr>Advancing EEG classification for neurodegenerative conditions using BCI: a graph attention approach with phase synchrony</vt:lpstr>
      <vt:lpstr>Enhancing Cross-session Motor Imagery Classification using Graphical Models in ALS Patients</vt:lpstr>
      <vt:lpstr>Enhancing Cross-session Motor Imagery Classification using Graphical Models in ALS Patients</vt:lpstr>
      <vt:lpstr>Temporal Graph Networks for Deep Learning on Dynamic Graphs</vt:lpstr>
      <vt:lpstr>Temporal Graph Networks for Deep Learning on Dynamic Graphs</vt:lpstr>
      <vt:lpstr>This project aims to apply the temporal graph networks as an encoder to improve the MI classification accuracy in ALS. </vt:lpstr>
      <vt:lpstr>TGN Model Overview</vt:lpstr>
      <vt:lpstr>TGN Model Overview</vt:lpstr>
      <vt:lpstr>TGN Model Overview</vt:lpstr>
      <vt:lpstr>TGN Model Overview</vt:lpstr>
      <vt:lpstr>TGN Model Overview</vt:lpstr>
      <vt:lpstr>TGN Model Overview</vt:lpstr>
      <vt:lpstr>TGN Model Overview</vt:lpstr>
      <vt:lpstr>TGN Model Overview</vt:lpstr>
      <vt:lpstr>TGN Model Overview</vt:lpstr>
      <vt:lpstr>TGN Model Overview</vt:lpstr>
      <vt:lpstr>TGN Model Overview</vt:lpstr>
      <vt:lpstr>TGN Model Overview</vt:lpstr>
      <vt:lpstr>TGN Model Overview</vt:lpstr>
      <vt:lpstr>TGN Model Overview</vt:lpstr>
      <vt:lpstr>TGN Model Overview</vt:lpstr>
      <vt:lpstr>TGN Model Overview</vt:lpstr>
      <vt:lpstr>TGN Model Overview</vt:lpstr>
      <vt:lpstr>TGN Model Overview</vt:lpstr>
      <vt:lpstr>TGN Model - 50 vs. 500 Epoch</vt:lpstr>
      <vt:lpstr>TGN Model - Improvement</vt:lpstr>
      <vt:lpstr>TGN Model - Improvement</vt:lpstr>
      <vt:lpstr>TGN Model - Improvement</vt:lpstr>
      <vt:lpstr>TGN Model - Improvement</vt:lpstr>
      <vt:lpstr>Conference Writing Conception</vt:lpstr>
      <vt:lpstr>TGN Model - Improvement I: Window Overlapping</vt:lpstr>
      <vt:lpstr>TGN Model - Improvement I: Window Overlapping</vt:lpstr>
      <vt:lpstr>TGN Model - Improvement I: Window Overlapping</vt:lpstr>
      <vt:lpstr>TGN Model - Improvement I: Window Overlapping</vt:lpstr>
      <vt:lpstr>TGN Model - Improvement I: Window Overlapping</vt:lpstr>
      <vt:lpstr>TGN Model - Improvement I: Window Overlapping</vt:lpstr>
      <vt:lpstr>TGN Model - Improvement I: Window Overlapping</vt:lpstr>
      <vt:lpstr>TGN Model - Improvement I: Window Overlapping</vt:lpstr>
      <vt:lpstr>TGN Model - Improvement I: Window Overlapping</vt:lpstr>
      <vt:lpstr>TGN Model - Improvement I: Window Overlapping</vt:lpstr>
      <vt:lpstr>TGN Model - Improvement I: Window Overlapping</vt:lpstr>
      <vt:lpstr>TGN Model - Improvement I: Window Overlapping</vt:lpstr>
      <vt:lpstr>TGN Model - Improvement I: Window Overlapping</vt:lpstr>
      <vt:lpstr>TGN Model - Improvement I: Window Overlapping</vt:lpstr>
      <vt:lpstr>TGN Model - Improvement I: Window Overlapping</vt:lpstr>
      <vt:lpstr>TGN Model - Improvement I: Window Overlapping</vt:lpstr>
      <vt:lpstr>TGN Model - Improvement I: Window Overlapping</vt:lpstr>
      <vt:lpstr>TGN Model - Improvement I: Window Overlapping</vt:lpstr>
      <vt:lpstr>TGN Model - Improvement I: Window Overlapping</vt:lpstr>
      <vt:lpstr>TGN Model - Improvement I: Window Overlapping</vt:lpstr>
      <vt:lpstr>TGN Model - Improvement I: Window Overlapping</vt:lpstr>
      <vt:lpstr>TGN Model - Improvement I: Window Overlapping</vt:lpstr>
      <vt:lpstr>TGN Model - Improvement I: Window Overlapping</vt:lpstr>
      <vt:lpstr>TGN Model - Improvement I: Window Overlapping</vt:lpstr>
      <vt:lpstr>TGN Model - Improvement I: Window Overlapping</vt:lpstr>
      <vt:lpstr>TGN Model - Improvement I: Window Overlapping</vt:lpstr>
      <vt:lpstr>TGN Model - Improvement I: Window Overlapping</vt:lpstr>
      <vt:lpstr>TGN Model - Improvement I: Window Overlapping</vt:lpstr>
      <vt:lpstr>TGN Model - Improvement I: Window Overlapping</vt:lpstr>
      <vt:lpstr>TGN Model - Improvement I: Window Overlapping</vt:lpstr>
      <vt:lpstr>TGN Model - Improvement I: Window Overlapping</vt:lpstr>
      <vt:lpstr>TGN Model - Improvement II: Cross-Subject Batching</vt:lpstr>
      <vt:lpstr>TGN Model - Improvement II: Cross-Subject Batching</vt:lpstr>
      <vt:lpstr>TGN Model - Improvement II: Cross-Subject Batching</vt:lpstr>
      <vt:lpstr>TGN Model - Improvement III: Log(PLV)</vt:lpstr>
      <vt:lpstr>TGN Model - Improvement IV: PLV Threshold&gt;0</vt:lpstr>
      <vt:lpstr>TGN Model - Improvement Summary</vt:lpstr>
      <vt:lpstr>TGN Model - Improvement V: TGN Replacement</vt:lpstr>
      <vt:lpstr>TGN Model - Improvement V: TGN Replacement</vt:lpstr>
      <vt:lpstr>TGN Model - Improvement V: TGN Replacement</vt:lpstr>
      <vt:lpstr>TGN Model - Improvement V: TGN Replacement</vt:lpstr>
      <vt:lpstr>TGN Model - Improvement VI: TGN Layers 3</vt:lpstr>
      <vt:lpstr>TGN Model - Improvement VI: TGN Layers 3</vt:lpstr>
      <vt:lpstr>TGN Model - Improvement VII: Optuna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taomingzhe</dc:creator>
  <cp:lastModifiedBy>吉铛国王</cp:lastModifiedBy>
  <cp:revision>779</cp:revision>
  <dcterms:created xsi:type="dcterms:W3CDTF">2025-08-26T19:07:56Z</dcterms:created>
  <dcterms:modified xsi:type="dcterms:W3CDTF">2025-08-26T19:07:56Z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1033-12.1.21861.21861</vt:lpwstr>
  </property>
  <property fmtid="{D5CDD505-2E9C-101B-9397-08002B2CF9AE}" pid="3" name="ICV">
    <vt:lpwstr>DDC56755E22976476FC59C688B7EB459_43</vt:lpwstr>
  </property>
</Properties>
</file>